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84" r:id="rId6"/>
    <p:sldId id="260" r:id="rId7"/>
    <p:sldId id="290" r:id="rId8"/>
    <p:sldId id="262" r:id="rId9"/>
    <p:sldId id="291" r:id="rId10"/>
    <p:sldId id="29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75" r:id="rId23"/>
    <p:sldId id="274" r:id="rId24"/>
    <p:sldId id="276" r:id="rId25"/>
    <p:sldId id="273" r:id="rId26"/>
    <p:sldId id="277" r:id="rId27"/>
    <p:sldId id="278" r:id="rId28"/>
    <p:sldId id="279" r:id="rId29"/>
    <p:sldId id="280" r:id="rId30"/>
    <p:sldId id="281" r:id="rId31"/>
    <p:sldId id="285" r:id="rId32"/>
    <p:sldId id="286" r:id="rId33"/>
    <p:sldId id="287" r:id="rId34"/>
  </p:sldIdLst>
  <p:sldSz cx="9144000" cy="6858000" type="screen4x3"/>
  <p:notesSz cx="9931400" cy="67945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6C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0847" autoAdjust="0"/>
  </p:normalViewPr>
  <p:slideViewPr>
    <p:cSldViewPr>
      <p:cViewPr varScale="1">
        <p:scale>
          <a:sx n="74" d="100"/>
          <a:sy n="74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055D-A876-48EF-A071-7EE56AE3153B}" type="datetimeFigureOut">
              <a:rPr kumimoji="1" lang="ja-JP" altLang="en-US" smtClean="0"/>
              <a:t>2016/8/6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FA7E-EEB1-45EC-82C3-9A57D4950E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38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62093-B780-4C9A-BB6D-93B91AAC76D4}" type="datetimeFigureOut">
              <a:rPr kumimoji="1" lang="ja-JP" altLang="en-US" smtClean="0"/>
              <a:t>2016/8/6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CC73-7151-4CC3-91C7-1C019B7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04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CC73-7151-4CC3-91C7-1C019B7495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30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5325" y="3505200"/>
            <a:ext cx="7773988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6400800" cy="1981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pic>
        <p:nvPicPr>
          <p:cNvPr id="1027" name="Picture 3" descr="C:\Users\yot\Documents\My-files\yot\いろいろ\ppt_templates\itpass-logo-like\itpass-logo-2014-03-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" y="-17552"/>
            <a:ext cx="1343405" cy="61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7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9227-A024-4A54-B0DD-71B51C6DC2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21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6C3C-323A-42B0-BAD4-FC0489CB6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62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98425"/>
            <a:ext cx="1943100" cy="59975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98425"/>
            <a:ext cx="5676900" cy="59975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1D92-5516-41BC-9970-4656CD1BF2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89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38F7-FD22-48F6-8F4C-5C0F44DC1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351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097850"/>
            <a:ext cx="3810000" cy="506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97850"/>
            <a:ext cx="3810000" cy="506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B4AD-5113-4EDB-B6CA-539755A8E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121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24549"/>
            <a:ext cx="7772400" cy="24350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7"/>
          </p:nvPr>
        </p:nvSpPr>
        <p:spPr>
          <a:xfrm>
            <a:off x="697015" y="3716837"/>
            <a:ext cx="7772400" cy="24350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0E79-504E-4329-85C8-8401F40EA1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36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5180-DD74-4F79-A43D-E4BE930557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1A99-B17D-4DAD-A160-7A41469E9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806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FE7E-31C2-4647-900E-F2D0B7B36D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363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1E3C-FC9E-4568-80BE-6C9291D9C8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06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8FE5-6F8C-446B-A31C-8CB24B14CE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514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1588" y="0"/>
            <a:ext cx="9155112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1588" y="6354763"/>
            <a:ext cx="9145587" cy="50323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8425"/>
            <a:ext cx="77739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6488"/>
            <a:ext cx="77724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2675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4138"/>
            <a:ext cx="2895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197FE1-0935-46BC-BEA3-AEB9DB5B9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2" name="Picture 4" descr="C:\Users\yot\Documents\My-files\yot\いろいろ\ppt_templates\itpass-logo-like\itpass-logo-white-2014-04-18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05" y="6364595"/>
            <a:ext cx="99536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arkit.co.jp/fsecurity/special/165pswd/01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990656" cy="2057400"/>
          </a:xfrm>
        </p:spPr>
        <p:txBody>
          <a:bodyPr/>
          <a:lstStyle/>
          <a:p>
            <a:r>
              <a:rPr lang="en-US" altLang="ja-JP" sz="4400" dirty="0" smtClean="0">
                <a:latin typeface="ヒラギノ角ゴ Pro W3"/>
                <a:ea typeface="ヒラギノ角ゴ Pro W3"/>
                <a:cs typeface="ヒラギノ角ゴ Pro W3"/>
              </a:rPr>
              <a:t>  </a:t>
            </a:r>
            <a:r>
              <a:rPr lang="ja-JP" altLang="en-US" sz="4400" dirty="0" smtClean="0">
                <a:latin typeface="ヒラギノ角ゴ Pro W3"/>
                <a:ea typeface="ヒラギノ角ゴ Pro W3"/>
                <a:cs typeface="ヒラギノ角ゴ Pro W3"/>
              </a:rPr>
              <a:t>利用者</a:t>
            </a:r>
            <a:r>
              <a:rPr lang="ja-JP" altLang="en-US" sz="4400" dirty="0">
                <a:latin typeface="ヒラギノ角ゴ Pro W3"/>
                <a:ea typeface="ヒラギノ角ゴ Pro W3"/>
                <a:cs typeface="ヒラギノ角ゴ Pro W3"/>
              </a:rPr>
              <a:t>による</a:t>
            </a:r>
            <a:r>
              <a:rPr lang="ja-JP" altLang="en-US" sz="4400" dirty="0" smtClean="0">
                <a:latin typeface="ヒラギノ角ゴ Pro W3"/>
                <a:ea typeface="ヒラギノ角ゴ Pro W3"/>
                <a:cs typeface="ヒラギノ角ゴ Pro W3"/>
              </a:rPr>
              <a:t>セキュリティ</a:t>
            </a:r>
            <a:r>
              <a:rPr lang="en-US" altLang="ja-JP" sz="4400" dirty="0">
                <a:latin typeface="ヒラギノ角ゴ Pro W3"/>
                <a:ea typeface="ヒラギノ角ゴ Pro W3"/>
                <a:cs typeface="ヒラギノ角ゴ Pro W3"/>
              </a:rPr>
              <a:t/>
            </a:r>
            <a:br>
              <a:rPr lang="en-US" altLang="ja-JP" sz="4400" dirty="0">
                <a:latin typeface="ヒラギノ角ゴ Pro W3"/>
                <a:ea typeface="ヒラギノ角ゴ Pro W3"/>
                <a:cs typeface="ヒラギノ角ゴ Pro W3"/>
              </a:rPr>
            </a:br>
            <a:r>
              <a:rPr lang="en-US" altLang="ja-JP" sz="44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4400" dirty="0">
                <a:latin typeface="ヒラギノ角ゴ Pro W3"/>
                <a:ea typeface="ヒラギノ角ゴ Pro W3"/>
                <a:cs typeface="ヒラギノ角ゴ Pro W3"/>
              </a:rPr>
              <a:t>アカウントとパスワード</a:t>
            </a:r>
            <a:r>
              <a:rPr lang="en-US" altLang="ja-JP" sz="4400" dirty="0">
                <a:latin typeface="ヒラギノ角ゴ Pro W3"/>
                <a:ea typeface="ヒラギノ角ゴ Pro W3"/>
                <a:cs typeface="ヒラギノ角ゴ Pro W3"/>
              </a:rPr>
              <a:t> -</a:t>
            </a:r>
            <a:endParaRPr lang="ja-JP" altLang="ja-JP" sz="4400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657600"/>
            <a:ext cx="8064896" cy="1981200"/>
          </a:xfrm>
        </p:spPr>
        <p:txBody>
          <a:bodyPr/>
          <a:lstStyle/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神戸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大学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理学部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地球惑星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科学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科</a:t>
            </a: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地球および惑星大気科学研究室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</a:p>
          <a:p>
            <a:r>
              <a:rPr lang="ja-JP" altLang="en-US" dirty="0"/>
              <a:t>宮階</a:t>
            </a:r>
            <a:r>
              <a:rPr lang="ja-JP" altLang="en-US" dirty="0" smtClean="0"/>
              <a:t> 悠</a:t>
            </a:r>
            <a:endParaRPr lang="ja-JP" altLang="ja-JP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06488"/>
            <a:ext cx="8640960" cy="505936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アカウントを守るとはどういうことか？</a:t>
            </a:r>
            <a:endParaRPr kumimoji="1" lang="en-US" altLang="ja-JP" sz="1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自分を守ること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 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本人の情報やデータの流出・悪用・破壊を防ぐ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仲間（他のユーザ）を守ること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個人情報・共用システムやその中のデータ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ルートクラックによる計算機運用停止を防ぐ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世界（ネットワーク全体）を守ること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 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乗っ取られた計算機を踏み台にして他の計算機が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攻撃されるのを防ぐ</a:t>
            </a:r>
          </a:p>
        </p:txBody>
      </p:sp>
    </p:spTree>
    <p:extLst>
      <p:ext uri="{BB962C8B-B14F-4D97-AF65-F5344CB8AC3E}">
        <p14:creationId xmlns:p14="http://schemas.microsoft.com/office/powerpoint/2010/main" val="37106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45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350" y="1340768"/>
            <a:ext cx="7992888" cy="1872208"/>
          </a:xfrm>
        </p:spPr>
        <p:txBody>
          <a:bodyPr/>
          <a:lstStyle/>
          <a:p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クラック 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クラッキング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とは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悪意をもって他人のコンピュータのデータやプロ　　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グラムを盗み見たり，改ざん・破壊などを行うこと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パスワードクラックとは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他人のパスワードを解析し，探り当てること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インターネット上では，パスワード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解析用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のクラッ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    キング・ツールなどが出回っている</a:t>
            </a:r>
            <a:endParaRPr kumimoji="1" lang="ja-JP" altLang="en-US" sz="28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000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パスワードクラックの手口</a:t>
            </a: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その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505936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総当たり攻撃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: Brute Force Attack</a:t>
            </a:r>
          </a:p>
          <a:p>
            <a:pPr marL="0" indent="0">
              <a:buNone/>
            </a:pP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パスワードとして可能なすべての組み合わせを試す</a:t>
            </a:r>
            <a:endParaRPr lang="en-US" altLang="ja-JP" sz="26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長いパスワードほど，クラックは困難</a:t>
            </a:r>
            <a:endParaRPr kumimoji="1" lang="en-US" altLang="ja-JP" sz="26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45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億語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秒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(PC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（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CPU : Intel Core i7,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システムメモリ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8GB, </a:t>
            </a:r>
          </a:p>
          <a:p>
            <a:pPr marL="0" indent="0">
              <a:buNone/>
            </a:pP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　　　　　　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GPU : GeForce GTX 680, OS : Windows7(64bit)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）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4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文字（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7481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万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通り）：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秒以下</a:t>
            </a:r>
            <a:endParaRPr kumimoji="1"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    * 6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文字（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6470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億通り）：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分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24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秒</a:t>
            </a:r>
            <a:endParaRPr lang="en-US" altLang="ja-JP" sz="20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     * 8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文字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(5596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兆通り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)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：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14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日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  <a:sym typeface="Wingdings"/>
            </a:endParaRP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     * 10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文字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(4840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京通り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): 341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  <a:sym typeface="Wingdings"/>
              </a:rPr>
              <a:t>年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0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※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アルファベット（大文字・小文字），数字，記号の合計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93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文字を利</a:t>
            </a:r>
            <a:endParaRPr kumimoji="1"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0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　　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用できるとして計算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株式会社ディアイティ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が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2012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年に行った試算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ja-JP" altLang="ja-JP" sz="20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　　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http://www.dit.co.jp/index.html</a:t>
            </a:r>
            <a:endParaRPr kumimoji="1" lang="ja-JP" altLang="en-US" sz="20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538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パスワードクラックの手口</a:t>
            </a: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その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2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505936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辞書攻撃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: Dictionary Attack</a:t>
            </a: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様々なデータから単語を収集し，クラッキング用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の辞書を作成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専門用語や趣味の用語まで網羅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単語登録数は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1000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万語とも言われる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700" dirty="0" smtClean="0">
                <a:latin typeface="ヒラギノ角ゴ Pro W3"/>
                <a:ea typeface="ヒラギノ角ゴ Pro W3"/>
                <a:cs typeface="ヒラギノ角ゴ Pro W3"/>
              </a:rPr>
              <a:t>大</a:t>
            </a:r>
            <a:r>
              <a:rPr kumimoji="1" lang="en-US" altLang="ja-JP" sz="2700" dirty="0" smtClean="0"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kumimoji="1" lang="ja-JP" altLang="en-US" sz="2700" dirty="0" smtClean="0">
                <a:latin typeface="ヒラギノ角ゴ Pro W3"/>
                <a:ea typeface="ヒラギノ角ゴ Pro W3"/>
                <a:cs typeface="ヒラギノ角ゴ Pro W3"/>
              </a:rPr>
              <a:t>小文字・数字の変換，簡単な組み合わせも対応</a:t>
            </a:r>
            <a:endParaRPr kumimoji="1" lang="en-US" altLang="ja-JP" sz="27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単語登録が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1000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万語の場合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…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  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45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億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語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秒 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(PC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（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CPU : Intel Core i7, 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システムメモリ 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: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8 GB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, </a:t>
            </a:r>
          </a:p>
          <a:p>
            <a:pPr marL="0" indent="0">
              <a:buNone/>
            </a:pP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　　　　　　　　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GPU : GeForce GTX 680, OS : Windows7(64bit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)))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1000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万語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÷ 45 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億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語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秒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= 0.002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秒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290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パスワードクラックの手口</a:t>
            </a: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その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3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6622504" cy="505936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ソーシャルハッキング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計算機ではなく，人を狙った攻撃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例：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肩越しに覗く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ゴミ箱から収集する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管理者を装って聞き出す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フィッシング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メールなどの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URL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内通者に聞く</a:t>
            </a:r>
            <a:endParaRPr kumimoji="1" lang="en-US" altLang="ja-JP" sz="1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r">
              <a:buNone/>
            </a:pP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・・・など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2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ここまでのまとめ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8206680" cy="5059362"/>
          </a:xfrm>
        </p:spPr>
        <p:txBody>
          <a:bodyPr/>
          <a:lstStyle/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アカウントとは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システムを利用する権限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パスワードによって守られている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パスワードは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最大の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砦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パスワードは厳重に管理する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アカウントを乗っ取られると，仲間や世界に迷惑をか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けることを意識する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パスワードクラックの手口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総当たり攻撃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辞書攻撃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ソーシャルハッキング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744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7772400" cy="3690664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7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3608" y="1700808"/>
            <a:ext cx="7200800" cy="864096"/>
          </a:xfrm>
          <a:prstGeom prst="rect">
            <a:avLst/>
          </a:prstGeom>
          <a:gradFill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悪いパスワード（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）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06488"/>
            <a:ext cx="8424936" cy="5202832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次のようなパスワードはダメ！</a:t>
            </a:r>
            <a:endParaRPr kumimoji="1" lang="en-US" altLang="ja-JP" dirty="0" smtClean="0">
              <a:solidFill>
                <a:srgbClr val="FF66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氏名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森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祥介，アカウント名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hoge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住所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神戸市灘区六甲台町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1-1,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電話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078-881-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12**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アカウント名，本名，関係者の名前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hoge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mori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ishikawa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電話番号，生年月日，住所など個人情報から推測できるもの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07888112,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rokkodai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上記から簡単に作れるもの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Smori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Mori078, mori07</a:t>
            </a:r>
          </a:p>
          <a:p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上記を「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s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を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$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o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を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0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」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「</a:t>
            </a:r>
            <a:r>
              <a:rPr lang="en-US" altLang="ja-JP" sz="2400" dirty="0" err="1">
                <a:latin typeface="ヒラギノ角ゴ Pro W3"/>
                <a:ea typeface="ヒラギノ角ゴ Pro W3"/>
                <a:cs typeface="ヒラギノ角ゴ Pro W3"/>
              </a:rPr>
              <a:t>i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を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1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」など単純な規則で変えたもの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$m0r1</a:t>
            </a:r>
          </a:p>
        </p:txBody>
      </p:sp>
    </p:spTree>
    <p:extLst>
      <p:ext uri="{BB962C8B-B14F-4D97-AF65-F5344CB8AC3E}">
        <p14:creationId xmlns:p14="http://schemas.microsoft.com/office/powerpoint/2010/main" val="3771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悪いパスワード（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）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1662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次のようなパスワードもダメ！</a:t>
            </a:r>
            <a:endParaRPr kumimoji="1" lang="en-US" altLang="ja-JP" dirty="0" smtClean="0">
              <a:solidFill>
                <a:srgbClr val="FF66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人名，固有名詞，コマンド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nakata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tsurukabuto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bonobono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passwd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辞書に載ってる単語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favorite, wine</a:t>
            </a:r>
          </a:p>
          <a:p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上記の羅列，繰り返し，逆綴り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en-US" altLang="ja-JP" sz="2400" dirty="0" err="1">
                <a:latin typeface="ヒラギノ角ゴ Pro W3"/>
                <a:ea typeface="ヒラギノ角ゴ Pro W3"/>
                <a:cs typeface="ヒラギノ角ゴ Pro W3"/>
              </a:rPr>
              <a:t>winecheese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>
                <a:latin typeface="ヒラギノ角ゴ Pro W3"/>
                <a:ea typeface="ヒラギノ角ゴ Pro W3"/>
                <a:cs typeface="ヒラギノ角ゴ Pro W3"/>
              </a:rPr>
              <a:t>favoritefavorite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etirovaf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専門用語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- Archimedean principle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sz="240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アルキメデスの原理</a:t>
            </a:r>
            <a:r>
              <a:rPr lang="en-US" altLang="ja-JP" sz="240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)</a:t>
            </a:r>
            <a:endParaRPr lang="en-US" altLang="ja-JP" sz="2400" dirty="0" smtClean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全て数字や同じ文字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10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文字未満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13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lang="ja-JP" altLang="en-US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99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（比較的）良いパスワード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42393"/>
            <a:ext cx="8892480" cy="5257130"/>
          </a:xfrm>
        </p:spPr>
        <p:txBody>
          <a:bodyPr/>
          <a:lstStyle/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文章や詩などの頭文字を並べてみる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Boys be ambitious! – W. S. Clark.</a:t>
            </a: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→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Bba!wsc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.</a:t>
            </a: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Aki no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Tano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Kariho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no </a:t>
            </a:r>
            <a:r>
              <a:rPr lang="en-US" altLang="ja-JP" sz="2400" dirty="0" err="1">
                <a:latin typeface="ヒラギノ角ゴ Pro W3"/>
                <a:ea typeface="ヒラギノ角ゴ Pro W3"/>
                <a:cs typeface="ヒラギノ角ゴ Pro W3"/>
              </a:rPr>
              <a:t>I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ono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Toma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wo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Arami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Waga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Koromo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deha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Tuyu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ni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Nuretutu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→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atkitawktn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できるだけ，「大文字と小文字」「記号」「数字」を混在させる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Bba!wsc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.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→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B6a!*</a:t>
            </a:r>
            <a:r>
              <a:rPr kumimoji="1"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wsc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.</a:t>
            </a: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atkitawktn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→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Atk1t@Wktn</a:t>
            </a:r>
          </a:p>
          <a:p>
            <a:pPr>
              <a:buFont typeface="Wingdings" charset="2"/>
              <a:buChar char="ü"/>
            </a:pPr>
            <a:r>
              <a:rPr kumimoji="1" lang="ja-JP" altLang="en-US" sz="26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もちろん</a:t>
            </a:r>
            <a:r>
              <a:rPr kumimoji="1" lang="en-US" altLang="ja-JP" sz="26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, 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上記のパスワードは既に「悪い」パスワードである！！</a:t>
            </a:r>
            <a:endParaRPr kumimoji="1" lang="en-US" altLang="ja-JP" sz="2600" dirty="0" smtClean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91917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無意味</a:t>
            </a:r>
            <a:r>
              <a:rPr lang="ja-JP" altLang="en-US" sz="2800" dirty="0" smtClean="0">
                <a:solidFill>
                  <a:srgbClr val="FF0000"/>
                </a:solidFill>
              </a:rPr>
              <a:t>で，しかし自分では忘れない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8425"/>
            <a:ext cx="7992244" cy="695325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良いパスワードの条件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254"/>
            <a:ext cx="8496944" cy="3312914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頑丈であること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kumimoji="1"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十分な長さ（</a:t>
            </a:r>
            <a:r>
              <a:rPr kumimoji="1" lang="en-US" altLang="ja-JP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= 10 </a:t>
            </a:r>
            <a:r>
              <a:rPr kumimoji="1"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文字以上）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があること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英数字，大文字，記号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が混在していること</a:t>
            </a: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理想：自分にとっては</a:t>
            </a:r>
            <a:r>
              <a:rPr kumimoji="1"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覚えやすい・忘れにくい</a:t>
            </a:r>
            <a:r>
              <a:rPr kumimoji="1" lang="ja-JP" altLang="en-US" dirty="0" smtClean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こと</a:t>
            </a:r>
            <a:endParaRPr kumimoji="1" lang="ja-JP" altLang="en-US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26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7772400" cy="3762672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814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06488"/>
            <a:ext cx="8424936" cy="5059362"/>
          </a:xfrm>
        </p:spPr>
        <p:txBody>
          <a:bodyPr/>
          <a:lstStyle/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人が入力しているところは見ない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アカウントの貸し借りはしない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決して人に教えない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できるだけ頭にしまっておく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メモするなら，見せない・捨てない・なくさない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他のアカウントと同じパスワードにしない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初期パスワードは最初のログイン時に変える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たまに変更する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ただし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変更しても忘れないために短い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パスワード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や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推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測されやすいパスワード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にするようでは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逆効果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61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84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98425"/>
            <a:ext cx="8280920" cy="695325"/>
          </a:xfrm>
        </p:spPr>
        <p:txBody>
          <a:bodyPr/>
          <a:lstStyle/>
          <a:p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UNIX(Linux) 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におけるパスワード管理（</a:t>
            </a:r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）</a:t>
            </a:r>
            <a:endParaRPr kumimoji="1" lang="ja-JP" altLang="en-US" sz="3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06488"/>
            <a:ext cx="8568952" cy="376267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ユーザのパスワードに関する情報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は，</a:t>
            </a: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7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7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lang="en-US" altLang="ja-JP" sz="2700" dirty="0" err="1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etc</a:t>
            </a:r>
            <a:r>
              <a:rPr lang="en-US" altLang="ja-JP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ディレクトリの</a:t>
            </a:r>
            <a:r>
              <a:rPr lang="en-US" altLang="ja-JP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700" dirty="0" err="1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passwd</a:t>
            </a:r>
            <a:r>
              <a:rPr lang="en-US" altLang="ja-JP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, shadow </a:t>
            </a:r>
            <a:r>
              <a:rPr lang="ja-JP" altLang="en-US" sz="27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ファイル</a:t>
            </a:r>
            <a:endParaRPr lang="en-US" altLang="ja-JP" sz="2700" dirty="0" smtClean="0">
              <a:solidFill>
                <a:srgbClr val="0000FF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に記録</a:t>
            </a: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en-US" altLang="ja-JP" dirty="0" err="1" smtClean="0">
                <a:latin typeface="ヒラギノ角ゴ Pro W3"/>
                <a:ea typeface="ヒラギノ角ゴ Pro W3"/>
                <a:cs typeface="ヒラギノ角ゴ Pro W3"/>
              </a:rPr>
              <a:t>passwd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ファイル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 -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ユーザの基本情報を記録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管理者だけでなく，一般ユーザも閲覧可能</a:t>
            </a:r>
            <a:endParaRPr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073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8062664" cy="695325"/>
          </a:xfrm>
        </p:spPr>
        <p:txBody>
          <a:bodyPr/>
          <a:lstStyle/>
          <a:p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UNIX(Linux)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(1)</a:t>
            </a:r>
            <a:endParaRPr kumimoji="1" lang="ja-JP" altLang="en-US" sz="3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7772400" cy="738336"/>
          </a:xfrm>
        </p:spPr>
        <p:txBody>
          <a:bodyPr/>
          <a:lstStyle/>
          <a:p>
            <a:r>
              <a:rPr lang="en-US" altLang="ja-JP" dirty="0" err="1">
                <a:latin typeface="ヒラギノ角ゴ Pro W3"/>
                <a:ea typeface="ヒラギノ角ゴ Pro W3"/>
                <a:cs typeface="ヒラギノ角ゴ Pro W3"/>
              </a:rPr>
              <a:t>passwd</a:t>
            </a: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ファイルの内容例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16832"/>
            <a:ext cx="7344816" cy="12003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dirty="0">
                <a:latin typeface="AppleGothic"/>
                <a:ea typeface="AppleGothic"/>
                <a:cs typeface="AppleGothic"/>
              </a:rPr>
              <a:t>hoge:x:501:501:HOGE:/home/</a:t>
            </a:r>
            <a:r>
              <a:rPr lang="en-US" altLang="ja-JP" dirty="0" err="1">
                <a:latin typeface="AppleGothic"/>
                <a:ea typeface="AppleGothic"/>
                <a:cs typeface="AppleGothic"/>
              </a:rPr>
              <a:t>hoge</a:t>
            </a:r>
            <a:r>
              <a:rPr lang="en-US" altLang="ja-JP" dirty="0">
                <a:latin typeface="AppleGothic"/>
                <a:ea typeface="AppleGothic"/>
                <a:cs typeface="AppleGothic"/>
              </a:rPr>
              <a:t>:/bin/bash</a:t>
            </a:r>
          </a:p>
          <a:p>
            <a:pPr marL="0" indent="0">
              <a:buNone/>
            </a:pPr>
            <a:r>
              <a:rPr lang="en-US" altLang="ja-JP" dirty="0">
                <a:latin typeface="AppleGothic"/>
                <a:ea typeface="AppleGothic"/>
                <a:cs typeface="AppleGothic"/>
              </a:rPr>
              <a:t>alis:x:502:</a:t>
            </a:r>
            <a:r>
              <a:rPr lang="en-US" altLang="ja-JP" dirty="0" smtClean="0">
                <a:latin typeface="AppleGothic"/>
                <a:ea typeface="AppleGothic"/>
                <a:cs typeface="AppleGothic"/>
              </a:rPr>
              <a:t>502:</a:t>
            </a:r>
            <a:r>
              <a:rPr lang="en-US" altLang="ja-JP" dirty="0">
                <a:latin typeface="AppleGothic"/>
                <a:ea typeface="AppleGothic"/>
                <a:cs typeface="AppleGothic"/>
              </a:rPr>
              <a:t>Alice:/home/</a:t>
            </a:r>
            <a:r>
              <a:rPr lang="en-US" altLang="ja-JP" dirty="0" err="1">
                <a:latin typeface="AppleGothic"/>
                <a:ea typeface="AppleGothic"/>
                <a:cs typeface="AppleGothic"/>
              </a:rPr>
              <a:t>alis</a:t>
            </a:r>
            <a:r>
              <a:rPr lang="en-US" altLang="ja-JP" dirty="0">
                <a:latin typeface="AppleGothic"/>
                <a:ea typeface="AppleGothic"/>
                <a:cs typeface="AppleGothic"/>
              </a:rPr>
              <a:t>:/bin/bash</a:t>
            </a:r>
          </a:p>
          <a:p>
            <a:pPr marL="0" indent="0">
              <a:buNone/>
            </a:pPr>
            <a:r>
              <a:rPr lang="en-US" altLang="ja-JP" dirty="0">
                <a:latin typeface="AppleGothic"/>
                <a:ea typeface="AppleGothic"/>
                <a:cs typeface="AppleGothic"/>
              </a:rPr>
              <a:t>bob:x:1202:1201:BOB:/home/bob:/bin/bash</a:t>
            </a:r>
            <a:endParaRPr lang="ja-JP" altLang="en-US" dirty="0">
              <a:latin typeface="AppleGothic"/>
              <a:ea typeface="AppleGothic"/>
              <a:cs typeface="AppleGothic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93651" y="2346267"/>
            <a:ext cx="1800200" cy="1541785"/>
            <a:chOff x="395536" y="2420888"/>
            <a:chExt cx="1800200" cy="154178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95536" y="3501008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ヒラギノ角ゴ Pro W3"/>
                  <a:ea typeface="ヒラギノ角ゴ Pro W3"/>
                  <a:cs typeface="ヒラギノ角ゴ Pro W3"/>
                </a:rPr>
                <a:t>ユーザー名</a:t>
              </a:r>
              <a:endParaRPr kumimoji="1" lang="ja-JP" altLang="en-US" dirty="0"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1547664" y="2420888"/>
              <a:ext cx="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16"/>
          <p:cNvGrpSpPr/>
          <p:nvPr/>
        </p:nvGrpSpPr>
        <p:grpSpPr>
          <a:xfrm>
            <a:off x="1791967" y="2301915"/>
            <a:ext cx="5760640" cy="1983125"/>
            <a:chOff x="2051720" y="2348880"/>
            <a:chExt cx="5760640" cy="198312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339752" y="3501008"/>
              <a:ext cx="5472608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ヒラギノ角ゴ Pro W3"/>
                  <a:ea typeface="ヒラギノ角ゴ Pro W3"/>
                  <a:cs typeface="ヒラギノ角ゴ Pro W3"/>
                </a:rPr>
                <a:t>パスワード</a:t>
              </a:r>
              <a:r>
                <a:rPr lang="en-US" altLang="ja-JP" dirty="0" smtClean="0">
                  <a:latin typeface="ヒラギノ角ゴ Pro W3"/>
                  <a:ea typeface="ヒラギノ角ゴ Pro W3"/>
                  <a:cs typeface="ヒラギノ角ゴ Pro W3"/>
                </a:rPr>
                <a:t>(</a:t>
              </a:r>
              <a:r>
                <a:rPr lang="ja-JP" altLang="en-US" dirty="0" smtClean="0">
                  <a:latin typeface="ヒラギノ角ゴ Pro W3"/>
                  <a:ea typeface="ヒラギノ角ゴ Pro W3"/>
                  <a:cs typeface="ヒラギノ角ゴ Pro W3"/>
                </a:rPr>
                <a:t>漏えいを防ぐため，「</a:t>
              </a:r>
              <a:r>
                <a:rPr lang="en-US" altLang="ja-JP" dirty="0" smtClean="0">
                  <a:latin typeface="ヒラギノ角ゴ Pro W3"/>
                  <a:ea typeface="ヒラギノ角ゴ Pro W3"/>
                  <a:cs typeface="ヒラギノ角ゴ Pro W3"/>
                </a:rPr>
                <a:t>x</a:t>
              </a:r>
              <a:r>
                <a:rPr lang="ja-JP" altLang="en-US" dirty="0" smtClean="0">
                  <a:latin typeface="ヒラギノ角ゴ Pro W3"/>
                  <a:ea typeface="ヒラギノ角ゴ Pro W3"/>
                  <a:cs typeface="ヒラギノ角ゴ Pro W3"/>
                </a:rPr>
                <a:t>」となっている</a:t>
              </a:r>
              <a:r>
                <a:rPr lang="en-US" altLang="ja-JP" dirty="0" smtClean="0">
                  <a:latin typeface="ヒラギノ角ゴ Pro W3"/>
                  <a:ea typeface="ヒラギノ角ゴ Pro W3"/>
                  <a:cs typeface="ヒラギノ角ゴ Pro W3"/>
                </a:rPr>
                <a:t>)</a:t>
              </a:r>
              <a:endParaRPr kumimoji="1" lang="ja-JP" altLang="en-US" dirty="0"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 flipV="1">
              <a:off x="2051720" y="2348880"/>
              <a:ext cx="108012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3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990656" cy="695325"/>
          </a:xfrm>
        </p:spPr>
        <p:txBody>
          <a:bodyPr/>
          <a:lstStyle/>
          <a:p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UNIX(Linux)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(2)</a:t>
            </a:r>
            <a:endParaRPr kumimoji="1" lang="ja-JP" altLang="en-US" sz="3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3114600"/>
          </a:xfrm>
        </p:spPr>
        <p:txBody>
          <a:bodyPr/>
          <a:lstStyle/>
          <a:p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shadow 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ファイル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暗号化されたパスワード情報などを記録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ログイン時には入力されたパスワードを暗号化し，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   それが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/</a:t>
            </a:r>
            <a:r>
              <a:rPr kumimoji="1" lang="en-US" altLang="ja-JP" sz="2800" dirty="0" err="1" smtClean="0">
                <a:latin typeface="ヒラギノ角ゴ Pro W3"/>
                <a:ea typeface="ヒラギノ角ゴ Pro W3"/>
                <a:cs typeface="ヒラギノ角ゴ Pro W3"/>
              </a:rPr>
              <a:t>etc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/shadow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ファイルの内容と一致するか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確認する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一般ユーザは閲覧できない</a:t>
            </a:r>
            <a:endParaRPr kumimoji="1" lang="ja-JP" altLang="en-US" sz="28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899592" y="4149080"/>
            <a:ext cx="7772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shadow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ファイルの内容例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endParaRPr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797152"/>
            <a:ext cx="8352928" cy="5847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altLang="ja-JP" sz="1600" dirty="0">
                <a:latin typeface="AppleGothic"/>
                <a:ea typeface="AppleGothic"/>
                <a:cs typeface="AppleGothic"/>
              </a:rPr>
              <a:t>hoge:EV7RndYXv5pHs:11941:0:99999:7::</a:t>
            </a:r>
            <a:r>
              <a:rPr lang="nl-NL" altLang="ja-JP" sz="1600" dirty="0" smtClean="0">
                <a:latin typeface="AppleGothic"/>
                <a:ea typeface="AppleGothic"/>
                <a:cs typeface="AppleGothic"/>
              </a:rPr>
              <a:t>:0</a:t>
            </a:r>
          </a:p>
          <a:p>
            <a:pPr marL="0" indent="0">
              <a:buNone/>
            </a:pPr>
            <a:r>
              <a:rPr lang="nl-NL" altLang="ja-JP" sz="1600" dirty="0" err="1">
                <a:latin typeface="AppleGothic"/>
                <a:ea typeface="AppleGothic"/>
                <a:cs typeface="AppleGothic"/>
              </a:rPr>
              <a:t>alis</a:t>
            </a:r>
            <a:r>
              <a:rPr lang="nl-NL" altLang="ja-JP" sz="1600" dirty="0">
                <a:latin typeface="AppleGothic"/>
                <a:ea typeface="AppleGothic"/>
                <a:cs typeface="AppleGothic"/>
              </a:rPr>
              <a:t>:$1$wpkFeWyW$dRnpRo1XDyGJQkc1IM3CT1:</a:t>
            </a:r>
            <a:r>
              <a:rPr lang="nl-NL" altLang="ja-JP" sz="1600" dirty="0" smtClean="0">
                <a:latin typeface="AppleGothic"/>
                <a:ea typeface="AppleGothic"/>
                <a:cs typeface="AppleGothic"/>
              </a:rPr>
              <a:t>10907:0:99999:7:::0</a:t>
            </a:r>
            <a:endParaRPr lang="en-US" altLang="ja-JP" sz="1600" dirty="0">
              <a:latin typeface="AppleGothic"/>
              <a:ea typeface="AppleGothic"/>
              <a:cs typeface="AppleGothic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59532" y="5102962"/>
            <a:ext cx="3384376" cy="1211942"/>
            <a:chOff x="-108520" y="2924944"/>
            <a:chExt cx="3384376" cy="1211942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108520" y="3429000"/>
              <a:ext cx="3384376" cy="7078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smtClean="0">
                  <a:latin typeface="ヒラギノ角ゴ Pro W3"/>
                  <a:ea typeface="ヒラギノ角ゴ Pro W3"/>
                  <a:cs typeface="ヒラギノ角ゴ Pro W3"/>
                </a:rPr>
                <a:t>暗号化したパスワードとその方式に関する情報</a:t>
              </a:r>
              <a:endParaRPr kumimoji="1" lang="ja-JP" altLang="en-US" sz="2000" dirty="0"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1475656" y="2924944"/>
              <a:ext cx="28803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3800340" y="5077985"/>
            <a:ext cx="4248472" cy="976174"/>
            <a:chOff x="-756592" y="2924944"/>
            <a:chExt cx="4248472" cy="976174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-756592" y="3501008"/>
              <a:ext cx="4248472" cy="4001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ヒラギノ角ゴ Pro W3"/>
                  <a:ea typeface="ヒラギノ角ゴ Pro W3"/>
                  <a:cs typeface="ヒラギノ角ゴ Pro W3"/>
                </a:rPr>
                <a:t>パスワードの最終変更日時など</a:t>
              </a:r>
              <a:endParaRPr kumimoji="1" lang="ja-JP" altLang="en-US" sz="2000" dirty="0"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H="1" flipV="1">
              <a:off x="323528" y="2924944"/>
              <a:ext cx="122413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角丸四角形 14"/>
          <p:cNvSpPr/>
          <p:nvPr/>
        </p:nvSpPr>
        <p:spPr>
          <a:xfrm>
            <a:off x="2429762" y="4803647"/>
            <a:ext cx="2448272" cy="28803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99592" y="4801517"/>
            <a:ext cx="1512168" cy="2836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7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8206680" cy="695325"/>
          </a:xfrm>
        </p:spPr>
        <p:txBody>
          <a:bodyPr/>
          <a:lstStyle/>
          <a:p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UNIX(Linux) 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(3)</a:t>
            </a:r>
            <a:endParaRPr kumimoji="1" lang="ja-JP" altLang="en-US" sz="3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7772400" cy="594320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パスワードの暗号化方式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772816"/>
            <a:ext cx="8496944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altLang="ja-JP" sz="1800" dirty="0">
                <a:latin typeface="AppleGothic"/>
                <a:ea typeface="AppleGothic"/>
                <a:cs typeface="AppleGothic"/>
              </a:rPr>
              <a:t>hoge:</a:t>
            </a:r>
            <a:r>
              <a:rPr lang="nl-NL" altLang="ja-JP" sz="1800" dirty="0">
                <a:solidFill>
                  <a:srgbClr val="FF0000"/>
                </a:solidFill>
                <a:latin typeface="AppleGothic"/>
                <a:ea typeface="AppleGothic"/>
                <a:cs typeface="AppleGothic"/>
              </a:rPr>
              <a:t>EV</a:t>
            </a:r>
            <a:r>
              <a:rPr lang="nl-NL" altLang="ja-JP" sz="1800" dirty="0">
                <a:solidFill>
                  <a:schemeClr val="accent3">
                    <a:lumMod val="50000"/>
                  </a:schemeClr>
                </a:solidFill>
                <a:latin typeface="AppleGothic"/>
                <a:ea typeface="AppleGothic"/>
                <a:cs typeface="AppleGothic"/>
              </a:rPr>
              <a:t>7RndYXv5pHs</a:t>
            </a:r>
            <a:r>
              <a:rPr lang="nl-NL" altLang="ja-JP" sz="1800" dirty="0">
                <a:latin typeface="AppleGothic"/>
                <a:ea typeface="AppleGothic"/>
                <a:cs typeface="AppleGothic"/>
              </a:rPr>
              <a:t>:11941:0:99999:7::</a:t>
            </a:r>
            <a:r>
              <a:rPr lang="nl-NL" altLang="ja-JP" sz="1800" dirty="0" smtClean="0">
                <a:latin typeface="AppleGothic"/>
                <a:ea typeface="AppleGothic"/>
                <a:cs typeface="AppleGothic"/>
              </a:rPr>
              <a:t>:0</a:t>
            </a:r>
          </a:p>
          <a:p>
            <a:pPr marL="0" indent="0">
              <a:buNone/>
            </a:pPr>
            <a:r>
              <a:rPr lang="nl-NL" altLang="ja-JP" sz="1800" dirty="0" err="1">
                <a:latin typeface="AppleGothic"/>
                <a:ea typeface="AppleGothic"/>
                <a:cs typeface="AppleGothic"/>
              </a:rPr>
              <a:t>alis</a:t>
            </a:r>
            <a:r>
              <a:rPr lang="nl-NL" altLang="ja-JP" sz="1800" dirty="0">
                <a:latin typeface="AppleGothic"/>
                <a:ea typeface="AppleGothic"/>
                <a:cs typeface="AppleGothic"/>
              </a:rPr>
              <a:t>:</a:t>
            </a:r>
            <a:r>
              <a:rPr lang="nl-NL" altLang="ja-JP" sz="1800" dirty="0" smtClean="0">
                <a:latin typeface="AppleGothic"/>
                <a:ea typeface="AppleGothic"/>
                <a:cs typeface="AppleGothic"/>
              </a:rPr>
              <a:t>$</a:t>
            </a:r>
            <a:r>
              <a:rPr lang="nl-NL" altLang="ja-JP" sz="1800" dirty="0">
                <a:solidFill>
                  <a:srgbClr val="008000"/>
                </a:solidFill>
                <a:latin typeface="AppleGothic"/>
                <a:ea typeface="AppleGothic"/>
                <a:cs typeface="AppleGothic"/>
              </a:rPr>
              <a:t>6</a:t>
            </a:r>
            <a:r>
              <a:rPr lang="nl-NL" altLang="ja-JP" sz="1800" dirty="0" smtClean="0">
                <a:latin typeface="AppleGothic"/>
                <a:ea typeface="AppleGothic"/>
                <a:cs typeface="AppleGothic"/>
              </a:rPr>
              <a:t>$</a:t>
            </a:r>
            <a:r>
              <a:rPr lang="nl-NL" altLang="ja-JP" sz="1800" dirty="0">
                <a:solidFill>
                  <a:srgbClr val="FF0000"/>
                </a:solidFill>
                <a:latin typeface="AppleGothic"/>
                <a:ea typeface="AppleGothic"/>
                <a:cs typeface="AppleGothic"/>
              </a:rPr>
              <a:t>wpkFeWyW</a:t>
            </a:r>
            <a:r>
              <a:rPr lang="nl-NL" altLang="ja-JP" sz="1800" dirty="0">
                <a:latin typeface="AppleGothic"/>
                <a:ea typeface="AppleGothic"/>
                <a:cs typeface="AppleGothic"/>
              </a:rPr>
              <a:t>$</a:t>
            </a:r>
            <a:r>
              <a:rPr lang="nl-NL" altLang="ja-JP" sz="1800" dirty="0">
                <a:solidFill>
                  <a:srgbClr val="0037D5"/>
                </a:solidFill>
                <a:latin typeface="AppleGothic"/>
                <a:ea typeface="AppleGothic"/>
                <a:cs typeface="AppleGothic"/>
              </a:rPr>
              <a:t>dRnpRo1XDyGJQkc1IM3CT1</a:t>
            </a:r>
            <a:r>
              <a:rPr lang="nl-NL" altLang="ja-JP" sz="1800" dirty="0">
                <a:latin typeface="AppleGothic"/>
                <a:ea typeface="AppleGothic"/>
                <a:cs typeface="AppleGothic"/>
              </a:rPr>
              <a:t>:</a:t>
            </a:r>
            <a:r>
              <a:rPr lang="nl-NL" altLang="ja-JP" sz="1800" dirty="0" smtClean="0">
                <a:latin typeface="AppleGothic"/>
                <a:ea typeface="AppleGothic"/>
                <a:cs typeface="AppleGothic"/>
              </a:rPr>
              <a:t>10907:0:99999:7:::0</a:t>
            </a:r>
            <a:endParaRPr lang="en-US" altLang="ja-JP" sz="1800" dirty="0">
              <a:latin typeface="AppleGothic"/>
              <a:ea typeface="AppleGothic"/>
              <a:cs typeface="Apple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2636912"/>
            <a:ext cx="18002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Salt</a:t>
            </a:r>
            <a:r>
              <a:rPr lang="en-US" altLang="ja-JP" sz="1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kumimoji="1"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暗号化に利用する乱数）</a:t>
            </a:r>
            <a:endParaRPr kumimoji="1" lang="ja-JP" altLang="en-US" sz="18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7904" y="2636912"/>
            <a:ext cx="2808312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パスワード</a:t>
            </a:r>
            <a:r>
              <a:rPr kumimoji="1"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 + Salt</a:t>
            </a:r>
            <a:r>
              <a:rPr kumimoji="1"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を暗号化したもの</a:t>
            </a:r>
            <a:endParaRPr kumimoji="1" lang="ja-JP" altLang="en-US" sz="18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0625" y="2636912"/>
            <a:ext cx="1008112" cy="646331"/>
          </a:xfrm>
          <a:prstGeom prst="rect">
            <a:avLst/>
          </a:prstGeom>
          <a:solidFill>
            <a:schemeClr val="tx2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暗号化の種類</a:t>
            </a:r>
            <a:endParaRPr kumimoji="1" lang="ja-JP" altLang="en-US" sz="18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043608" y="2348880"/>
            <a:ext cx="0" cy="288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051720" y="234888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716016" y="234888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395536" y="3933056"/>
            <a:ext cx="85689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暗号化には古くは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DES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を用いた（上の例）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現在はより安全な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SHA-512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を用いる（下の例）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FontTx/>
              <a:buNone/>
            </a:pPr>
            <a:endParaRPr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023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後半のまとめ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8206680" cy="5059362"/>
          </a:xfrm>
        </p:spPr>
        <p:txBody>
          <a:bodyPr/>
          <a:lstStyle/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推測されやすい「悪い」パスワードはつけない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住所，辞書に載っている単語など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パスワードに関するマナー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人が入力しているところは決して見ない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アカウントの貸し借りはしない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決して人に教えない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…</a:t>
            </a:r>
          </a:p>
          <a:p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ユーザの情報はファイルに記録される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基本情報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/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etc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/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passwd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パスワード情報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: /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etc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/shadow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772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4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参考文献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/>
          <a:lstStyle/>
          <a:p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神戸大学・地球および惑星大気科学実習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 2015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年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2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日目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『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利用者によるセキュリティ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アカウントと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パスワード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-』</a:t>
            </a: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https://itpass.scitec.kobe-u.ac.jp/exp/fy2015/150805/lecture_account/pub/</a:t>
            </a:r>
            <a:endParaRPr lang="en-US" altLang="ja-JP" sz="16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北海道大学　情報実験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2014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年第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2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回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『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最低限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Unix (Linux) I ~Linux 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入門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~』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http://</a:t>
            </a:r>
            <a:r>
              <a:rPr lang="en-US" altLang="ja-JP" sz="2000" dirty="0" err="1">
                <a:latin typeface="ヒラギノ角ゴ Pro W3"/>
                <a:ea typeface="ヒラギノ角ゴ Pro W3"/>
                <a:cs typeface="ヒラギノ角ゴ Pro W3"/>
              </a:rPr>
              <a:t>www.ep.sci.hokudai.ac.jp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/~</a:t>
            </a:r>
            <a:r>
              <a:rPr lang="en-US" altLang="ja-JP" sz="2000" dirty="0" err="1">
                <a:latin typeface="ヒラギノ角ゴ Pro W3"/>
                <a:ea typeface="ヒラギノ角ゴ Pro W3"/>
                <a:cs typeface="ヒラギノ角ゴ Pro W3"/>
              </a:rPr>
              <a:t>inex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/y2014/0418/lecture/pub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/</a:t>
            </a:r>
          </a:p>
          <a:p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株式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会社ディアイティ　セキュリティ調査レポート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Vol.3</a:t>
            </a: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http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://www.dit.co.jp/index.html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パスワード認証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奥村晴彦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- http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://oku.edu.mie-u.ac.jp/~okumura/c/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auth.html</a:t>
            </a:r>
          </a:p>
          <a:p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デファクトスタンダード暗号技術の大移行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神田雅透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- http://www.atmarkit.co.jp/ait/articles/0607/11/news113.html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本当は怖いパスワードの話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ja-JP" altLang="en-US" sz="2000" dirty="0">
                <a:latin typeface="ヒラギノ角ゴ Pro W3"/>
                <a:ea typeface="ヒラギノ角ゴ Pro W3"/>
                <a:cs typeface="ヒラギノ角ゴ Pro W3"/>
              </a:rPr>
              <a:t>徳丸浩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hlinkClick r:id="rId2"/>
              </a:rPr>
              <a:t>http</a:t>
            </a: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  <a:hlinkClick r:id="rId2"/>
              </a:rPr>
              <a:t>://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  <a:hlinkClick r:id="rId2"/>
              </a:rPr>
              <a:t>www.atmarkit.co.jp/fsecurity/special/165pswd/01.html</a:t>
            </a:r>
            <a:endParaRPr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ja-JP" altLang="en-US" sz="20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91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今日の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冊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5040560" cy="5328592"/>
          </a:xfrm>
        </p:spPr>
        <p:txBody>
          <a:bodyPr/>
          <a:lstStyle/>
          <a:p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高町 健一郎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大津 真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佐藤 竜一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小林 峰子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安田 幸弘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2011</a:t>
            </a: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, Linux</a:t>
            </a:r>
            <a:r>
              <a:rPr lang="ja-JP" altLang="en-US" sz="2600" dirty="0">
                <a:latin typeface="ヒラギノ角ゴ Pro W3"/>
                <a:ea typeface="ヒラギノ角ゴ Pro W3"/>
                <a:cs typeface="ヒラギノ角ゴ Pro W3"/>
              </a:rPr>
              <a:t>の教科書</a:t>
            </a: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―</a:t>
            </a:r>
            <a:r>
              <a:rPr lang="ja-JP" altLang="en-US" sz="2600" dirty="0">
                <a:latin typeface="ヒラギノ角ゴ Pro W3"/>
                <a:ea typeface="ヒラギノ角ゴ Pro W3"/>
                <a:cs typeface="ヒラギノ角ゴ Pro W3"/>
              </a:rPr>
              <a:t>ホントに読んでほしい</a:t>
            </a: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root</a:t>
            </a:r>
            <a:r>
              <a:rPr lang="ja-JP" altLang="en-US" sz="2600" dirty="0">
                <a:latin typeface="ヒラギノ角ゴ Pro W3"/>
                <a:ea typeface="ヒラギノ角ゴ Pro W3"/>
                <a:cs typeface="ヒラギノ角ゴ Pro W3"/>
              </a:rPr>
              <a:t>入門講座 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 [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改訂版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], </a:t>
            </a:r>
            <a:r>
              <a:rPr lang="ja-JP" altLang="en-US" sz="2600" dirty="0" smtClean="0">
                <a:latin typeface="ヒラギノ角ゴ Pro W3"/>
                <a:ea typeface="ヒラギノ角ゴ Pro W3"/>
                <a:cs typeface="ヒラギノ角ゴ Pro W3"/>
              </a:rPr>
              <a:t>毎日コミュニケーションズ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, ISBN-13: </a:t>
            </a:r>
            <a:r>
              <a:rPr lang="en-US" altLang="ja-JP" sz="2600" dirty="0">
                <a:latin typeface="ヒラギノ角ゴ Pro W3"/>
                <a:ea typeface="ヒラギノ角ゴ Pro W3"/>
                <a:cs typeface="ヒラギノ角ゴ Pro W3"/>
              </a:rPr>
              <a:t>978-</a:t>
            </a:r>
            <a:r>
              <a:rPr lang="en-US" altLang="ja-JP" sz="2600" dirty="0" smtClean="0">
                <a:latin typeface="ヒラギノ角ゴ Pro W3"/>
                <a:ea typeface="ヒラギノ角ゴ Pro W3"/>
                <a:cs typeface="ヒラギノ角ゴ Pro W3"/>
              </a:rPr>
              <a:t>4872802788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(507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号室の本棚にあります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Linux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の運用について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1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から解説してくれている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. 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システム管理者が主な対象となっている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. </a:t>
            </a:r>
          </a:p>
          <a:p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第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6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章に「クラッキング対策」としてパスワード管理やセキュリティ対策について解説してくれている．</a:t>
            </a:r>
            <a:endParaRPr kumimoji="1" lang="ja-JP" altLang="en-US" sz="20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052736"/>
            <a:ext cx="356428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実習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(8/7 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10:00~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の概要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609058"/>
          </a:xfrm>
        </p:spPr>
        <p:txBody>
          <a:bodyPr/>
          <a:lstStyle/>
          <a:p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二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つの計算機にアカウントを作成します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情報実験機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en-US" altLang="ja-JP" sz="2800" dirty="0" err="1" smtClean="0">
                <a:latin typeface="ヒラギノ角ゴ Pro W3"/>
                <a:ea typeface="ヒラギノ角ゴ Pro W3"/>
                <a:cs typeface="ヒラギノ角ゴ Pro W3"/>
              </a:rPr>
              <a:t>joho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??) :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目の前の計算機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実習で使う計算機です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ITPASS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サーバ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: 507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号室の南側にありま</a:t>
            </a:r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す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ITPASS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グループで運用しているサーバ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レポート提出はこのサーバで行います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詳細については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 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後ほど説明します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</a:p>
          <a:p>
            <a:pPr marL="0" indent="0">
              <a:buNone/>
            </a:pPr>
            <a:r>
              <a:rPr lang="ja-JP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通称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: </a:t>
            </a:r>
            <a:r>
              <a:rPr lang="en-US" altLang="ja-JP" sz="2400" dirty="0" err="1" smtClean="0">
                <a:latin typeface="ヒラギノ角ゴ Pro W3"/>
                <a:ea typeface="ヒラギノ角ゴ Pro W3"/>
                <a:cs typeface="ヒラギノ角ゴ Pro W3"/>
              </a:rPr>
              <a:t>ika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イカ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…</a:t>
            </a:r>
            <a:r>
              <a:rPr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ちなみに</a:t>
            </a:r>
            <a:r>
              <a:rPr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lang="en-US" altLang="ja-JP" sz="1800" dirty="0" err="1" smtClean="0">
                <a:latin typeface="ヒラギノ角ゴ Pro W3"/>
                <a:ea typeface="ヒラギノ角ゴ Pro W3"/>
                <a:cs typeface="ヒラギノ角ゴ Pro W3"/>
              </a:rPr>
              <a:t>tako</a:t>
            </a:r>
            <a:r>
              <a:rPr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 (</a:t>
            </a:r>
            <a:r>
              <a:rPr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タコ</a:t>
            </a:r>
            <a:r>
              <a:rPr lang="en-US" altLang="ja-JP" sz="1800" dirty="0" smtClean="0">
                <a:latin typeface="ヒラギノ角ゴ Pro W3"/>
                <a:ea typeface="ヒラギノ角ゴ Pro W3"/>
                <a:cs typeface="ヒラギノ角ゴ Pro W3"/>
              </a:rPr>
              <a:t>)</a:t>
            </a:r>
            <a:r>
              <a:rPr lang="ja-JP" altLang="en-US" sz="1800" dirty="0" smtClean="0">
                <a:latin typeface="ヒラギノ角ゴ Pro W3"/>
                <a:ea typeface="ヒラギノ角ゴ Pro W3"/>
                <a:cs typeface="ヒラギノ角ゴ Pro W3"/>
              </a:rPr>
              <a:t>もいます</a:t>
            </a:r>
            <a:endParaRPr kumimoji="1" lang="ja-JP" altLang="en-US" sz="18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61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実習に向けて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986808"/>
          </a:xfrm>
        </p:spPr>
        <p:txBody>
          <a:bodyPr/>
          <a:lstStyle/>
          <a:p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今の講義を参考にして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考えてきたパスワードを再考して下さい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0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「悪いパスワード」ではないですか</a:t>
            </a:r>
            <a:r>
              <a:rPr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…</a:t>
            </a:r>
            <a:r>
              <a:rPr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？</a:t>
            </a:r>
            <a:endParaRPr kumimoji="1"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アカウント名は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英小文字</a:t>
            </a:r>
            <a:r>
              <a:rPr lang="en-US" altLang="ja-JP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+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数字で</a:t>
            </a:r>
            <a:r>
              <a:rPr lang="en-US" altLang="ja-JP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8</a:t>
            </a:r>
            <a:r>
              <a:rPr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文字以内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混在でなくて良い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) 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先頭は英小文字のみ</a:t>
            </a:r>
            <a:endParaRPr kumimoji="1" lang="en-US" altLang="ja-JP" sz="2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「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-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_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@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」「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.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」などは使用不可</a:t>
            </a:r>
            <a:endParaRPr lang="en-US" altLang="ja-JP" sz="2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学籍番号</a:t>
            </a:r>
            <a:r>
              <a:rPr kumimoji="1"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kumimoji="1"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無意味な文字列は避けて下さい</a:t>
            </a:r>
            <a:endParaRPr kumimoji="1" lang="en-US" altLang="ja-JP" sz="2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本人であることが分かるものが望ましい</a:t>
            </a:r>
            <a:endParaRPr lang="en-US" altLang="ja-JP" sz="2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-</a:t>
            </a:r>
            <a:r>
              <a:rPr kumimoji="1"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一般的すぎるもの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(miyagai, </a:t>
            </a:r>
            <a:r>
              <a:rPr lang="en-US" altLang="ja-JP" sz="2200" dirty="0" err="1" smtClean="0">
                <a:latin typeface="ヒラギノ角ゴ Pro W3"/>
                <a:ea typeface="ヒラギノ角ゴ Pro W3"/>
                <a:cs typeface="ヒラギノ角ゴ Pro W3"/>
              </a:rPr>
              <a:t>okazaki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とか</a:t>
            </a:r>
            <a:r>
              <a:rPr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は避けましょう</a:t>
            </a:r>
            <a:endParaRPr lang="en-US" altLang="ja-JP" sz="22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2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kumimoji="1" lang="en-US" altLang="ja-JP" sz="22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200" dirty="0" smtClean="0">
                <a:latin typeface="ヒラギノ角ゴ Pro W3"/>
                <a:ea typeface="ヒラギノ角ゴ Pro W3"/>
                <a:cs typeface="ヒラギノ角ゴ Pro W3"/>
              </a:rPr>
              <a:t>名前と組み合わせてみるとか</a:t>
            </a:r>
            <a:endParaRPr kumimoji="1" lang="en-US" altLang="ja-JP" sz="2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…</a:t>
            </a:r>
            <a:r>
              <a:rPr kumimoji="1" lang="en-US" altLang="ja-JP" sz="2000" dirty="0" err="1" smtClean="0">
                <a:latin typeface="ヒラギノ角ゴ Pro W3"/>
                <a:ea typeface="ヒラギノ角ゴ Pro W3"/>
                <a:cs typeface="ヒラギノ角ゴ Pro W3"/>
              </a:rPr>
              <a:t>mnonomura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, </a:t>
            </a:r>
            <a:r>
              <a:rPr kumimoji="1" lang="en-US" altLang="ja-JP" sz="2000" dirty="0" err="1" smtClean="0">
                <a:latin typeface="ヒラギノ角ゴ Pro W3"/>
                <a:ea typeface="ヒラギノ角ゴ Pro W3"/>
                <a:cs typeface="ヒラギノ角ゴ Pro W3"/>
              </a:rPr>
              <a:t>samuragoutim</a:t>
            </a:r>
            <a:r>
              <a:rPr kumimoji="1" lang="en-US" altLang="ja-JP" sz="20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000" dirty="0" smtClean="0">
                <a:latin typeface="ヒラギノ角ゴ Pro W3"/>
                <a:ea typeface="ヒラギノ角ゴ Pro W3"/>
                <a:cs typeface="ヒラギノ角ゴ Pro W3"/>
              </a:rPr>
              <a:t>など</a:t>
            </a:r>
            <a:endParaRPr kumimoji="1" lang="en-US" altLang="ja-JP" sz="2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パスワードは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５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個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必要です</a:t>
            </a:r>
            <a:endParaRPr kumimoji="1" lang="ja-JP" altLang="en-US" sz="24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20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用語解説　その</a:t>
            </a:r>
            <a:r>
              <a:rPr kumimoji="1"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1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314" y="1124744"/>
            <a:ext cx="8640960" cy="4194720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アカウント</a:t>
            </a:r>
            <a:r>
              <a:rPr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と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は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権限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(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今回は計算機を利用するための権利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　　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権限を持った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人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のことをユーザと呼ぶ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権利者になるためには事前に登録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（アカウント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を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</a:t>
            </a:r>
          </a:p>
          <a:p>
            <a:pPr marL="0" indent="0">
              <a:buNone/>
            </a:pP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　作成）しない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と使えない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*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アカウント登録には，アカウント名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・フルネーム・住　　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所等の個人情報とパスワードな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ど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が必要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ja-JP" sz="105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kumimoji="1"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95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用語解説　その</a:t>
            </a:r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2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sz="3600" dirty="0">
                <a:latin typeface="ヒラギノ角ゴ Pro W3"/>
                <a:ea typeface="ヒラギノ角ゴ Pro W3"/>
                <a:cs typeface="ヒラギノ角ゴ Pro W3"/>
              </a:rPr>
              <a:t>におけるアカウントの</a:t>
            </a:r>
            <a:r>
              <a:rPr lang="ja-JP" altLang="en-US" sz="3600" dirty="0" smtClean="0">
                <a:latin typeface="ヒラギノ角ゴ Pro W3"/>
                <a:ea typeface="ヒラギノ角ゴ Pro W3"/>
                <a:cs typeface="ヒラギノ角ゴ Pro W3"/>
              </a:rPr>
              <a:t>種類</a:t>
            </a:r>
            <a:endParaRPr lang="en-US" altLang="ja-JP" sz="36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ja-JP" sz="105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システム管理者のアカウント</a:t>
            </a: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(root)</a:t>
            </a: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　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システム上のすべてを支配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する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権限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を</a:t>
            </a: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持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つ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　　　例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新規アカウントの作成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ja-JP" sz="105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lang="ja-JP" altLang="en-US" sz="2800" dirty="0">
                <a:latin typeface="ヒラギノ角ゴ Pro W3"/>
                <a:ea typeface="ヒラギノ角ゴ Pro W3"/>
                <a:cs typeface="ヒラギノ角ゴ Pro W3"/>
              </a:rPr>
              <a:t>一般利用者の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アカウント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 * root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以外のアカウント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 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計算機を管理する権限に制限がかかる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　　　例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シャットダウンすらできない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897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3456384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ログイン，ログアウト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システム利用開始／終了の手続き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ログインには，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アカウント名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と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が必要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コンピュータは，これらとアカウント情報を比較し，ユーザ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によるシステムへのログインを許可するか否かを判断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アカウントはパスワードによって保護されている</a:t>
            </a:r>
          </a:p>
          <a:p>
            <a:pPr marL="0" indent="0" algn="ctr">
              <a:buNone/>
            </a:pPr>
            <a:endParaRPr kumimoji="1" lang="en-US" altLang="ja-JP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用語解説　その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3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239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発 1 3"/>
          <p:cNvSpPr/>
          <p:nvPr/>
        </p:nvSpPr>
        <p:spPr>
          <a:xfrm>
            <a:off x="1547664" y="4048026"/>
            <a:ext cx="6408712" cy="1872208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3960440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ログイン，ログアウト</a:t>
            </a:r>
            <a:endParaRPr kumimoji="1" lang="en-US" altLang="ja-JP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システム利用開始／終了の手続き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-</a:t>
            </a:r>
            <a:r>
              <a:rPr kumimoji="1"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ログインには，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アカウント名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と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</a:t>
            </a:r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 が必要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ja-JP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コンピュータは，これらとアカウント情報を比較し，ユーザ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ja-JP" altLang="en-US" sz="24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　　によるシステムへのログインを許可するか否かを判断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アカウントはパスワードによって保護されている</a:t>
            </a:r>
            <a:endParaRPr lang="en-US" altLang="ja-JP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endParaRPr lang="ja-JP" altLang="en-US" sz="1400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sz="2400" b="1" dirty="0" smtClean="0">
                <a:latin typeface="ヒラギノ角ゴ Pro W3"/>
                <a:ea typeface="ヒラギノ角ゴ Pro W3"/>
                <a:cs typeface="ヒラギノ角ゴ Pro W3"/>
              </a:rPr>
              <a:t>アカウントを守る上で</a:t>
            </a:r>
            <a:endParaRPr lang="en-US" altLang="ja-JP" sz="2400" b="1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パスワードは</a:t>
            </a:r>
            <a:r>
              <a:rPr lang="ja-JP" altLang="en-US" b="1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最大</a:t>
            </a:r>
            <a:r>
              <a:rPr lang="ja-JP" altLang="en-US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の砦</a:t>
            </a:r>
            <a:endParaRPr lang="en-US" altLang="ja-JP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利用者全員が，適切なパスワードを設定しなければならない</a:t>
            </a:r>
            <a:endParaRPr lang="en-US" altLang="ja-JP" sz="2400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用語解説　その</a:t>
            </a:r>
            <a:r>
              <a:rPr lang="en-US" altLang="ja-JP" dirty="0" smtClean="0">
                <a:latin typeface="ヒラギノ角ゴ Pro W3"/>
                <a:ea typeface="ヒラギノ角ゴ Pro W3"/>
                <a:cs typeface="ヒラギノ角ゴ Pro W3"/>
              </a:rPr>
              <a:t>3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872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目次</a:t>
            </a:r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rPr>
              <a:t>用語解説</a:t>
            </a:r>
            <a:endParaRPr lang="en-US" altLang="ja-JP" dirty="0">
              <a:solidFill>
                <a:schemeClr val="tx1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パスワードの重要性</a:t>
            </a:r>
            <a:endParaRPr lang="en-US" altLang="ja-JP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パスワードクラック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悪いパスワード・良いパスワード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パスワードにまつわるマナー</a:t>
            </a:r>
            <a:endParaRPr lang="en-US" altLang="ja-JP" dirty="0"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dirty="0">
                <a:latin typeface="ヒラギノ角ゴ Pro W3"/>
                <a:ea typeface="ヒラギノ角ゴ Pro W3"/>
                <a:cs typeface="ヒラギノ角ゴ Pro W3"/>
              </a:rPr>
              <a:t>UNIX </a:t>
            </a:r>
            <a:r>
              <a:rPr lang="ja-JP" altLang="en-US" dirty="0">
                <a:latin typeface="ヒラギノ角ゴ Pro W3"/>
                <a:ea typeface="ヒラギノ角ゴ Pro W3"/>
                <a:cs typeface="ヒラギノ角ゴ Pro W3"/>
              </a:rPr>
              <a:t>におけるパスワード管理</a:t>
            </a:r>
          </a:p>
          <a:p>
            <a:endParaRPr kumimoji="1" lang="ja-JP" altLang="en-US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06488"/>
            <a:ext cx="8640960" cy="5059362"/>
          </a:xfrm>
        </p:spPr>
        <p:txBody>
          <a:bodyPr/>
          <a:lstStyle/>
          <a:p>
            <a:r>
              <a:rPr kumimoji="1" lang="ja-JP" altLang="en-US" dirty="0" smtClean="0">
                <a:latin typeface="ヒラギノ角ゴ Pro W3"/>
                <a:ea typeface="ヒラギノ角ゴ Pro W3"/>
                <a:cs typeface="ヒラギノ角ゴ Pro W3"/>
              </a:rPr>
              <a:t>アカウントを守るとはどういうことか？</a:t>
            </a:r>
            <a:endParaRPr kumimoji="1" lang="en-US" altLang="ja-JP" sz="10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自分を守ること</a:t>
            </a:r>
            <a:endParaRPr lang="en-US" altLang="ja-JP" sz="28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  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本人の情報やデータの流出・悪用・破壊を防ぐ</a:t>
            </a:r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8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800" dirty="0" smtClean="0">
                <a:latin typeface="ヒラギノ角ゴ Pro W3"/>
                <a:ea typeface="ヒラギノ角ゴ Pro W3"/>
                <a:cs typeface="ヒラギノ角ゴ Pro W3"/>
              </a:rPr>
              <a:t> - </a:t>
            </a:r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仲間（他のユーザ）を守ること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*</a:t>
            </a:r>
            <a:r>
              <a:rPr kumimoji="1"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個人情報・共用システムやその中のデータ</a:t>
            </a:r>
            <a:endParaRPr lang="en-US" altLang="ja-JP" sz="2400" dirty="0">
              <a:latin typeface="ヒラギノ角ゴ Pro W3"/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     * 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ルートクラックによる計算機運用停止を防ぐ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94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pass_v1">
  <a:themeElements>
    <a:clrScheme name="">
      <a:dk1>
        <a:srgbClr val="000000"/>
      </a:dk1>
      <a:lt1>
        <a:srgbClr val="0080FF"/>
      </a:lt1>
      <a:dk2>
        <a:srgbClr val="FFFFFF"/>
      </a:dk2>
      <a:lt2>
        <a:srgbClr val="B3B3B3"/>
      </a:lt2>
      <a:accent1>
        <a:srgbClr val="0080FF"/>
      </a:accent1>
      <a:accent2>
        <a:srgbClr val="004080"/>
      </a:accent2>
      <a:accent3>
        <a:srgbClr val="AAC0FF"/>
      </a:accent3>
      <a:accent4>
        <a:srgbClr val="000000"/>
      </a:accent4>
      <a:accent5>
        <a:srgbClr val="AAC0FF"/>
      </a:accent5>
      <a:accent6>
        <a:srgbClr val="003973"/>
      </a:accent6>
      <a:hlink>
        <a:srgbClr val="0000FF"/>
      </a:hlink>
      <a:folHlink>
        <a:srgbClr val="800040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itpass_v1</Template>
  <TotalTime>2752</TotalTime>
  <Words>1357</Words>
  <Application>Microsoft Office PowerPoint</Application>
  <PresentationFormat>画面に合わせる (4:3)</PresentationFormat>
  <Paragraphs>310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1" baseType="lpstr">
      <vt:lpstr>AppleGothic</vt:lpstr>
      <vt:lpstr>ＭＳ Ｐゴシック</vt:lpstr>
      <vt:lpstr>Osaka</vt:lpstr>
      <vt:lpstr>ヒラギノ角ゴ Pro W3</vt:lpstr>
      <vt:lpstr>Arial</vt:lpstr>
      <vt:lpstr>Calibri</vt:lpstr>
      <vt:lpstr>Wingdings</vt:lpstr>
      <vt:lpstr>itpass_v1</vt:lpstr>
      <vt:lpstr>  利用者によるセキュリティ - アカウントとパスワード -</vt:lpstr>
      <vt:lpstr>目次</vt:lpstr>
      <vt:lpstr>目次</vt:lpstr>
      <vt:lpstr>用語解説　その1</vt:lpstr>
      <vt:lpstr>用語解説　その2</vt:lpstr>
      <vt:lpstr>用語解説　その3</vt:lpstr>
      <vt:lpstr>用語解説　その3</vt:lpstr>
      <vt:lpstr>目次</vt:lpstr>
      <vt:lpstr>パスワードの重要性</vt:lpstr>
      <vt:lpstr>パスワードの重要性</vt:lpstr>
      <vt:lpstr>目次</vt:lpstr>
      <vt:lpstr>パスワードクラック</vt:lpstr>
      <vt:lpstr>パスワードクラックの手口 その1</vt:lpstr>
      <vt:lpstr>パスワードクラックの手口 その2</vt:lpstr>
      <vt:lpstr>パスワードクラックの手口 その3</vt:lpstr>
      <vt:lpstr>ここまでのまとめ</vt:lpstr>
      <vt:lpstr>目次</vt:lpstr>
      <vt:lpstr>悪いパスワード（1）</vt:lpstr>
      <vt:lpstr>悪いパスワード（2）</vt:lpstr>
      <vt:lpstr>（比較的）良いパスワード</vt:lpstr>
      <vt:lpstr>良いパスワードの条件</vt:lpstr>
      <vt:lpstr>目次</vt:lpstr>
      <vt:lpstr>パスワードにまつわるマナー</vt:lpstr>
      <vt:lpstr>目次</vt:lpstr>
      <vt:lpstr>UNIX(Linux) におけるパスワード管理（1）</vt:lpstr>
      <vt:lpstr>UNIX(Linux)におけるパスワード管理(1)</vt:lpstr>
      <vt:lpstr>UNIX(Linux)におけるパスワード管理(2)</vt:lpstr>
      <vt:lpstr>UNIX(Linux) におけるパスワード管理(3)</vt:lpstr>
      <vt:lpstr>後半のまとめ</vt:lpstr>
      <vt:lpstr>参考文献</vt:lpstr>
      <vt:lpstr>今日の1冊</vt:lpstr>
      <vt:lpstr>実習 (8/7 10:00~) の概要</vt:lpstr>
      <vt:lpstr>実習に向けて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yot</dc:creator>
  <cp:lastModifiedBy>宮階悠</cp:lastModifiedBy>
  <cp:revision>103</cp:revision>
  <cp:lastPrinted>2015-07-08T08:07:07Z</cp:lastPrinted>
  <dcterms:created xsi:type="dcterms:W3CDTF">2013-07-05T03:10:41Z</dcterms:created>
  <dcterms:modified xsi:type="dcterms:W3CDTF">2016-08-06T02:25:26Z</dcterms:modified>
</cp:coreProperties>
</file>