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12" r:id="rId3"/>
    <p:sldId id="257" r:id="rId4"/>
    <p:sldId id="258" r:id="rId5"/>
    <p:sldId id="261" r:id="rId6"/>
    <p:sldId id="263" r:id="rId7"/>
    <p:sldId id="264" r:id="rId8"/>
    <p:sldId id="260" r:id="rId9"/>
    <p:sldId id="265" r:id="rId10"/>
    <p:sldId id="267" r:id="rId11"/>
    <p:sldId id="268" r:id="rId12"/>
    <p:sldId id="269" r:id="rId13"/>
    <p:sldId id="270" r:id="rId14"/>
    <p:sldId id="313" r:id="rId15"/>
    <p:sldId id="272" r:id="rId16"/>
    <p:sldId id="273" r:id="rId17"/>
    <p:sldId id="274" r:id="rId18"/>
    <p:sldId id="275" r:id="rId19"/>
    <p:sldId id="276" r:id="rId20"/>
    <p:sldId id="277" r:id="rId21"/>
    <p:sldId id="278" r:id="rId22"/>
    <p:sldId id="279" r:id="rId23"/>
    <p:sldId id="280" r:id="rId24"/>
    <p:sldId id="281" r:id="rId25"/>
    <p:sldId id="283" r:id="rId26"/>
    <p:sldId id="315" r:id="rId27"/>
    <p:sldId id="284" r:id="rId28"/>
    <p:sldId id="285" r:id="rId29"/>
    <p:sldId id="286" r:id="rId30"/>
    <p:sldId id="287" r:id="rId31"/>
    <p:sldId id="288" r:id="rId32"/>
    <p:sldId id="289" r:id="rId33"/>
    <p:sldId id="290" r:id="rId34"/>
    <p:sldId id="319" r:id="rId35"/>
    <p:sldId id="291" r:id="rId36"/>
    <p:sldId id="316" r:id="rId37"/>
    <p:sldId id="292" r:id="rId38"/>
    <p:sldId id="317" r:id="rId39"/>
    <p:sldId id="318" r:id="rId40"/>
    <p:sldId id="320" r:id="rId41"/>
    <p:sldId id="321" r:id="rId42"/>
    <p:sldId id="322" r:id="rId43"/>
    <p:sldId id="323" r:id="rId44"/>
    <p:sldId id="325" r:id="rId45"/>
    <p:sldId id="299" r:id="rId46"/>
    <p:sldId id="300" r:id="rId47"/>
    <p:sldId id="301" r:id="rId48"/>
    <p:sldId id="302" r:id="rId49"/>
    <p:sldId id="303" r:id="rId50"/>
    <p:sldId id="304" r:id="rId51"/>
    <p:sldId id="306" r:id="rId52"/>
    <p:sldId id="307" r:id="rId53"/>
    <p:sldId id="326" r:id="rId54"/>
    <p:sldId id="308" r:id="rId55"/>
    <p:sldId id="309" r:id="rId56"/>
    <p:sldId id="310" r:id="rId57"/>
    <p:sldId id="311" r:id="rId58"/>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48"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48"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48"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48"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48" charset="-128"/>
        <a:cs typeface="+mn-cs"/>
      </a:defRPr>
    </a:lvl5pPr>
    <a:lvl6pPr marL="2286000" algn="l" defTabSz="914400" rtl="0" eaLnBrk="1" latinLnBrk="0" hangingPunct="1">
      <a:defRPr kumimoji="1" sz="2400" kern="1200">
        <a:solidFill>
          <a:schemeClr val="tx1"/>
        </a:solidFill>
        <a:latin typeface="Arial" charset="0"/>
        <a:ea typeface="ＭＳ Ｐゴシック" pitchFamily="-48" charset="-128"/>
        <a:cs typeface="+mn-cs"/>
      </a:defRPr>
    </a:lvl6pPr>
    <a:lvl7pPr marL="2743200" algn="l" defTabSz="914400" rtl="0" eaLnBrk="1" latinLnBrk="0" hangingPunct="1">
      <a:defRPr kumimoji="1" sz="2400" kern="1200">
        <a:solidFill>
          <a:schemeClr val="tx1"/>
        </a:solidFill>
        <a:latin typeface="Arial" charset="0"/>
        <a:ea typeface="ＭＳ Ｐゴシック" pitchFamily="-48" charset="-128"/>
        <a:cs typeface="+mn-cs"/>
      </a:defRPr>
    </a:lvl7pPr>
    <a:lvl8pPr marL="3200400" algn="l" defTabSz="914400" rtl="0" eaLnBrk="1" latinLnBrk="0" hangingPunct="1">
      <a:defRPr kumimoji="1" sz="2400" kern="1200">
        <a:solidFill>
          <a:schemeClr val="tx1"/>
        </a:solidFill>
        <a:latin typeface="Arial" charset="0"/>
        <a:ea typeface="ＭＳ Ｐゴシック" pitchFamily="-48" charset="-128"/>
        <a:cs typeface="+mn-cs"/>
      </a:defRPr>
    </a:lvl8pPr>
    <a:lvl9pPr marL="3657600" algn="l" defTabSz="914400" rtl="0" eaLnBrk="1" latinLnBrk="0" hangingPunct="1">
      <a:defRPr kumimoji="1" sz="2400" kern="1200">
        <a:solidFill>
          <a:schemeClr val="tx1"/>
        </a:solidFill>
        <a:latin typeface="Arial" charset="0"/>
        <a:ea typeface="ＭＳ Ｐゴシック"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FFFFFF"/>
    <a:srgbClr val="D7A301"/>
    <a:srgbClr val="016CB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08" autoAdjust="0"/>
    <p:restoredTop sz="90940" autoAdjust="0"/>
  </p:normalViewPr>
  <p:slideViewPr>
    <p:cSldViewPr>
      <p:cViewPr>
        <p:scale>
          <a:sx n="88" d="100"/>
          <a:sy n="88" d="100"/>
        </p:scale>
        <p:origin x="576" y="280"/>
      </p:cViewPr>
      <p:guideLst>
        <p:guide orient="horz" pos="2160"/>
        <p:guide pos="2880"/>
      </p:guideLst>
    </p:cSldViewPr>
  </p:slideViewPr>
  <p:notesTextViewPr>
    <p:cViewPr>
      <p:scale>
        <a:sx n="1" d="1"/>
        <a:sy n="1" d="1"/>
      </p:scale>
      <p:origin x="0" y="0"/>
    </p:cViewPr>
  </p:notesTextViewPr>
  <p:sorterViewPr>
    <p:cViewPr>
      <p:scale>
        <a:sx n="100" d="100"/>
        <a:sy n="100" d="100"/>
      </p:scale>
      <p:origin x="0" y="86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1E405-7DA5-264D-BF06-43827A5B987E}" type="datetimeFigureOut">
              <a:rPr kumimoji="1" lang="ja-JP" altLang="en-US" smtClean="0"/>
              <a:t>2016/7/1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6634F-D827-824E-B940-3B5A42A79EFC}" type="slidenum">
              <a:rPr kumimoji="1" lang="ja-JP" altLang="en-US" smtClean="0"/>
              <a:t>‹#›</a:t>
            </a:fld>
            <a:endParaRPr kumimoji="1" lang="ja-JP" altLang="en-US"/>
          </a:p>
        </p:txBody>
      </p:sp>
    </p:spTree>
    <p:extLst>
      <p:ext uri="{BB962C8B-B14F-4D97-AF65-F5344CB8AC3E}">
        <p14:creationId xmlns:p14="http://schemas.microsoft.com/office/powerpoint/2010/main" val="13188069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e-words.jp/w/%E3%83%87%E3%83%BC%E3%82%BF.htm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1"/>
            <a:r>
              <a:rPr lang="ja-JP" altLang="en-US" dirty="0" smtClean="0"/>
              <a:t>通信回線を通して電気信号をやり取りすることでシステムは繋がる</a:t>
            </a:r>
          </a:p>
          <a:p>
            <a:pPr lvl="1"/>
            <a:r>
              <a:rPr lang="ja-JP" altLang="en-US" dirty="0" smtClean="0"/>
              <a:t>ネットワークの規模の大小で分類される </a:t>
            </a:r>
            <a:r>
              <a:rPr lang="en-US" altLang="ja-JP" dirty="0" smtClean="0"/>
              <a:t>(LAN,WAN </a:t>
            </a:r>
            <a:r>
              <a:rPr lang="ja-JP" altLang="en-US" dirty="0" smtClean="0"/>
              <a:t>など</a:t>
            </a:r>
            <a:r>
              <a:rPr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6A86634F-D827-824E-B940-3B5A42A79EFC}" type="slidenum">
              <a:rPr kumimoji="1" lang="ja-JP" altLang="en-US" smtClean="0"/>
              <a:t>5</a:t>
            </a:fld>
            <a:endParaRPr kumimoji="1" lang="ja-JP" altLang="en-US"/>
          </a:p>
        </p:txBody>
      </p:sp>
    </p:spTree>
    <p:extLst>
      <p:ext uri="{BB962C8B-B14F-4D97-AF65-F5344CB8AC3E}">
        <p14:creationId xmlns:p14="http://schemas.microsoft.com/office/powerpoint/2010/main" val="101002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TCP</a:t>
            </a:r>
            <a:r>
              <a:rPr kumimoji="1" lang="is-IS" altLang="ja-JP" dirty="0" smtClean="0"/>
              <a:t>…</a:t>
            </a:r>
            <a:r>
              <a:rPr lang="ja-JP" altLang="en-US" dirty="0" smtClean="0"/>
              <a:t>通信相手の状況を確認して接続を確立し、</a:t>
            </a:r>
            <a:r>
              <a:rPr lang="ja-JP" altLang="en-US" dirty="0" smtClean="0">
                <a:hlinkClick r:id="rId3"/>
              </a:rPr>
              <a:t>データ</a:t>
            </a:r>
            <a:r>
              <a:rPr lang="ja-JP" altLang="en-US" dirty="0" smtClean="0"/>
              <a:t>の伝送が終わると切断するという手順を踏む。相手が確実に</a:t>
            </a:r>
            <a:r>
              <a:rPr lang="ja-JP" altLang="en-US" dirty="0" smtClean="0">
                <a:hlinkClick r:id="rId3"/>
              </a:rPr>
              <a:t>データ</a:t>
            </a:r>
            <a:r>
              <a:rPr lang="ja-JP" altLang="en-US" dirty="0" smtClean="0"/>
              <a:t>を受け取ったかを確認したり、</a:t>
            </a:r>
            <a:r>
              <a:rPr lang="ja-JP" altLang="en-US" dirty="0" smtClean="0">
                <a:hlinkClick r:id="rId3"/>
              </a:rPr>
              <a:t>データ</a:t>
            </a:r>
            <a:r>
              <a:rPr lang="ja-JP" altLang="en-US" dirty="0" smtClean="0"/>
              <a:t>の欠落や破損を検知して再送したり、届いた</a:t>
            </a:r>
            <a:r>
              <a:rPr lang="ja-JP" altLang="en-US" dirty="0" smtClean="0">
                <a:hlinkClick r:id="rId3"/>
              </a:rPr>
              <a:t>データ</a:t>
            </a:r>
            <a:r>
              <a:rPr lang="ja-JP" altLang="en-US" dirty="0" smtClean="0"/>
              <a:t>を送信順に並べ直したりといった制御を行う。</a:t>
            </a:r>
            <a:endParaRPr lang="en-US" altLang="ja-JP" dirty="0" smtClean="0"/>
          </a:p>
          <a:p>
            <a:r>
              <a:rPr kumimoji="1" lang="en-US" altLang="ja-JP" dirty="0" smtClean="0"/>
              <a:t>UDP</a:t>
            </a:r>
            <a:r>
              <a:rPr kumimoji="1" lang="is-IS" altLang="ja-JP" dirty="0" smtClean="0"/>
              <a:t>…</a:t>
            </a:r>
            <a:r>
              <a:rPr lang="ja-JP" altLang="en-US" dirty="0" smtClean="0"/>
              <a:t>通信相手が確実に</a:t>
            </a:r>
            <a:r>
              <a:rPr lang="ja-JP" altLang="en-US" dirty="0" smtClean="0">
                <a:hlinkClick r:id="rId3"/>
              </a:rPr>
              <a:t>データ</a:t>
            </a:r>
            <a:r>
              <a:rPr lang="ja-JP" altLang="en-US" dirty="0" smtClean="0"/>
              <a:t>を受け取ったかどうか確認したり、</a:t>
            </a:r>
            <a:r>
              <a:rPr lang="ja-JP" altLang="en-US" dirty="0" smtClean="0">
                <a:hlinkClick r:id="rId3"/>
              </a:rPr>
              <a:t>データ</a:t>
            </a:r>
            <a:r>
              <a:rPr lang="ja-JP" altLang="en-US" dirty="0" smtClean="0"/>
              <a:t>の欠落を検知して再送したり、送信順と着信順を一致させるといった制御を行わず、</a:t>
            </a:r>
            <a:r>
              <a:rPr lang="ja-JP" altLang="en-US" dirty="0" smtClean="0">
                <a:hlinkClick r:id="rId3"/>
              </a:rPr>
              <a:t>データ</a:t>
            </a:r>
            <a:r>
              <a:rPr lang="ja-JP" altLang="en-US" dirty="0" smtClean="0"/>
              <a:t>を「送りっぱなし」にする。</a:t>
            </a:r>
            <a:endParaRPr kumimoji="1" lang="ja-JP" altLang="en-US" dirty="0"/>
          </a:p>
        </p:txBody>
      </p:sp>
      <p:sp>
        <p:nvSpPr>
          <p:cNvPr id="4" name="スライド番号プレースホルダー 3"/>
          <p:cNvSpPr>
            <a:spLocks noGrp="1"/>
          </p:cNvSpPr>
          <p:nvPr>
            <p:ph type="sldNum" sz="quarter" idx="10"/>
          </p:nvPr>
        </p:nvSpPr>
        <p:spPr/>
        <p:txBody>
          <a:bodyPr/>
          <a:lstStyle/>
          <a:p>
            <a:fld id="{6A86634F-D827-824E-B940-3B5A42A79EFC}" type="slidenum">
              <a:rPr kumimoji="1" lang="ja-JP" altLang="en-US" smtClean="0"/>
              <a:t>18</a:t>
            </a:fld>
            <a:endParaRPr kumimoji="1" lang="ja-JP" altLang="en-US"/>
          </a:p>
        </p:txBody>
      </p:sp>
    </p:spTree>
    <p:extLst>
      <p:ext uri="{BB962C8B-B14F-4D97-AF65-F5344CB8AC3E}">
        <p14:creationId xmlns:p14="http://schemas.microsoft.com/office/powerpoint/2010/main" val="47876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86634F-D827-824E-B940-3B5A42A79EFC}" type="slidenum">
              <a:rPr kumimoji="1" lang="ja-JP" altLang="en-US" smtClean="0"/>
              <a:t>30</a:t>
            </a:fld>
            <a:endParaRPr kumimoji="1" lang="ja-JP" altLang="en-US"/>
          </a:p>
        </p:txBody>
      </p:sp>
    </p:spTree>
    <p:extLst>
      <p:ext uri="{BB962C8B-B14F-4D97-AF65-F5344CB8AC3E}">
        <p14:creationId xmlns:p14="http://schemas.microsoft.com/office/powerpoint/2010/main" val="142711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86634F-D827-824E-B940-3B5A42A79EFC}" type="slidenum">
              <a:rPr kumimoji="1" lang="ja-JP" altLang="en-US" smtClean="0"/>
              <a:t>52</a:t>
            </a:fld>
            <a:endParaRPr kumimoji="1" lang="ja-JP" altLang="en-US"/>
          </a:p>
        </p:txBody>
      </p:sp>
    </p:spTree>
    <p:extLst>
      <p:ext uri="{BB962C8B-B14F-4D97-AF65-F5344CB8AC3E}">
        <p14:creationId xmlns:p14="http://schemas.microsoft.com/office/powerpoint/2010/main" val="968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42900" indent="-342900">
              <a:buFont typeface="Arial" panose="020B0604020202020204" pitchFamily="34" charset="0"/>
              <a:buChar char="•"/>
            </a:pPr>
            <a:r>
              <a:rPr lang="ja-JP" altLang="en-US" sz="2000" dirty="0" smtClean="0"/>
              <a:t>ノード</a:t>
            </a:r>
            <a:endParaRPr lang="en-US" altLang="ja-JP" sz="2000" dirty="0" smtClean="0"/>
          </a:p>
          <a:p>
            <a:pPr marL="800100" lvl="1" indent="-342900">
              <a:buFont typeface="Arial" panose="020B0604020202020204" pitchFamily="34" charset="0"/>
              <a:buChar char="•"/>
            </a:pPr>
            <a:r>
              <a:rPr lang="ja-JP" altLang="en-US" sz="2000" dirty="0" smtClean="0"/>
              <a:t>ツリーの構成要素</a:t>
            </a:r>
            <a:endParaRPr lang="en-US" altLang="ja-JP" sz="2000" dirty="0" smtClean="0"/>
          </a:p>
          <a:p>
            <a:pPr marL="800100" lvl="1" indent="-342900">
              <a:buFont typeface="Arial" panose="020B0604020202020204" pitchFamily="34" charset="0"/>
              <a:buChar char="•"/>
            </a:pPr>
            <a:r>
              <a:rPr lang="ja-JP" altLang="en-US" sz="2000" dirty="0" smtClean="0"/>
              <a:t>それぞれに </a:t>
            </a:r>
            <a:r>
              <a:rPr lang="en-US" altLang="ja-JP" sz="2000" dirty="0" smtClean="0"/>
              <a:t>DNS </a:t>
            </a:r>
            <a:r>
              <a:rPr lang="ja-JP" altLang="en-US" sz="2000" dirty="0" smtClean="0"/>
              <a:t>サーバを設置</a:t>
            </a:r>
            <a:endParaRPr lang="en-US" altLang="ja-JP" sz="2000" dirty="0" smtClean="0"/>
          </a:p>
          <a:p>
            <a:pPr marL="800100" lvl="1" indent="-342900">
              <a:buFont typeface="Arial" panose="020B0604020202020204" pitchFamily="34" charset="0"/>
              <a:buChar char="•"/>
            </a:pPr>
            <a:r>
              <a:rPr lang="ja-JP" altLang="en-US" sz="2000" dirty="0" smtClean="0"/>
              <a:t>各ノードで自分が管理するドメイン内の情報とサブドメインの情報をもっている</a:t>
            </a:r>
            <a:endParaRPr lang="en-US" altLang="ja-JP" sz="2000" dirty="0" smtClean="0"/>
          </a:p>
          <a:p>
            <a:pPr marL="342900" indent="-342900">
              <a:buFont typeface="Arial" panose="020B0604020202020204" pitchFamily="34" charset="0"/>
              <a:buChar char="•"/>
            </a:pPr>
            <a:r>
              <a:rPr lang="ja-JP" altLang="en-US" sz="2000" dirty="0" smtClean="0"/>
              <a:t>ドメイン</a:t>
            </a:r>
            <a:endParaRPr lang="en-US" altLang="ja-JP" sz="2000" dirty="0" smtClean="0"/>
          </a:p>
          <a:p>
            <a:pPr marL="800100" lvl="1" indent="-342900">
              <a:buFont typeface="Arial" panose="020B0604020202020204" pitchFamily="34" charset="0"/>
              <a:buChar char="•"/>
            </a:pPr>
            <a:r>
              <a:rPr lang="ja-JP" altLang="en-US" sz="2000" dirty="0" smtClean="0"/>
              <a:t>ドメイン名空間の部分木</a:t>
            </a:r>
            <a:endParaRPr lang="en-US" altLang="ja-JP" sz="2000" dirty="0" smtClean="0"/>
          </a:p>
          <a:p>
            <a:pPr marL="800100" lvl="1" indent="-342900">
              <a:buFont typeface="Arial" panose="020B0604020202020204" pitchFamily="34" charset="0"/>
              <a:buChar char="•"/>
            </a:pPr>
            <a:r>
              <a:rPr lang="ja-JP" altLang="en-US" sz="2000" dirty="0" smtClean="0"/>
              <a:t>あるノード及びそれ以下の構成要素</a:t>
            </a:r>
            <a:endParaRPr lang="en-US" altLang="ja-JP" sz="2000"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6A86634F-D827-824E-B940-3B5A42A79EFC}" type="slidenum">
              <a:rPr kumimoji="1" lang="ja-JP" altLang="en-US" smtClean="0"/>
              <a:t>53</a:t>
            </a:fld>
            <a:endParaRPr kumimoji="1" lang="ja-JP" altLang="en-US"/>
          </a:p>
        </p:txBody>
      </p:sp>
    </p:spTree>
    <p:extLst>
      <p:ext uri="{BB962C8B-B14F-4D97-AF65-F5344CB8AC3E}">
        <p14:creationId xmlns:p14="http://schemas.microsoft.com/office/powerpoint/2010/main" val="983975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4"/>
          <p:cNvSpPr>
            <a:spLocks noChangeArrowheads="1"/>
          </p:cNvSpPr>
          <p:nvPr/>
        </p:nvSpPr>
        <p:spPr bwMode="auto">
          <a:xfrm>
            <a:off x="695325" y="3505200"/>
            <a:ext cx="7773988" cy="76200"/>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a:p>
        </p:txBody>
      </p:sp>
      <p:sp>
        <p:nvSpPr>
          <p:cNvPr id="3077" name="Rectangle 5"/>
          <p:cNvSpPr>
            <a:spLocks noGrp="1" noChangeArrowheads="1"/>
          </p:cNvSpPr>
          <p:nvPr>
            <p:ph type="ctrTitle"/>
          </p:nvPr>
        </p:nvSpPr>
        <p:spPr>
          <a:xfrm>
            <a:off x="685800" y="1371600"/>
            <a:ext cx="7772400" cy="2057400"/>
          </a:xfrm>
        </p:spPr>
        <p:txBody>
          <a:bodyPr/>
          <a:lstStyle>
            <a:lvl1pPr algn="r">
              <a:defRPr b="1">
                <a:solidFill>
                  <a:schemeClr val="tx1"/>
                </a:solidFill>
                <a:latin typeface="Hiragino Sans W3" charset="-128"/>
                <a:ea typeface="Hiragino Sans W3" charset="-128"/>
                <a:cs typeface="Hiragino Sans W3" charset="-128"/>
              </a:defRPr>
            </a:lvl1pPr>
          </a:lstStyle>
          <a:p>
            <a:pPr lvl="0"/>
            <a:r>
              <a:rPr lang="ja-JP" altLang="en-US" noProof="0" smtClean="0"/>
              <a:t>マスター タイトルの書式設定</a:t>
            </a:r>
          </a:p>
        </p:txBody>
      </p:sp>
      <p:sp>
        <p:nvSpPr>
          <p:cNvPr id="3078" name="Rectangle 6"/>
          <p:cNvSpPr>
            <a:spLocks noGrp="1" noChangeArrowheads="1"/>
          </p:cNvSpPr>
          <p:nvPr>
            <p:ph type="subTitle" idx="1"/>
          </p:nvPr>
        </p:nvSpPr>
        <p:spPr>
          <a:xfrm>
            <a:off x="1981200" y="3657600"/>
            <a:ext cx="6400800" cy="1981200"/>
          </a:xfrm>
        </p:spPr>
        <p:txBody>
          <a:bodyPr/>
          <a:lstStyle>
            <a:lvl1pPr marL="0" indent="0" algn="r">
              <a:buFontTx/>
              <a:buNone/>
              <a:defRPr>
                <a:latin typeface="Hiragino Sans W3" charset="-128"/>
                <a:ea typeface="Hiragino Sans W3" charset="-128"/>
                <a:cs typeface="Hiragino Sans W3" charset="-128"/>
              </a:defRPr>
            </a:lvl1pPr>
          </a:lstStyle>
          <a:p>
            <a:pPr lvl="0"/>
            <a:r>
              <a:rPr lang="ja-JP" altLang="en-US" noProof="0" smtClean="0"/>
              <a:t>マスター サブタイトルの書式設定</a:t>
            </a:r>
          </a:p>
        </p:txBody>
      </p:sp>
      <p:grpSp>
        <p:nvGrpSpPr>
          <p:cNvPr id="8" name="グループ化 7"/>
          <p:cNvGrpSpPr/>
          <p:nvPr userDrawn="1"/>
        </p:nvGrpSpPr>
        <p:grpSpPr>
          <a:xfrm>
            <a:off x="1508" y="0"/>
            <a:ext cx="1244251" cy="512434"/>
            <a:chOff x="-56176" y="6348648"/>
            <a:chExt cx="1244251" cy="512434"/>
          </a:xfrm>
        </p:grpSpPr>
        <p:sp>
          <p:nvSpPr>
            <p:cNvPr id="9" name="テキスト ボックス 8"/>
            <p:cNvSpPr txBox="1"/>
            <p:nvPr userDrawn="1"/>
          </p:nvSpPr>
          <p:spPr>
            <a:xfrm>
              <a:off x="-36512" y="6348648"/>
              <a:ext cx="1120820" cy="400110"/>
            </a:xfrm>
            <a:prstGeom prst="rect">
              <a:avLst/>
            </a:prstGeom>
            <a:noFill/>
          </p:spPr>
          <p:txBody>
            <a:bodyPr wrap="none" rtlCol="0">
              <a:spAutoFit/>
            </a:bodyPr>
            <a:lstStyle/>
            <a:p>
              <a:r>
                <a:rPr kumimoji="1" lang="en-US" altLang="ja-JP" sz="2000" b="1" i="1" dirty="0" smtClean="0">
                  <a:solidFill>
                    <a:schemeClr val="tx1"/>
                  </a:solidFill>
                  <a:effectLst>
                    <a:outerShdw blurRad="38100" dist="38100" dir="2700000" algn="tl">
                      <a:srgbClr val="000000">
                        <a:alpha val="43137"/>
                      </a:srgbClr>
                    </a:outerShdw>
                  </a:effectLst>
                  <a:latin typeface="Hiragino Sans W3" charset="-128"/>
                  <a:ea typeface="Hiragino Sans W3" charset="-128"/>
                  <a:cs typeface="Hiragino Sans W3" charset="-128"/>
                </a:rPr>
                <a:t>ITPASS</a:t>
              </a:r>
              <a:endParaRPr kumimoji="1" lang="ja-JP" altLang="en-US" sz="2000" b="1" i="1" dirty="0">
                <a:solidFill>
                  <a:schemeClr val="tx1"/>
                </a:solidFill>
                <a:effectLst>
                  <a:outerShdw blurRad="38100" dist="38100" dir="2700000" algn="tl">
                    <a:srgbClr val="000000">
                      <a:alpha val="43137"/>
                    </a:srgbClr>
                  </a:outerShdw>
                </a:effectLst>
                <a:latin typeface="Hiragino Sans W3" charset="-128"/>
                <a:ea typeface="Hiragino Sans W3" charset="-128"/>
                <a:cs typeface="Hiragino Sans W3" charset="-128"/>
              </a:endParaRPr>
            </a:p>
          </p:txBody>
        </p:sp>
        <p:sp>
          <p:nvSpPr>
            <p:cNvPr id="10" name="テキスト ボックス 9"/>
            <p:cNvSpPr txBox="1"/>
            <p:nvPr userDrawn="1"/>
          </p:nvSpPr>
          <p:spPr>
            <a:xfrm>
              <a:off x="-56176" y="6608705"/>
              <a:ext cx="1244251" cy="252377"/>
            </a:xfrm>
            <a:prstGeom prst="rect">
              <a:avLst/>
            </a:prstGeom>
            <a:noFill/>
          </p:spPr>
          <p:txBody>
            <a:bodyPr wrap="non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520" b="1" i="1" dirty="0" smtClean="0">
                  <a:solidFill>
                    <a:schemeClr val="tx1"/>
                  </a:solidFill>
                  <a:effectLst>
                    <a:outerShdw blurRad="38100" dist="38100" dir="2700000" algn="tl">
                      <a:srgbClr val="000000">
                        <a:alpha val="43137"/>
                      </a:srgbClr>
                    </a:outerShdw>
                  </a:effectLst>
                  <a:latin typeface="Hiragino Sans W3" charset="-128"/>
                  <a:ea typeface="Hiragino Sans W3" charset="-128"/>
                  <a:cs typeface="Hiragino Sans W3" charset="-128"/>
                </a:rPr>
                <a:t>Informational Training program </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520" b="1" i="1" dirty="0" smtClean="0">
                  <a:solidFill>
                    <a:schemeClr val="tx1"/>
                  </a:solidFill>
                  <a:effectLst>
                    <a:outerShdw blurRad="38100" dist="38100" dir="2700000" algn="tl">
                      <a:srgbClr val="000000">
                        <a:alpha val="43137"/>
                      </a:srgbClr>
                    </a:outerShdw>
                  </a:effectLst>
                  <a:latin typeface="Hiragino Sans W3" charset="-128"/>
                  <a:ea typeface="Hiragino Sans W3" charset="-128"/>
                  <a:cs typeface="Hiragino Sans W3" charset="-128"/>
                </a:rPr>
                <a:t>with a spirit of self-help</a:t>
              </a:r>
            </a:p>
          </p:txBody>
        </p:sp>
      </p:grpSp>
    </p:spTree>
    <p:extLst>
      <p:ext uri="{BB962C8B-B14F-4D97-AF65-F5344CB8AC3E}">
        <p14:creationId xmlns:p14="http://schemas.microsoft.com/office/powerpoint/2010/main" val="35069752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9FD9227-A024-4A54-B0DD-71B51C6DC23B}" type="slidenum">
              <a:rPr lang="en-US" altLang="ja-JP"/>
              <a:pPr>
                <a:defRPr/>
              </a:pPr>
              <a:t>‹#›</a:t>
            </a:fld>
            <a:endParaRPr lang="en-US" altLang="ja-JP"/>
          </a:p>
        </p:txBody>
      </p:sp>
    </p:spTree>
    <p:extLst>
      <p:ext uri="{BB962C8B-B14F-4D97-AF65-F5344CB8AC3E}">
        <p14:creationId xmlns:p14="http://schemas.microsoft.com/office/powerpoint/2010/main" val="178721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7706C3C-323A-42B0-BAD4-FC0489CB695B}" type="slidenum">
              <a:rPr lang="en-US" altLang="ja-JP"/>
              <a:pPr>
                <a:defRPr/>
              </a:pPr>
              <a:t>‹#›</a:t>
            </a:fld>
            <a:endParaRPr lang="en-US" altLang="ja-JP"/>
          </a:p>
        </p:txBody>
      </p:sp>
    </p:spTree>
    <p:extLst>
      <p:ext uri="{BB962C8B-B14F-4D97-AF65-F5344CB8AC3E}">
        <p14:creationId xmlns:p14="http://schemas.microsoft.com/office/powerpoint/2010/main" val="163629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98425"/>
            <a:ext cx="1943100" cy="599757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98425"/>
            <a:ext cx="5676900" cy="59975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EA71D92-5516-41BC-9970-4656CD1BF28A}" type="slidenum">
              <a:rPr lang="en-US" altLang="ja-JP"/>
              <a:pPr>
                <a:defRPr/>
              </a:pPr>
              <a:t>‹#›</a:t>
            </a:fld>
            <a:endParaRPr lang="en-US" altLang="ja-JP"/>
          </a:p>
        </p:txBody>
      </p:sp>
    </p:spTree>
    <p:extLst>
      <p:ext uri="{BB962C8B-B14F-4D97-AF65-F5344CB8AC3E}">
        <p14:creationId xmlns:p14="http://schemas.microsoft.com/office/powerpoint/2010/main" val="41838986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Hiragino Sans W3" charset="-128"/>
                <a:ea typeface="Hiragino Sans W3" charset="-128"/>
                <a:cs typeface="Hiragino Sans W3" charset="-128"/>
              </a:defRPr>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1pPr>
              <a:defRPr>
                <a:latin typeface="Hiragino Sans W3" charset="-128"/>
                <a:ea typeface="Hiragino Sans W3" charset="-128"/>
                <a:cs typeface="Hiragino Sans W3" charset="-128"/>
              </a:defRPr>
            </a:lvl1pPr>
            <a:lvl2pPr>
              <a:defRPr>
                <a:latin typeface="Hiragino Sans W3" charset="-128"/>
                <a:ea typeface="Hiragino Sans W3" charset="-128"/>
                <a:cs typeface="Hiragino Sans W3" charset="-128"/>
              </a:defRPr>
            </a:lvl2pPr>
            <a:lvl3pPr>
              <a:defRPr>
                <a:latin typeface="Hiragino Sans W3" charset="-128"/>
                <a:ea typeface="Hiragino Sans W3" charset="-128"/>
                <a:cs typeface="Hiragino Sans W3" charset="-128"/>
              </a:defRPr>
            </a:lvl3pPr>
            <a:lvl4pPr>
              <a:defRPr>
                <a:latin typeface="Hiragino Sans W3" charset="-128"/>
                <a:ea typeface="Hiragino Sans W3" charset="-128"/>
                <a:cs typeface="Hiragino Sans W3" charset="-128"/>
              </a:defRPr>
            </a:lvl4pPr>
            <a:lvl5pPr>
              <a:defRPr>
                <a:latin typeface="Hiragino Sans W3" charset="-128"/>
                <a:ea typeface="Hiragino Sans W3" charset="-128"/>
                <a:cs typeface="Hiragino Sans W3"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atin typeface="Hiragino Sans W3" charset="-128"/>
                <a:ea typeface="Hiragino Sans W3" charset="-128"/>
                <a:cs typeface="Hiragino Sans W3" charset="-128"/>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atin typeface="Hiragino Sans W3" charset="-128"/>
                <a:ea typeface="Hiragino Sans W3" charset="-128"/>
                <a:cs typeface="Hiragino Sans W3"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atin typeface="Hiragino Sans W3" charset="-128"/>
                <a:ea typeface="Hiragino Sans W3" charset="-128"/>
                <a:cs typeface="Hiragino Sans W3" charset="-128"/>
              </a:defRPr>
            </a:lvl1pPr>
          </a:lstStyle>
          <a:p>
            <a:pPr>
              <a:defRPr/>
            </a:pPr>
            <a:fld id="{9CAD38F7-FD22-48F6-8F4C-5C0F44DC1AE6}" type="slidenum">
              <a:rPr lang="en-US" altLang="ja-JP" smtClean="0"/>
              <a:pPr>
                <a:defRPr/>
              </a:pPr>
              <a:t>‹#›</a:t>
            </a:fld>
            <a:endParaRPr lang="en-US" altLang="ja-JP"/>
          </a:p>
        </p:txBody>
      </p:sp>
    </p:spTree>
    <p:extLst>
      <p:ext uri="{BB962C8B-B14F-4D97-AF65-F5344CB8AC3E}">
        <p14:creationId xmlns:p14="http://schemas.microsoft.com/office/powerpoint/2010/main" val="29235140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097850"/>
            <a:ext cx="3810000" cy="50674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097850"/>
            <a:ext cx="3810000" cy="50674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191B4AD-5113-4EDB-B6CA-539755A8EA04}" type="slidenum">
              <a:rPr lang="en-US" altLang="ja-JP"/>
              <a:pPr>
                <a:defRPr/>
              </a:pPr>
              <a:t>‹#›</a:t>
            </a:fld>
            <a:endParaRPr lang="en-US" altLang="ja-JP"/>
          </a:p>
        </p:txBody>
      </p:sp>
    </p:spTree>
    <p:extLst>
      <p:ext uri="{BB962C8B-B14F-4D97-AF65-F5344CB8AC3E}">
        <p14:creationId xmlns:p14="http://schemas.microsoft.com/office/powerpoint/2010/main" val="26212189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8" name="コンテンツ プレースホルダー 2"/>
          <p:cNvSpPr>
            <a:spLocks noGrp="1"/>
          </p:cNvSpPr>
          <p:nvPr>
            <p:ph idx="1"/>
          </p:nvPr>
        </p:nvSpPr>
        <p:spPr>
          <a:xfrm>
            <a:off x="685800" y="1124549"/>
            <a:ext cx="7772400" cy="24350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9" name="コンテンツ プレースホルダー 2"/>
          <p:cNvSpPr>
            <a:spLocks noGrp="1"/>
          </p:cNvSpPr>
          <p:nvPr>
            <p:ph idx="17"/>
          </p:nvPr>
        </p:nvSpPr>
        <p:spPr>
          <a:xfrm>
            <a:off x="697015" y="3716837"/>
            <a:ext cx="7772400" cy="24350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Rectangle 4"/>
          <p:cNvSpPr>
            <a:spLocks noGrp="1" noChangeArrowheads="1"/>
          </p:cNvSpPr>
          <p:nvPr>
            <p:ph type="dt" sz="half" idx="18"/>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9"/>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20"/>
          </p:nvPr>
        </p:nvSpPr>
        <p:spPr>
          <a:ln/>
        </p:spPr>
        <p:txBody>
          <a:bodyPr/>
          <a:lstStyle>
            <a:lvl1pPr>
              <a:defRPr/>
            </a:lvl1pPr>
          </a:lstStyle>
          <a:p>
            <a:pPr>
              <a:defRPr/>
            </a:pPr>
            <a:fld id="{3D5E0E79-504E-4329-85C8-8401F40EA11A}" type="slidenum">
              <a:rPr lang="en-US" altLang="ja-JP"/>
              <a:pPr>
                <a:defRPr/>
              </a:pPr>
              <a:t>‹#›</a:t>
            </a:fld>
            <a:endParaRPr lang="en-US" altLang="ja-JP"/>
          </a:p>
        </p:txBody>
      </p:sp>
    </p:spTree>
    <p:extLst>
      <p:ext uri="{BB962C8B-B14F-4D97-AF65-F5344CB8AC3E}">
        <p14:creationId xmlns:p14="http://schemas.microsoft.com/office/powerpoint/2010/main" val="14236506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Hiragino Sans W3" charset="-128"/>
                <a:ea typeface="Hiragino Sans W3" charset="-128"/>
                <a:cs typeface="Hiragino Sans W3" charset="-128"/>
              </a:defRPr>
            </a:lvl1p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atin typeface="Hiragino Sans W3" charset="-128"/>
                <a:ea typeface="Hiragino Sans W3" charset="-128"/>
                <a:cs typeface="Hiragino Sans W3" charset="-128"/>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atin typeface="Hiragino Sans W3" charset="-128"/>
                <a:ea typeface="Hiragino Sans W3" charset="-128"/>
                <a:cs typeface="Hiragino Sans W3" charset="-128"/>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atin typeface="Hiragino Sans W3" charset="-128"/>
                <a:ea typeface="Hiragino Sans W3" charset="-128"/>
                <a:cs typeface="Hiragino Sans W3" charset="-128"/>
              </a:defRPr>
            </a:lvl1pPr>
          </a:lstStyle>
          <a:p>
            <a:pPr>
              <a:defRPr/>
            </a:pPr>
            <a:fld id="{355D5180-DD74-4F79-A43D-E4BE9305578A}" type="slidenum">
              <a:rPr lang="en-US" altLang="ja-JP" smtClean="0"/>
              <a:pPr>
                <a:defRPr/>
              </a:pPr>
              <a:t>‹#›</a:t>
            </a:fld>
            <a:endParaRPr lang="en-US" altLang="ja-JP"/>
          </a:p>
        </p:txBody>
      </p:sp>
    </p:spTree>
    <p:extLst>
      <p:ext uri="{BB962C8B-B14F-4D97-AF65-F5344CB8AC3E}">
        <p14:creationId xmlns:p14="http://schemas.microsoft.com/office/powerpoint/2010/main" val="2091838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0261A99-B17D-4DAD-A160-7A41469E965A}" type="slidenum">
              <a:rPr lang="en-US" altLang="ja-JP"/>
              <a:pPr>
                <a:defRPr/>
              </a:pPr>
              <a:t>‹#›</a:t>
            </a:fld>
            <a:endParaRPr lang="en-US" altLang="ja-JP"/>
          </a:p>
        </p:txBody>
      </p:sp>
    </p:spTree>
    <p:extLst>
      <p:ext uri="{BB962C8B-B14F-4D97-AF65-F5344CB8AC3E}">
        <p14:creationId xmlns:p14="http://schemas.microsoft.com/office/powerpoint/2010/main" val="181806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03FFE7E-31C2-4647-900E-F2D0B7B36DA7}" type="slidenum">
              <a:rPr lang="en-US" altLang="ja-JP"/>
              <a:pPr>
                <a:defRPr/>
              </a:pPr>
              <a:t>‹#›</a:t>
            </a:fld>
            <a:endParaRPr lang="en-US" altLang="ja-JP"/>
          </a:p>
        </p:txBody>
      </p:sp>
    </p:spTree>
    <p:extLst>
      <p:ext uri="{BB962C8B-B14F-4D97-AF65-F5344CB8AC3E}">
        <p14:creationId xmlns:p14="http://schemas.microsoft.com/office/powerpoint/2010/main" val="426363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0161E3C-FC9E-4568-80BE-6C9291D9C82A}" type="slidenum">
              <a:rPr lang="en-US" altLang="ja-JP"/>
              <a:pPr>
                <a:defRPr/>
              </a:pPr>
              <a:t>‹#›</a:t>
            </a:fld>
            <a:endParaRPr lang="en-US" altLang="ja-JP"/>
          </a:p>
        </p:txBody>
      </p:sp>
    </p:spTree>
    <p:extLst>
      <p:ext uri="{BB962C8B-B14F-4D97-AF65-F5344CB8AC3E}">
        <p14:creationId xmlns:p14="http://schemas.microsoft.com/office/powerpoint/2010/main" val="77106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A18FE5-6F8C-446B-A31C-8CB24B14CE27}" type="slidenum">
              <a:rPr lang="en-US" altLang="ja-JP"/>
              <a:pPr>
                <a:defRPr/>
              </a:pPr>
              <a:t>‹#›</a:t>
            </a:fld>
            <a:endParaRPr lang="en-US" altLang="ja-JP"/>
          </a:p>
        </p:txBody>
      </p:sp>
    </p:spTree>
    <p:extLst>
      <p:ext uri="{BB962C8B-B14F-4D97-AF65-F5344CB8AC3E}">
        <p14:creationId xmlns:p14="http://schemas.microsoft.com/office/powerpoint/2010/main" val="7951411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1588" y="0"/>
            <a:ext cx="9155112" cy="914400"/>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a:p>
        </p:txBody>
      </p:sp>
      <p:sp>
        <p:nvSpPr>
          <p:cNvPr id="1027" name="Rectangle 10"/>
          <p:cNvSpPr>
            <a:spLocks noChangeArrowheads="1"/>
          </p:cNvSpPr>
          <p:nvPr/>
        </p:nvSpPr>
        <p:spPr bwMode="auto">
          <a:xfrm>
            <a:off x="1588" y="6354763"/>
            <a:ext cx="9145587" cy="503237"/>
          </a:xfrm>
          <a:prstGeom prst="rect">
            <a:avLst/>
          </a:prstGeom>
          <a:gradFill rotWithShape="0">
            <a:gsLst>
              <a:gs pos="0">
                <a:srgbClr val="000000"/>
              </a:gs>
              <a:gs pos="100000">
                <a:srgbClr val="016CBA"/>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dirty="0">
              <a:latin typeface="Hiragino Sans W3" charset="-128"/>
              <a:ea typeface="Hiragino Sans W3" charset="-128"/>
              <a:cs typeface="Hiragino Sans W3" charset="-128"/>
            </a:endParaRPr>
          </a:p>
        </p:txBody>
      </p:sp>
      <p:sp>
        <p:nvSpPr>
          <p:cNvPr id="1028" name="Rectangle 2"/>
          <p:cNvSpPr>
            <a:spLocks noGrp="1" noChangeArrowheads="1"/>
          </p:cNvSpPr>
          <p:nvPr>
            <p:ph type="title"/>
          </p:nvPr>
        </p:nvSpPr>
        <p:spPr bwMode="auto">
          <a:xfrm>
            <a:off x="685800" y="98425"/>
            <a:ext cx="7773988"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9" name="Rectangle 3"/>
          <p:cNvSpPr>
            <a:spLocks noGrp="1" noChangeArrowheads="1"/>
          </p:cNvSpPr>
          <p:nvPr>
            <p:ph type="body" idx="1"/>
          </p:nvPr>
        </p:nvSpPr>
        <p:spPr bwMode="auto">
          <a:xfrm>
            <a:off x="685800" y="1106488"/>
            <a:ext cx="7772400" cy="505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auto">
          <a:xfrm>
            <a:off x="1043608" y="6434138"/>
            <a:ext cx="19050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chemeClr val="tx2"/>
                </a:solidFill>
                <a:latin typeface="Hiragino Sans W3" charset="-128"/>
                <a:ea typeface="Hiragino Sans W3" charset="-128"/>
                <a:cs typeface="Hiragino Sans W3" charset="-128"/>
              </a:defRPr>
            </a:lvl1pPr>
          </a:lstStyle>
          <a:p>
            <a:pPr>
              <a:defRPr/>
            </a:pPr>
            <a:endParaRPr lang="en-US" altLang="ja-JP"/>
          </a:p>
        </p:txBody>
      </p:sp>
      <p:sp>
        <p:nvSpPr>
          <p:cNvPr id="3" name="Rectangle 5"/>
          <p:cNvSpPr>
            <a:spLocks noGrp="1" noChangeArrowheads="1"/>
          </p:cNvSpPr>
          <p:nvPr>
            <p:ph type="ftr" sz="quarter" idx="3"/>
          </p:nvPr>
        </p:nvSpPr>
        <p:spPr bwMode="auto">
          <a:xfrm>
            <a:off x="3124200" y="6434138"/>
            <a:ext cx="28956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tx2"/>
                </a:solidFill>
                <a:latin typeface="Hiragino Sans W3" charset="-128"/>
                <a:ea typeface="Hiragino Sans W3" charset="-128"/>
                <a:cs typeface="Hiragino Sans W3" charset="-128"/>
              </a:defRPr>
            </a:lvl1pPr>
          </a:lstStyle>
          <a:p>
            <a:pPr>
              <a:defRPr/>
            </a:pPr>
            <a:endParaRPr lang="en-US" altLang="ja-JP" dirty="0"/>
          </a:p>
        </p:txBody>
      </p:sp>
      <p:sp>
        <p:nvSpPr>
          <p:cNvPr id="4" name="Rectangle 6"/>
          <p:cNvSpPr>
            <a:spLocks noGrp="1" noChangeArrowheads="1"/>
          </p:cNvSpPr>
          <p:nvPr>
            <p:ph type="sldNum" sz="quarter" idx="4"/>
          </p:nvPr>
        </p:nvSpPr>
        <p:spPr bwMode="auto">
          <a:xfrm>
            <a:off x="6084168" y="6434138"/>
            <a:ext cx="1905000" cy="34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chemeClr val="tx2"/>
                </a:solidFill>
                <a:latin typeface="Hiragino Sans W3" charset="-128"/>
                <a:ea typeface="Hiragino Sans W3" charset="-128"/>
                <a:cs typeface="Hiragino Sans W3" charset="-128"/>
              </a:defRPr>
            </a:lvl1pPr>
          </a:lstStyle>
          <a:p>
            <a:pPr>
              <a:defRPr/>
            </a:pPr>
            <a:fld id="{CC197FE1-0935-46BC-BEA3-AEB9DB5B934A}" type="slidenum">
              <a:rPr lang="en-US" altLang="ja-JP" smtClean="0"/>
              <a:pPr>
                <a:defRPr/>
              </a:pPr>
              <a:t>‹#›</a:t>
            </a:fld>
            <a:endParaRPr lang="en-US" altLang="ja-JP"/>
          </a:p>
        </p:txBody>
      </p:sp>
      <p:grpSp>
        <p:nvGrpSpPr>
          <p:cNvPr id="7" name="グループ化 6"/>
          <p:cNvGrpSpPr/>
          <p:nvPr userDrawn="1"/>
        </p:nvGrpSpPr>
        <p:grpSpPr>
          <a:xfrm>
            <a:off x="7958814" y="6327199"/>
            <a:ext cx="1244251" cy="512434"/>
            <a:chOff x="-56176" y="6348648"/>
            <a:chExt cx="1244251" cy="512434"/>
          </a:xfrm>
        </p:grpSpPr>
        <p:sp>
          <p:nvSpPr>
            <p:cNvPr id="5" name="テキスト ボックス 4"/>
            <p:cNvSpPr txBox="1"/>
            <p:nvPr userDrawn="1"/>
          </p:nvSpPr>
          <p:spPr>
            <a:xfrm>
              <a:off x="-36512" y="6348648"/>
              <a:ext cx="1120820" cy="400110"/>
            </a:xfrm>
            <a:prstGeom prst="rect">
              <a:avLst/>
            </a:prstGeom>
            <a:noFill/>
          </p:spPr>
          <p:txBody>
            <a:bodyPr wrap="none" rtlCol="0">
              <a:spAutoFit/>
            </a:bodyPr>
            <a:lstStyle/>
            <a:p>
              <a:r>
                <a:rPr kumimoji="1" lang="en-US" altLang="ja-JP" sz="2000" b="1" i="1" dirty="0" smtClean="0">
                  <a:solidFill>
                    <a:schemeClr val="tx2"/>
                  </a:solidFill>
                  <a:effectLst>
                    <a:outerShdw blurRad="38100" dist="38100" dir="2700000" algn="tl">
                      <a:srgbClr val="000000">
                        <a:alpha val="43137"/>
                      </a:srgbClr>
                    </a:outerShdw>
                  </a:effectLst>
                  <a:latin typeface="Hiragino Sans W3" charset="-128"/>
                  <a:ea typeface="Hiragino Sans W3" charset="-128"/>
                  <a:cs typeface="Hiragino Sans W3" charset="-128"/>
                </a:rPr>
                <a:t>ITPASS</a:t>
              </a:r>
              <a:endParaRPr kumimoji="1" lang="ja-JP" altLang="en-US" sz="2000" b="1" i="1" dirty="0">
                <a:solidFill>
                  <a:schemeClr val="tx2"/>
                </a:solidFill>
                <a:effectLst>
                  <a:outerShdw blurRad="38100" dist="38100" dir="2700000" algn="tl">
                    <a:srgbClr val="000000">
                      <a:alpha val="43137"/>
                    </a:srgbClr>
                  </a:outerShdw>
                </a:effectLst>
                <a:latin typeface="Hiragino Sans W3" charset="-128"/>
                <a:ea typeface="Hiragino Sans W3" charset="-128"/>
                <a:cs typeface="Hiragino Sans W3" charset="-128"/>
              </a:endParaRPr>
            </a:p>
          </p:txBody>
        </p:sp>
        <p:sp>
          <p:nvSpPr>
            <p:cNvPr id="6" name="テキスト ボックス 5"/>
            <p:cNvSpPr txBox="1"/>
            <p:nvPr userDrawn="1"/>
          </p:nvSpPr>
          <p:spPr>
            <a:xfrm>
              <a:off x="-56176" y="6608705"/>
              <a:ext cx="1244251" cy="252377"/>
            </a:xfrm>
            <a:prstGeom prst="rect">
              <a:avLst/>
            </a:prstGeom>
            <a:noFill/>
          </p:spPr>
          <p:txBody>
            <a:bodyPr wrap="non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520" b="1" i="1" dirty="0" smtClean="0">
                  <a:solidFill>
                    <a:schemeClr val="tx2"/>
                  </a:solidFill>
                  <a:effectLst>
                    <a:outerShdw blurRad="38100" dist="38100" dir="2700000" algn="tl">
                      <a:srgbClr val="000000">
                        <a:alpha val="43137"/>
                      </a:srgbClr>
                    </a:outerShdw>
                  </a:effectLst>
                  <a:latin typeface="Hiragino Sans W3" charset="-128"/>
                  <a:ea typeface="Hiragino Sans W3" charset="-128"/>
                  <a:cs typeface="Hiragino Sans W3" charset="-128"/>
                </a:rPr>
                <a:t>Informational Training program </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ja-JP" sz="520" b="1" i="1" dirty="0" smtClean="0">
                  <a:solidFill>
                    <a:schemeClr val="tx2"/>
                  </a:solidFill>
                  <a:effectLst>
                    <a:outerShdw blurRad="38100" dist="38100" dir="2700000" algn="tl">
                      <a:srgbClr val="000000">
                        <a:alpha val="43137"/>
                      </a:srgbClr>
                    </a:outerShdw>
                  </a:effectLst>
                  <a:latin typeface="Hiragino Sans W3" charset="-128"/>
                  <a:ea typeface="Hiragino Sans W3" charset="-128"/>
                  <a:cs typeface="Hiragino Sans W3" charset="-128"/>
                </a:rPr>
                <a:t>with a spirit of self-help</a:t>
              </a:r>
            </a:p>
          </p:txBody>
        </p:sp>
      </p:grpSp>
    </p:spTree>
  </p:cSld>
  <p:clrMap bg1="lt1" tx1="dk1" bg2="lt2" tx2="dk2" accent1="accent1" accent2="accent2" accent3="accent3" accent4="accent4" accent5="accent5" accent6="accent6" hlink="hlink" folHlink="folHlink"/>
  <p:sldLayoutIdLst>
    <p:sldLayoutId id="2147483789"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iming>
    <p:tnLst>
      <p:par>
        <p:cTn id="1" dur="indefinite" restart="never" nodeType="tmRoot"/>
      </p:par>
    </p:tnLst>
  </p:timing>
  <p:txStyles>
    <p:titleStyle>
      <a:lvl1pPr algn="l" rtl="0" eaLnBrk="1" fontAlgn="base" hangingPunct="1">
        <a:spcBef>
          <a:spcPct val="0"/>
        </a:spcBef>
        <a:spcAft>
          <a:spcPct val="0"/>
        </a:spcAft>
        <a:defRPr kumimoji="1" sz="3600" b="1">
          <a:solidFill>
            <a:schemeClr val="tx2"/>
          </a:solidFill>
          <a:latin typeface="Hiragino Sans W3" charset="-128"/>
          <a:ea typeface="Hiragino Sans W3" charset="-128"/>
          <a:cs typeface="Hiragino Sans W3" charset="-128"/>
        </a:defRPr>
      </a:lvl1pPr>
      <a:lvl2pPr algn="l" rtl="0" eaLnBrk="1" fontAlgn="base" hangingPunct="1">
        <a:spcBef>
          <a:spcPct val="0"/>
        </a:spcBef>
        <a:spcAft>
          <a:spcPct val="0"/>
        </a:spcAft>
        <a:defRPr kumimoji="1" sz="3600">
          <a:solidFill>
            <a:schemeClr val="tx2"/>
          </a:solidFill>
          <a:latin typeface="Arial" charset="0"/>
          <a:ea typeface="ＭＳ Ｐゴシック" pitchFamily="-48" charset="-128"/>
        </a:defRPr>
      </a:lvl2pPr>
      <a:lvl3pPr algn="l" rtl="0" eaLnBrk="1" fontAlgn="base" hangingPunct="1">
        <a:spcBef>
          <a:spcPct val="0"/>
        </a:spcBef>
        <a:spcAft>
          <a:spcPct val="0"/>
        </a:spcAft>
        <a:defRPr kumimoji="1" sz="3600">
          <a:solidFill>
            <a:schemeClr val="tx2"/>
          </a:solidFill>
          <a:latin typeface="Arial" charset="0"/>
          <a:ea typeface="ＭＳ Ｐゴシック" pitchFamily="-48" charset="-128"/>
        </a:defRPr>
      </a:lvl3pPr>
      <a:lvl4pPr algn="l" rtl="0" eaLnBrk="1" fontAlgn="base" hangingPunct="1">
        <a:spcBef>
          <a:spcPct val="0"/>
        </a:spcBef>
        <a:spcAft>
          <a:spcPct val="0"/>
        </a:spcAft>
        <a:defRPr kumimoji="1" sz="3600">
          <a:solidFill>
            <a:schemeClr val="tx2"/>
          </a:solidFill>
          <a:latin typeface="Arial" charset="0"/>
          <a:ea typeface="ＭＳ Ｐゴシック" pitchFamily="-48" charset="-128"/>
        </a:defRPr>
      </a:lvl4pPr>
      <a:lvl5pPr algn="l" rtl="0" eaLnBrk="1" fontAlgn="base" hangingPunct="1">
        <a:spcBef>
          <a:spcPct val="0"/>
        </a:spcBef>
        <a:spcAft>
          <a:spcPct val="0"/>
        </a:spcAft>
        <a:defRPr kumimoji="1" sz="3600">
          <a:solidFill>
            <a:schemeClr val="tx2"/>
          </a:solidFill>
          <a:latin typeface="Arial" charset="0"/>
          <a:ea typeface="ＭＳ Ｐゴシック" pitchFamily="-48" charset="-128"/>
        </a:defRPr>
      </a:lvl5pPr>
      <a:lvl6pPr marL="457200" algn="l" rtl="0" eaLnBrk="1" fontAlgn="base" hangingPunct="1">
        <a:spcBef>
          <a:spcPct val="0"/>
        </a:spcBef>
        <a:spcAft>
          <a:spcPct val="0"/>
        </a:spcAft>
        <a:defRPr kumimoji="1" sz="3600">
          <a:solidFill>
            <a:schemeClr val="tx2"/>
          </a:solidFill>
          <a:latin typeface="Arial" charset="0"/>
          <a:ea typeface="ＭＳ Ｐゴシック" pitchFamily="-48" charset="-128"/>
        </a:defRPr>
      </a:lvl6pPr>
      <a:lvl7pPr marL="914400" algn="l" rtl="0" eaLnBrk="1" fontAlgn="base" hangingPunct="1">
        <a:spcBef>
          <a:spcPct val="0"/>
        </a:spcBef>
        <a:spcAft>
          <a:spcPct val="0"/>
        </a:spcAft>
        <a:defRPr kumimoji="1" sz="3600">
          <a:solidFill>
            <a:schemeClr val="tx2"/>
          </a:solidFill>
          <a:latin typeface="Arial" charset="0"/>
          <a:ea typeface="ＭＳ Ｐゴシック" pitchFamily="-48" charset="-128"/>
        </a:defRPr>
      </a:lvl7pPr>
      <a:lvl8pPr marL="1371600" algn="l" rtl="0" eaLnBrk="1" fontAlgn="base" hangingPunct="1">
        <a:spcBef>
          <a:spcPct val="0"/>
        </a:spcBef>
        <a:spcAft>
          <a:spcPct val="0"/>
        </a:spcAft>
        <a:defRPr kumimoji="1" sz="3600">
          <a:solidFill>
            <a:schemeClr val="tx2"/>
          </a:solidFill>
          <a:latin typeface="Arial" charset="0"/>
          <a:ea typeface="ＭＳ Ｐゴシック" pitchFamily="-48" charset="-128"/>
        </a:defRPr>
      </a:lvl8pPr>
      <a:lvl9pPr marL="1828800" algn="l" rtl="0" eaLnBrk="1" fontAlgn="base" hangingPunct="1">
        <a:spcBef>
          <a:spcPct val="0"/>
        </a:spcBef>
        <a:spcAft>
          <a:spcPct val="0"/>
        </a:spcAft>
        <a:defRPr kumimoji="1" sz="36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kumimoji="1" sz="3200">
          <a:solidFill>
            <a:srgbClr val="000000"/>
          </a:solidFill>
          <a:latin typeface="Hiragino Sans W3" charset="-128"/>
          <a:ea typeface="Hiragino Sans W3" charset="-128"/>
          <a:cs typeface="Hiragino Sans W3" charset="-128"/>
        </a:defRPr>
      </a:lvl1pPr>
      <a:lvl2pPr marL="742950" indent="-285750" algn="l" rtl="0" eaLnBrk="1" fontAlgn="base" hangingPunct="1">
        <a:spcBef>
          <a:spcPct val="20000"/>
        </a:spcBef>
        <a:spcAft>
          <a:spcPct val="0"/>
        </a:spcAft>
        <a:buChar char="–"/>
        <a:defRPr kumimoji="1" sz="2800">
          <a:solidFill>
            <a:srgbClr val="000000"/>
          </a:solidFill>
          <a:latin typeface="Hiragino Sans W3" charset="-128"/>
          <a:ea typeface="Hiragino Sans W3" charset="-128"/>
          <a:cs typeface="Hiragino Sans W3" charset="-128"/>
        </a:defRPr>
      </a:lvl2pPr>
      <a:lvl3pPr marL="1143000" indent="-228600" algn="l" rtl="0" eaLnBrk="1" fontAlgn="base" hangingPunct="1">
        <a:spcBef>
          <a:spcPct val="20000"/>
        </a:spcBef>
        <a:spcAft>
          <a:spcPct val="0"/>
        </a:spcAft>
        <a:buChar char="•"/>
        <a:defRPr kumimoji="1" sz="2400">
          <a:solidFill>
            <a:srgbClr val="000000"/>
          </a:solidFill>
          <a:latin typeface="Hiragino Sans W3" charset="-128"/>
          <a:ea typeface="Hiragino Sans W3" charset="-128"/>
          <a:cs typeface="Hiragino Sans W3" charset="-128"/>
        </a:defRPr>
      </a:lvl3pPr>
      <a:lvl4pPr marL="1600200" indent="-228600" algn="l" rtl="0" eaLnBrk="1" fontAlgn="base" hangingPunct="1">
        <a:spcBef>
          <a:spcPct val="20000"/>
        </a:spcBef>
        <a:spcAft>
          <a:spcPct val="0"/>
        </a:spcAft>
        <a:buChar char="–"/>
        <a:defRPr kumimoji="1" sz="2000">
          <a:solidFill>
            <a:srgbClr val="000000"/>
          </a:solidFill>
          <a:latin typeface="Hiragino Sans W3" charset="-128"/>
          <a:ea typeface="Hiragino Sans W3" charset="-128"/>
          <a:cs typeface="Hiragino Sans W3" charset="-128"/>
        </a:defRPr>
      </a:lvl4pPr>
      <a:lvl5pPr marL="2057400" indent="-228600" algn="l" rtl="0" eaLnBrk="1" fontAlgn="base" hangingPunct="1">
        <a:spcBef>
          <a:spcPct val="20000"/>
        </a:spcBef>
        <a:spcAft>
          <a:spcPct val="0"/>
        </a:spcAft>
        <a:buChar char="»"/>
        <a:defRPr kumimoji="1" sz="2000">
          <a:solidFill>
            <a:srgbClr val="000000"/>
          </a:solidFill>
          <a:latin typeface="Hiragino Sans W3" charset="-128"/>
          <a:ea typeface="Hiragino Sans W3" charset="-128"/>
          <a:cs typeface="Hiragino Sans W3" charset="-128"/>
        </a:defRPr>
      </a:lvl5pPr>
      <a:lvl6pPr marL="2514600" indent="-228600" algn="l" rtl="0" eaLnBrk="1" fontAlgn="base" hangingPunct="1">
        <a:spcBef>
          <a:spcPct val="20000"/>
        </a:spcBef>
        <a:spcAft>
          <a:spcPct val="0"/>
        </a:spcAft>
        <a:buChar char="»"/>
        <a:defRPr kumimoji="1" sz="2000">
          <a:solidFill>
            <a:srgbClr val="000000"/>
          </a:solidFill>
          <a:latin typeface="+mn-lt"/>
          <a:ea typeface="+mn-ea"/>
        </a:defRPr>
      </a:lvl6pPr>
      <a:lvl7pPr marL="2971800" indent="-228600" algn="l" rtl="0" eaLnBrk="1" fontAlgn="base" hangingPunct="1">
        <a:spcBef>
          <a:spcPct val="20000"/>
        </a:spcBef>
        <a:spcAft>
          <a:spcPct val="0"/>
        </a:spcAft>
        <a:buChar char="»"/>
        <a:defRPr kumimoji="1" sz="2000">
          <a:solidFill>
            <a:srgbClr val="000000"/>
          </a:solidFill>
          <a:latin typeface="+mn-lt"/>
          <a:ea typeface="+mn-ea"/>
        </a:defRPr>
      </a:lvl7pPr>
      <a:lvl8pPr marL="3429000" indent="-228600" algn="l" rtl="0" eaLnBrk="1" fontAlgn="base" hangingPunct="1">
        <a:spcBef>
          <a:spcPct val="20000"/>
        </a:spcBef>
        <a:spcAft>
          <a:spcPct val="0"/>
        </a:spcAft>
        <a:buChar char="»"/>
        <a:defRPr kumimoji="1" sz="2000">
          <a:solidFill>
            <a:srgbClr val="000000"/>
          </a:solidFill>
          <a:latin typeface="+mn-lt"/>
          <a:ea typeface="+mn-ea"/>
        </a:defRPr>
      </a:lvl8pPr>
      <a:lvl9pPr marL="3886200" indent="-228600" algn="l" rtl="0" eaLnBrk="1" fontAlgn="base" hangingPunct="1">
        <a:spcBef>
          <a:spcPct val="20000"/>
        </a:spcBef>
        <a:spcAft>
          <a:spcPct val="0"/>
        </a:spcAft>
        <a:buChar char="»"/>
        <a:defRPr kumimoji="1"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a:r>
              <a:rPr lang="ja-JP" altLang="en-US" dirty="0" smtClean="0"/>
              <a:t>最低限</a:t>
            </a:r>
            <a:r>
              <a:rPr lang="en-US" altLang="ja-JP" dirty="0" smtClean="0"/>
              <a:t> internet</a:t>
            </a:r>
            <a:r>
              <a:rPr lang="en-US" altLang="ja-JP" dirty="0"/>
              <a:t/>
            </a:r>
            <a:br>
              <a:rPr lang="en-US" altLang="ja-JP" dirty="0"/>
            </a:br>
            <a:r>
              <a:rPr lang="en-US" altLang="ja-JP" dirty="0" smtClean="0"/>
              <a:t>〜 internet</a:t>
            </a:r>
            <a:r>
              <a:rPr lang="ja-JP" altLang="en-US" dirty="0"/>
              <a:t>の</a:t>
            </a:r>
            <a:r>
              <a:rPr lang="ja-JP" altLang="en-US" dirty="0" smtClean="0"/>
              <a:t>仕組み</a:t>
            </a:r>
            <a:r>
              <a:rPr lang="en-US" altLang="ja-JP" dirty="0" smtClean="0"/>
              <a:t> 〜</a:t>
            </a:r>
            <a:endParaRPr lang="ja-JP" altLang="ja-JP" dirty="0" smtClean="0"/>
          </a:p>
        </p:txBody>
      </p:sp>
      <p:sp>
        <p:nvSpPr>
          <p:cNvPr id="3075" name="Rectangle 3"/>
          <p:cNvSpPr>
            <a:spLocks noGrp="1" noChangeArrowheads="1"/>
          </p:cNvSpPr>
          <p:nvPr>
            <p:ph type="subTitle" idx="1"/>
          </p:nvPr>
        </p:nvSpPr>
        <p:spPr>
          <a:xfrm>
            <a:off x="1371600" y="3645024"/>
            <a:ext cx="6400800" cy="2520280"/>
          </a:xfrm>
        </p:spPr>
        <p:txBody>
          <a:bodyPr/>
          <a:lstStyle/>
          <a:p>
            <a:pPr algn="ctr"/>
            <a:r>
              <a:rPr lang="ja-JP" altLang="en-US" dirty="0" smtClean="0"/>
              <a:t>岡﨑 正悟</a:t>
            </a:r>
            <a:endParaRPr lang="en-US" altLang="ja-JP" dirty="0" smtClean="0"/>
          </a:p>
          <a:p>
            <a:pPr algn="ctr"/>
            <a:r>
              <a:rPr lang="ja-JP" altLang="en-US" sz="2000" dirty="0" smtClean="0"/>
              <a:t>神戸大学</a:t>
            </a:r>
            <a:r>
              <a:rPr lang="en-US" altLang="ja-JP" sz="2000" dirty="0" smtClean="0"/>
              <a:t> </a:t>
            </a:r>
            <a:r>
              <a:rPr lang="ja-JP" altLang="en-US" sz="2000" dirty="0" smtClean="0"/>
              <a:t>理学研究科</a:t>
            </a:r>
            <a:r>
              <a:rPr lang="en-US" altLang="ja-JP" sz="2000" dirty="0" smtClean="0"/>
              <a:t> </a:t>
            </a:r>
            <a:r>
              <a:rPr lang="ja-JP" altLang="en-US" sz="2000" dirty="0" smtClean="0"/>
              <a:t>惑星学専攻</a:t>
            </a:r>
            <a:endParaRPr lang="en-US" altLang="ja-JP" sz="2000" dirty="0" smtClean="0"/>
          </a:p>
          <a:p>
            <a:pPr algn="ctr"/>
            <a:r>
              <a:rPr lang="ja-JP" altLang="en-US" sz="2000" dirty="0" smtClean="0"/>
              <a:t>流体</a:t>
            </a:r>
            <a:r>
              <a:rPr lang="ja-JP" altLang="en-US" sz="2000" dirty="0"/>
              <a:t>地球物理学教育研究</a:t>
            </a:r>
            <a:r>
              <a:rPr lang="ja-JP" altLang="en-US" sz="2000" dirty="0" smtClean="0"/>
              <a:t>分野</a:t>
            </a:r>
            <a:endParaRPr lang="en-US" altLang="ja-JP" sz="2000" dirty="0" smtClean="0"/>
          </a:p>
          <a:p>
            <a:pPr algn="ctr"/>
            <a:r>
              <a:rPr lang="ja-JP" altLang="en-US" sz="2000" dirty="0" smtClean="0"/>
              <a:t>修士 </a:t>
            </a:r>
            <a:r>
              <a:rPr lang="en-US" altLang="ja-JP" sz="2000" dirty="0" smtClean="0"/>
              <a:t>2</a:t>
            </a:r>
            <a:r>
              <a:rPr lang="ja-JP" altLang="en-US" sz="2000" dirty="0" smtClean="0"/>
              <a:t> 回生</a:t>
            </a:r>
            <a:endParaRPr lang="en-US" altLang="ja-JP" sz="2000" dirty="0" smtClean="0"/>
          </a:p>
          <a:p>
            <a:pPr algn="ctr"/>
            <a:r>
              <a:rPr lang="en-US" altLang="ja-JP" sz="2400" dirty="0" smtClean="0"/>
              <a:t>2016 </a:t>
            </a:r>
            <a:r>
              <a:rPr lang="ja-JP" altLang="en-US" sz="2400" dirty="0" smtClean="0"/>
              <a:t>年</a:t>
            </a:r>
            <a:r>
              <a:rPr lang="en-US" altLang="ja-JP" sz="2400" dirty="0" smtClean="0"/>
              <a:t> 8</a:t>
            </a:r>
            <a:r>
              <a:rPr lang="ja-JP" altLang="en-US" sz="2400" dirty="0" smtClean="0"/>
              <a:t> 月</a:t>
            </a:r>
            <a:r>
              <a:rPr lang="en-US" altLang="ja-JP" sz="2400" dirty="0" smtClean="0"/>
              <a:t> 6 </a:t>
            </a:r>
            <a:r>
              <a:rPr lang="ja-JP" altLang="en-US" sz="2400" dirty="0" smtClean="0"/>
              <a:t>日</a:t>
            </a:r>
            <a:endParaRPr lang="en-US" altLang="ja-JP" sz="2400" dirty="0"/>
          </a:p>
          <a:p>
            <a:pPr algn="ctr"/>
            <a:r>
              <a:rPr lang="en-US" altLang="ja-JP" sz="1800" dirty="0" smtClean="0">
                <a:solidFill>
                  <a:schemeClr val="tx2">
                    <a:lumMod val="50000"/>
                  </a:schemeClr>
                </a:solidFill>
              </a:rPr>
              <a:t>ITPASS </a:t>
            </a:r>
            <a:r>
              <a:rPr lang="ja-JP" altLang="en-US" sz="1800" dirty="0" smtClean="0">
                <a:solidFill>
                  <a:schemeClr val="tx2">
                    <a:lumMod val="50000"/>
                  </a:schemeClr>
                </a:solidFill>
              </a:rPr>
              <a:t>実習</a:t>
            </a:r>
            <a:r>
              <a:rPr lang="en-US" altLang="ja-JP" sz="1800" dirty="0" smtClean="0">
                <a:solidFill>
                  <a:schemeClr val="tx2">
                    <a:lumMod val="50000"/>
                  </a:schemeClr>
                </a:solidFill>
              </a:rPr>
              <a:t> 2 </a:t>
            </a:r>
            <a:r>
              <a:rPr lang="ja-JP" altLang="en-US" sz="1800" dirty="0" smtClean="0">
                <a:solidFill>
                  <a:schemeClr val="tx2">
                    <a:lumMod val="50000"/>
                  </a:schemeClr>
                </a:solidFill>
              </a:rPr>
              <a:t>日目</a:t>
            </a:r>
            <a:r>
              <a:rPr lang="en-US" altLang="ja-JP" sz="1800" dirty="0" smtClean="0">
                <a:solidFill>
                  <a:schemeClr val="tx2">
                    <a:lumMod val="50000"/>
                  </a:schemeClr>
                </a:solidFill>
              </a:rPr>
              <a:t>@</a:t>
            </a:r>
            <a:r>
              <a:rPr lang="ja-JP" altLang="en-US" sz="1800" dirty="0" smtClean="0">
                <a:solidFill>
                  <a:schemeClr val="tx2">
                    <a:lumMod val="50000"/>
                  </a:schemeClr>
                </a:solidFill>
              </a:rPr>
              <a:t>自然科学総合研究棟</a:t>
            </a:r>
            <a:r>
              <a:rPr lang="en-US" altLang="ja-JP" sz="1800" dirty="0" smtClean="0">
                <a:solidFill>
                  <a:schemeClr val="tx2">
                    <a:lumMod val="50000"/>
                  </a:schemeClr>
                </a:solidFill>
              </a:rPr>
              <a:t> 507 </a:t>
            </a:r>
            <a:r>
              <a:rPr lang="ja-JP" altLang="en-US" sz="1800" dirty="0" smtClean="0">
                <a:solidFill>
                  <a:schemeClr val="tx2">
                    <a:lumMod val="50000"/>
                  </a:schemeClr>
                </a:solidFill>
              </a:rPr>
              <a:t>号室</a:t>
            </a:r>
            <a:endParaRPr lang="en-US" altLang="ja-JP" sz="1800" dirty="0">
              <a:solidFill>
                <a:schemeClr val="tx2">
                  <a:lumMod val="50000"/>
                </a:schemeClr>
              </a:solidFill>
            </a:endParaRPr>
          </a:p>
        </p:txBody>
      </p:sp>
    </p:spTree>
    <p:extLst>
      <p:ext uri="{BB962C8B-B14F-4D97-AF65-F5344CB8AC3E}">
        <p14:creationId xmlns:p14="http://schemas.microsoft.com/office/powerpoint/2010/main" val="866616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回線</a:t>
            </a:r>
            <a:r>
              <a:rPr lang="ja-JP" altLang="en-US" dirty="0"/>
              <a:t>交換ネットワーク</a:t>
            </a:r>
            <a:endParaRPr kumimoji="1" lang="ja-JP" altLang="en-US" dirty="0"/>
          </a:p>
        </p:txBody>
      </p:sp>
      <p:sp>
        <p:nvSpPr>
          <p:cNvPr id="3" name="コンテンツ プレースホルダー 2"/>
          <p:cNvSpPr>
            <a:spLocks noGrp="1"/>
          </p:cNvSpPr>
          <p:nvPr>
            <p:ph sz="half" idx="1"/>
          </p:nvPr>
        </p:nvSpPr>
        <p:spPr>
          <a:xfrm>
            <a:off x="162322" y="1141778"/>
            <a:ext cx="3923928" cy="4896544"/>
          </a:xfrm>
        </p:spPr>
        <p:txBody>
          <a:bodyPr>
            <a:noAutofit/>
          </a:bodyPr>
          <a:lstStyle/>
          <a:p>
            <a:r>
              <a:rPr lang="ja-JP" altLang="en-US" sz="2400" dirty="0"/>
              <a:t>相手と直接つながる回線を用いてデータを届ける通信</a:t>
            </a:r>
            <a:r>
              <a:rPr lang="ja-JP" altLang="en-US" sz="2400" dirty="0" smtClean="0"/>
              <a:t>モデル</a:t>
            </a:r>
            <a:endParaRPr lang="en-US" altLang="ja-JP" sz="2400" dirty="0" smtClean="0"/>
          </a:p>
          <a:p>
            <a:pPr lvl="1"/>
            <a:r>
              <a:rPr lang="ja-JP" altLang="en-US" dirty="0" smtClean="0"/>
              <a:t>例</a:t>
            </a:r>
            <a:r>
              <a:rPr lang="en-US" altLang="ja-JP" dirty="0" smtClean="0"/>
              <a:t>: </a:t>
            </a:r>
            <a:r>
              <a:rPr lang="ja-JP" altLang="en-US" dirty="0" smtClean="0"/>
              <a:t>電話</a:t>
            </a:r>
            <a:endParaRPr lang="en-US" altLang="ja-JP" dirty="0"/>
          </a:p>
          <a:p>
            <a:pPr lvl="1"/>
            <a:r>
              <a:rPr lang="ja-JP" altLang="en-US" dirty="0"/>
              <a:t>長所</a:t>
            </a:r>
          </a:p>
          <a:p>
            <a:pPr lvl="2"/>
            <a:r>
              <a:rPr lang="ja-JP" altLang="en-US" dirty="0"/>
              <a:t>他の通信の影響を受けにくい</a:t>
            </a:r>
          </a:p>
          <a:p>
            <a:pPr lvl="2"/>
            <a:r>
              <a:rPr lang="ja-JP" altLang="en-US" dirty="0"/>
              <a:t>一定の通信量が保証される</a:t>
            </a:r>
          </a:p>
          <a:p>
            <a:pPr lvl="1"/>
            <a:r>
              <a:rPr lang="ja-JP" altLang="en-US" dirty="0"/>
              <a:t>短所</a:t>
            </a:r>
          </a:p>
          <a:p>
            <a:pPr lvl="2"/>
            <a:r>
              <a:rPr lang="ja-JP" altLang="en-US" dirty="0"/>
              <a:t>回線数以上は接続不可</a:t>
            </a:r>
          </a:p>
          <a:p>
            <a:pPr lvl="2"/>
            <a:r>
              <a:rPr lang="ja-JP" altLang="en-US" dirty="0" smtClean="0"/>
              <a:t>通信量と無関係に回線を占有</a:t>
            </a:r>
          </a:p>
        </p:txBody>
      </p:sp>
      <p:grpSp>
        <p:nvGrpSpPr>
          <p:cNvPr id="9" name="図形グループ 8"/>
          <p:cNvGrpSpPr/>
          <p:nvPr/>
        </p:nvGrpSpPr>
        <p:grpSpPr>
          <a:xfrm>
            <a:off x="3995936" y="2060848"/>
            <a:ext cx="4907508" cy="3255304"/>
            <a:chOff x="3995936" y="2060848"/>
            <a:chExt cx="4907508" cy="3255304"/>
          </a:xfrm>
        </p:grpSpPr>
        <p:sp>
          <p:nvSpPr>
            <p:cNvPr id="5" name="テキスト ボックス 4"/>
            <p:cNvSpPr txBox="1"/>
            <p:nvPr/>
          </p:nvSpPr>
          <p:spPr>
            <a:xfrm>
              <a:off x="4644802" y="5069931"/>
              <a:ext cx="3695242" cy="246221"/>
            </a:xfrm>
            <a:prstGeom prst="rect">
              <a:avLst/>
            </a:prstGeom>
            <a:noFill/>
          </p:spPr>
          <p:txBody>
            <a:bodyPr wrap="none" rtlCol="0">
              <a:spAutoFit/>
            </a:bodyPr>
            <a:lstStyle/>
            <a:p>
              <a:r>
                <a:rPr lang="en-US" altLang="ja-JP" sz="1000" smtClean="0"/>
                <a:t>http</a:t>
              </a:r>
              <a:r>
                <a:rPr lang="en-US" altLang="ja-JP" sz="1000" dirty="0"/>
                <a:t>://</a:t>
              </a:r>
              <a:r>
                <a:rPr lang="en-US" altLang="ja-JP" sz="1000" dirty="0" smtClean="0"/>
                <a:t>www.atmarkit.co.jp/fwin2k/network/tcpip001/tcpip04.html</a:t>
              </a:r>
              <a:endParaRPr lang="en-US" altLang="ja-JP" sz="1000"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2060848"/>
              <a:ext cx="4907508" cy="2971143"/>
            </a:xfrm>
            <a:prstGeom prst="rect">
              <a:avLst/>
            </a:prstGeom>
          </p:spPr>
        </p:pic>
      </p:grpSp>
    </p:spTree>
    <p:extLst>
      <p:ext uri="{BB962C8B-B14F-4D97-AF65-F5344CB8AC3E}">
        <p14:creationId xmlns:p14="http://schemas.microsoft.com/office/powerpoint/2010/main" val="2504751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パケット</a:t>
            </a:r>
            <a:r>
              <a:rPr lang="ja-JP" altLang="en-US" dirty="0"/>
              <a:t>交換</a:t>
            </a:r>
            <a:r>
              <a:rPr lang="ja-JP" altLang="en-US" dirty="0" smtClean="0"/>
              <a:t>ネットワーク</a:t>
            </a:r>
            <a:r>
              <a:rPr lang="en-US" altLang="ja-JP" dirty="0" smtClean="0"/>
              <a:t>(1)</a:t>
            </a:r>
            <a:endParaRPr kumimoji="1" lang="ja-JP" altLang="en-US" dirty="0"/>
          </a:p>
        </p:txBody>
      </p:sp>
      <p:sp>
        <p:nvSpPr>
          <p:cNvPr id="3" name="コンテンツ プレースホルダー 2"/>
          <p:cNvSpPr>
            <a:spLocks noGrp="1"/>
          </p:cNvSpPr>
          <p:nvPr>
            <p:ph idx="1"/>
          </p:nvPr>
        </p:nvSpPr>
        <p:spPr>
          <a:xfrm>
            <a:off x="179512" y="1052736"/>
            <a:ext cx="4030216" cy="5059362"/>
          </a:xfrm>
        </p:spPr>
        <p:txBody>
          <a:bodyPr/>
          <a:lstStyle/>
          <a:p>
            <a:r>
              <a:rPr lang="ja-JP" altLang="en-US" sz="2400" dirty="0"/>
              <a:t>通信したいデータを</a:t>
            </a:r>
            <a:r>
              <a:rPr lang="en-US" altLang="ja-JP" sz="2400" dirty="0"/>
              <a:t>, </a:t>
            </a:r>
            <a:r>
              <a:rPr lang="ja-JP" altLang="en-US" sz="2400" dirty="0"/>
              <a:t>小さなデータの塊である</a:t>
            </a:r>
            <a:r>
              <a:rPr lang="ja-JP" altLang="en-US" sz="2400" dirty="0">
                <a:solidFill>
                  <a:srgbClr val="FF0000"/>
                </a:solidFill>
              </a:rPr>
              <a:t>パケット</a:t>
            </a:r>
            <a:r>
              <a:rPr lang="ja-JP" altLang="en-US" sz="2400" dirty="0"/>
              <a:t> </a:t>
            </a:r>
            <a:r>
              <a:rPr lang="en-US" altLang="ja-JP" sz="2400" dirty="0" smtClean="0"/>
              <a:t>(IP</a:t>
            </a:r>
            <a:r>
              <a:rPr lang="ja-JP" altLang="en-US" sz="2400" dirty="0" smtClean="0"/>
              <a:t>パケット</a:t>
            </a:r>
            <a:r>
              <a:rPr lang="en-US" altLang="ja-JP" sz="2400" dirty="0" smtClean="0"/>
              <a:t>) </a:t>
            </a:r>
            <a:r>
              <a:rPr lang="ja-JP" altLang="en-US" sz="2400" dirty="0"/>
              <a:t>に分けて送受信する</a:t>
            </a:r>
          </a:p>
          <a:p>
            <a:pPr lvl="1"/>
            <a:r>
              <a:rPr lang="ja-JP" altLang="en-US" sz="2000" dirty="0"/>
              <a:t>送信元でパケットに分割されて</a:t>
            </a:r>
            <a:r>
              <a:rPr lang="en-US" altLang="ja-JP" sz="2000" dirty="0"/>
              <a:t>, </a:t>
            </a:r>
            <a:r>
              <a:rPr lang="ja-JP" altLang="en-US" sz="2000" dirty="0"/>
              <a:t>送信先でパケットを結合し</a:t>
            </a:r>
            <a:r>
              <a:rPr lang="en-US" altLang="ja-JP" sz="2000" dirty="0"/>
              <a:t>, </a:t>
            </a:r>
            <a:r>
              <a:rPr lang="ja-JP" altLang="en-US" sz="2000" dirty="0"/>
              <a:t>元データを復元する</a:t>
            </a:r>
          </a:p>
          <a:p>
            <a:pPr lvl="1"/>
            <a:r>
              <a:rPr lang="ja-JP" altLang="en-US" sz="2000" dirty="0"/>
              <a:t>パケットには</a:t>
            </a:r>
            <a:r>
              <a:rPr lang="en-US" altLang="ja-JP" sz="2000" dirty="0"/>
              <a:t>, </a:t>
            </a:r>
            <a:r>
              <a:rPr lang="en-US" altLang="ja-JP" sz="2000" dirty="0" smtClean="0"/>
              <a:t>TCP/IP </a:t>
            </a:r>
            <a:r>
              <a:rPr lang="ja-JP" altLang="en-US" sz="2000" dirty="0"/>
              <a:t>に基づいて付加的な情報が加えられる</a:t>
            </a:r>
          </a:p>
          <a:p>
            <a:pPr lvl="2"/>
            <a:r>
              <a:rPr lang="ja-JP" altLang="en-US" sz="1800" dirty="0"/>
              <a:t>送信元</a:t>
            </a:r>
            <a:r>
              <a:rPr lang="en-US" altLang="ja-JP" sz="1800" dirty="0"/>
              <a:t>, </a:t>
            </a:r>
            <a:r>
              <a:rPr lang="ja-JP" altLang="en-US" sz="1800" dirty="0"/>
              <a:t>送信先の住所</a:t>
            </a:r>
          </a:p>
          <a:p>
            <a:pPr lvl="2"/>
            <a:r>
              <a:rPr lang="ja-JP" altLang="en-US" sz="1800" dirty="0"/>
              <a:t>パケットを分割した</a:t>
            </a:r>
            <a:r>
              <a:rPr lang="ja-JP" altLang="en-US" sz="1800" dirty="0" smtClean="0"/>
              <a:t>順番</a:t>
            </a:r>
            <a:endParaRPr lang="ja-JP" altLang="en-US" sz="1800" dirty="0"/>
          </a:p>
        </p:txBody>
      </p:sp>
      <p:grpSp>
        <p:nvGrpSpPr>
          <p:cNvPr id="6" name="図形グループ 5"/>
          <p:cNvGrpSpPr/>
          <p:nvPr/>
        </p:nvGrpSpPr>
        <p:grpSpPr>
          <a:xfrm>
            <a:off x="4209728" y="1847994"/>
            <a:ext cx="4675098" cy="3468845"/>
            <a:chOff x="4209728" y="1412776"/>
            <a:chExt cx="4675098" cy="3468845"/>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728" y="1412776"/>
              <a:ext cx="4675098" cy="3240360"/>
            </a:xfrm>
            <a:prstGeom prst="rect">
              <a:avLst/>
            </a:prstGeom>
          </p:spPr>
        </p:pic>
        <p:sp>
          <p:nvSpPr>
            <p:cNvPr id="5" name="テキスト ボックス 4"/>
            <p:cNvSpPr txBox="1"/>
            <p:nvPr/>
          </p:nvSpPr>
          <p:spPr>
            <a:xfrm>
              <a:off x="4699656" y="4635400"/>
              <a:ext cx="3695242" cy="246221"/>
            </a:xfrm>
            <a:prstGeom prst="rect">
              <a:avLst/>
            </a:prstGeom>
            <a:noFill/>
          </p:spPr>
          <p:txBody>
            <a:bodyPr wrap="none" rtlCol="0">
              <a:spAutoFit/>
            </a:bodyPr>
            <a:lstStyle/>
            <a:p>
              <a:r>
                <a:rPr lang="en-US" altLang="ja-JP" sz="1000" smtClean="0"/>
                <a:t>http</a:t>
              </a:r>
              <a:r>
                <a:rPr lang="en-US" altLang="ja-JP" sz="1000" dirty="0"/>
                <a:t>://</a:t>
              </a:r>
              <a:r>
                <a:rPr lang="en-US" altLang="ja-JP" sz="1000" dirty="0" smtClean="0"/>
                <a:t>www.atmarkit.co.jp/fwin2k/network/tcpip001/tcpip04.html</a:t>
              </a:r>
              <a:endParaRPr lang="en-US" altLang="ja-JP" sz="1000" dirty="0"/>
            </a:p>
          </p:txBody>
        </p:sp>
      </p:grpSp>
    </p:spTree>
    <p:extLst>
      <p:ext uri="{BB962C8B-B14F-4D97-AF65-F5344CB8AC3E}">
        <p14:creationId xmlns:p14="http://schemas.microsoft.com/office/powerpoint/2010/main" val="2872597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パケット</a:t>
            </a:r>
            <a:r>
              <a:rPr lang="ja-JP" altLang="en-US" dirty="0"/>
              <a:t>交換</a:t>
            </a:r>
            <a:r>
              <a:rPr lang="ja-JP" altLang="en-US" dirty="0" smtClean="0"/>
              <a:t>ネットワーク</a:t>
            </a:r>
            <a:r>
              <a:rPr lang="en-US" altLang="ja-JP" dirty="0" smtClean="0"/>
              <a:t>(2)</a:t>
            </a:r>
            <a:endParaRPr kumimoji="1" lang="ja-JP" altLang="en-US" dirty="0"/>
          </a:p>
        </p:txBody>
      </p:sp>
      <p:sp>
        <p:nvSpPr>
          <p:cNvPr id="3" name="コンテンツ プレースホルダー 2"/>
          <p:cNvSpPr>
            <a:spLocks noGrp="1"/>
          </p:cNvSpPr>
          <p:nvPr>
            <p:ph sz="half" idx="1"/>
          </p:nvPr>
        </p:nvSpPr>
        <p:spPr>
          <a:xfrm>
            <a:off x="179512" y="1052736"/>
            <a:ext cx="3888432" cy="5067454"/>
          </a:xfrm>
        </p:spPr>
        <p:txBody>
          <a:bodyPr>
            <a:normAutofit fontScale="85000" lnSpcReduction="20000"/>
          </a:bodyPr>
          <a:lstStyle/>
          <a:p>
            <a:r>
              <a:rPr lang="ja-JP" altLang="en-US" dirty="0"/>
              <a:t>データをパケット単位でリレーしながら</a:t>
            </a:r>
            <a:r>
              <a:rPr lang="en-US" altLang="ja-JP" dirty="0" smtClean="0"/>
              <a:t>, </a:t>
            </a:r>
            <a:r>
              <a:rPr lang="ja-JP" altLang="en-US" dirty="0" smtClean="0"/>
              <a:t>相手</a:t>
            </a:r>
            <a:r>
              <a:rPr lang="ja-JP" altLang="en-US" dirty="0"/>
              <a:t>に届ける通信モデル</a:t>
            </a:r>
          </a:p>
          <a:p>
            <a:endParaRPr lang="ja-JP" altLang="en-US" dirty="0"/>
          </a:p>
          <a:p>
            <a:r>
              <a:rPr lang="ja-JP" altLang="en-US" dirty="0"/>
              <a:t>長所</a:t>
            </a:r>
          </a:p>
          <a:p>
            <a:pPr lvl="1"/>
            <a:r>
              <a:rPr lang="ja-JP" altLang="en-US" dirty="0"/>
              <a:t>任意の経路を通る</a:t>
            </a:r>
          </a:p>
          <a:p>
            <a:pPr lvl="1"/>
            <a:r>
              <a:rPr lang="ja-JP" altLang="en-US" dirty="0"/>
              <a:t>他者と経路を共有する</a:t>
            </a:r>
          </a:p>
          <a:p>
            <a:pPr lvl="2"/>
            <a:r>
              <a:rPr lang="ja-JP" altLang="en-US" dirty="0"/>
              <a:t>ネットワークの資源を有効活用できる</a:t>
            </a:r>
          </a:p>
          <a:p>
            <a:pPr lvl="2"/>
            <a:r>
              <a:rPr lang="ja-JP" altLang="en-US" dirty="0" smtClean="0"/>
              <a:t>経路</a:t>
            </a:r>
            <a:r>
              <a:rPr lang="ja-JP" altLang="en-US" dirty="0"/>
              <a:t>の</a:t>
            </a:r>
            <a:r>
              <a:rPr lang="ja-JP" altLang="en-US" dirty="0" smtClean="0"/>
              <a:t>多様性ため</a:t>
            </a:r>
            <a:r>
              <a:rPr lang="en-US" altLang="ja-JP" dirty="0" smtClean="0"/>
              <a:t>, </a:t>
            </a:r>
            <a:r>
              <a:rPr lang="ja-JP" altLang="en-US" dirty="0"/>
              <a:t>ネットワークのトラブルに強い</a:t>
            </a:r>
          </a:p>
          <a:p>
            <a:r>
              <a:rPr lang="ja-JP" altLang="en-US" dirty="0"/>
              <a:t>短所</a:t>
            </a:r>
          </a:p>
          <a:p>
            <a:pPr lvl="1"/>
            <a:r>
              <a:rPr lang="ja-JP" altLang="en-US" dirty="0"/>
              <a:t>パケットロスの可能性がある</a:t>
            </a:r>
          </a:p>
          <a:p>
            <a:pPr lvl="1"/>
            <a:r>
              <a:rPr lang="ja-JP" altLang="en-US" dirty="0"/>
              <a:t>パケットの届く順序</a:t>
            </a:r>
            <a:r>
              <a:rPr lang="ja-JP" altLang="en-US" dirty="0" smtClean="0"/>
              <a:t>やタイミング</a:t>
            </a:r>
            <a:r>
              <a:rPr lang="ja-JP" altLang="en-US" dirty="0"/>
              <a:t>は保証されない</a:t>
            </a:r>
            <a:endParaRPr kumimoji="1" lang="ja-JP" altLang="en-US" dirty="0"/>
          </a:p>
        </p:txBody>
      </p:sp>
      <p:grpSp>
        <p:nvGrpSpPr>
          <p:cNvPr id="10" name="図形グループ 9"/>
          <p:cNvGrpSpPr/>
          <p:nvPr/>
        </p:nvGrpSpPr>
        <p:grpSpPr>
          <a:xfrm>
            <a:off x="4209728" y="1847994"/>
            <a:ext cx="4675098" cy="3468845"/>
            <a:chOff x="4209728" y="1412776"/>
            <a:chExt cx="4675098" cy="3468845"/>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728" y="1412776"/>
              <a:ext cx="4675098" cy="3240360"/>
            </a:xfrm>
            <a:prstGeom prst="rect">
              <a:avLst/>
            </a:prstGeom>
          </p:spPr>
        </p:pic>
        <p:sp>
          <p:nvSpPr>
            <p:cNvPr id="12" name="テキスト ボックス 11"/>
            <p:cNvSpPr txBox="1"/>
            <p:nvPr/>
          </p:nvSpPr>
          <p:spPr>
            <a:xfrm>
              <a:off x="4699656" y="4635400"/>
              <a:ext cx="3695242" cy="246221"/>
            </a:xfrm>
            <a:prstGeom prst="rect">
              <a:avLst/>
            </a:prstGeom>
            <a:noFill/>
          </p:spPr>
          <p:txBody>
            <a:bodyPr wrap="none" rtlCol="0">
              <a:spAutoFit/>
            </a:bodyPr>
            <a:lstStyle/>
            <a:p>
              <a:r>
                <a:rPr lang="en-US" altLang="ja-JP" sz="1000" smtClean="0"/>
                <a:t>http</a:t>
              </a:r>
              <a:r>
                <a:rPr lang="en-US" altLang="ja-JP" sz="1000" dirty="0"/>
                <a:t>://</a:t>
              </a:r>
              <a:r>
                <a:rPr lang="en-US" altLang="ja-JP" sz="1000" dirty="0" smtClean="0"/>
                <a:t>www.atmarkit.co.jp/fwin2k/network/tcpip001/tcpip04.html</a:t>
              </a:r>
              <a:endParaRPr lang="en-US" altLang="ja-JP" sz="1000" dirty="0"/>
            </a:p>
          </p:txBody>
        </p:sp>
      </p:grpSp>
    </p:spTree>
    <p:extLst>
      <p:ext uri="{BB962C8B-B14F-4D97-AF65-F5344CB8AC3E}">
        <p14:creationId xmlns:p14="http://schemas.microsoft.com/office/powerpoint/2010/main" val="2196419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dirty="0" smtClean="0"/>
              <a:t>目次</a:t>
            </a:r>
          </a:p>
        </p:txBody>
      </p:sp>
      <p:sp>
        <p:nvSpPr>
          <p:cNvPr id="4099" name="コンテンツ プレースホルダー 4"/>
          <p:cNvSpPr>
            <a:spLocks noGrp="1"/>
          </p:cNvSpPr>
          <p:nvPr>
            <p:ph idx="1"/>
          </p:nvPr>
        </p:nvSpPr>
        <p:spPr/>
        <p:txBody>
          <a:bodyPr/>
          <a:lstStyle/>
          <a:p>
            <a:r>
              <a:rPr lang="ja-JP" altLang="en-US" dirty="0" smtClean="0">
                <a:solidFill>
                  <a:schemeClr val="tx2">
                    <a:lumMod val="50000"/>
                  </a:schemeClr>
                </a:solidFill>
              </a:rPr>
              <a:t>コンピュータ・ネットワークの</a:t>
            </a:r>
            <a:r>
              <a:rPr lang="ja-JP" altLang="en-US" dirty="0">
                <a:solidFill>
                  <a:schemeClr val="tx2">
                    <a:lumMod val="50000"/>
                  </a:schemeClr>
                </a:solidFill>
              </a:rPr>
              <a:t>概要</a:t>
            </a:r>
          </a:p>
          <a:p>
            <a:r>
              <a:rPr lang="ja-JP" altLang="en-US" dirty="0" smtClean="0">
                <a:solidFill>
                  <a:schemeClr val="tx2">
                    <a:lumMod val="50000"/>
                  </a:schemeClr>
                </a:solidFill>
              </a:rPr>
              <a:t>インターネット</a:t>
            </a:r>
            <a:r>
              <a:rPr lang="ja-JP" altLang="en-US" dirty="0">
                <a:solidFill>
                  <a:schemeClr val="tx2">
                    <a:lumMod val="50000"/>
                  </a:schemeClr>
                </a:solidFill>
              </a:rPr>
              <a:t>と通信モデル</a:t>
            </a:r>
          </a:p>
          <a:p>
            <a:r>
              <a:rPr lang="ja-JP" altLang="en-US" dirty="0" smtClean="0">
                <a:solidFill>
                  <a:srgbClr val="FF0000"/>
                </a:solidFill>
              </a:rPr>
              <a:t>インターネット</a:t>
            </a:r>
            <a:r>
              <a:rPr lang="ja-JP" altLang="en-US" dirty="0">
                <a:solidFill>
                  <a:srgbClr val="FF0000"/>
                </a:solidFill>
              </a:rPr>
              <a:t>の通信規約</a:t>
            </a:r>
          </a:p>
          <a:p>
            <a:r>
              <a:rPr lang="ja-JP" altLang="en-US" dirty="0" smtClean="0">
                <a:solidFill>
                  <a:schemeClr val="tx2">
                    <a:lumMod val="50000"/>
                  </a:schemeClr>
                </a:solidFill>
              </a:rPr>
              <a:t>ネットワーク</a:t>
            </a:r>
            <a:r>
              <a:rPr lang="ja-JP" altLang="en-US" dirty="0">
                <a:solidFill>
                  <a:schemeClr val="tx2">
                    <a:lumMod val="50000"/>
                  </a:schemeClr>
                </a:solidFill>
              </a:rPr>
              <a:t>の設定</a:t>
            </a:r>
          </a:p>
          <a:p>
            <a:r>
              <a:rPr lang="ja-JP" altLang="en-US" dirty="0" smtClean="0">
                <a:solidFill>
                  <a:schemeClr val="tx2">
                    <a:lumMod val="50000"/>
                  </a:schemeClr>
                </a:solidFill>
              </a:rPr>
              <a:t>インターネット</a:t>
            </a:r>
            <a:r>
              <a:rPr lang="ja-JP" altLang="en-US" dirty="0">
                <a:solidFill>
                  <a:schemeClr val="tx2">
                    <a:lumMod val="50000"/>
                  </a:schemeClr>
                </a:solidFill>
              </a:rPr>
              <a:t>の「電話帳」</a:t>
            </a:r>
          </a:p>
          <a:p>
            <a:endParaRPr lang="ja-JP" altLang="en-US" dirty="0" smtClean="0"/>
          </a:p>
        </p:txBody>
      </p:sp>
    </p:spTree>
    <p:extLst>
      <p:ext uri="{BB962C8B-B14F-4D97-AF65-F5344CB8AC3E}">
        <p14:creationId xmlns:p14="http://schemas.microsoft.com/office/powerpoint/2010/main" val="830854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通信プロトコル</a:t>
            </a:r>
            <a:endParaRPr kumimoji="1" lang="ja-JP" altLang="en-US" dirty="0"/>
          </a:p>
        </p:txBody>
      </p:sp>
      <p:sp>
        <p:nvSpPr>
          <p:cNvPr id="3" name="コンテンツ プレースホルダー 2"/>
          <p:cNvSpPr>
            <a:spLocks noGrp="1"/>
          </p:cNvSpPr>
          <p:nvPr>
            <p:ph idx="1"/>
          </p:nvPr>
        </p:nvSpPr>
        <p:spPr>
          <a:xfrm>
            <a:off x="395536" y="1106488"/>
            <a:ext cx="8568952" cy="5059362"/>
          </a:xfrm>
        </p:spPr>
        <p:txBody>
          <a:bodyPr/>
          <a:lstStyle/>
          <a:p>
            <a:r>
              <a:rPr kumimoji="1" lang="ja-JP" altLang="en-US" sz="2800" dirty="0" smtClean="0"/>
              <a:t>通信を行うためには規約</a:t>
            </a:r>
            <a:r>
              <a:rPr kumimoji="1" lang="en-US" altLang="ja-JP" sz="2800" dirty="0" smtClean="0"/>
              <a:t>(=</a:t>
            </a:r>
            <a:r>
              <a:rPr kumimoji="1" lang="ja-JP" altLang="en-US" sz="2800" dirty="0" smtClean="0"/>
              <a:t>プロトコル</a:t>
            </a:r>
            <a:r>
              <a:rPr kumimoji="1" lang="en-US" altLang="ja-JP" sz="2800" dirty="0" smtClean="0"/>
              <a:t>)</a:t>
            </a:r>
            <a:r>
              <a:rPr kumimoji="1" lang="ja-JP" altLang="en-US" sz="2800" dirty="0" smtClean="0"/>
              <a:t>が必要</a:t>
            </a:r>
            <a:endParaRPr lang="en-US" altLang="ja-JP" sz="2800" dirty="0" smtClean="0"/>
          </a:p>
          <a:p>
            <a:pPr marL="0" indent="0">
              <a:buNone/>
            </a:pPr>
            <a:r>
              <a:rPr lang="en-US" altLang="ja-JP" sz="2800" dirty="0" smtClean="0"/>
              <a:t>	</a:t>
            </a:r>
            <a:r>
              <a:rPr lang="ja-JP" altLang="en-US" sz="2400" dirty="0" smtClean="0"/>
              <a:t>例えば</a:t>
            </a:r>
            <a:r>
              <a:rPr lang="en-US" altLang="ja-JP" sz="2400" dirty="0" smtClean="0"/>
              <a:t>…</a:t>
            </a:r>
            <a:r>
              <a:rPr lang="ja-JP" altLang="en-US" sz="2400" dirty="0" smtClean="0"/>
              <a:t>誰かと電話で通話するためのプロトコル</a:t>
            </a:r>
            <a:endParaRPr lang="en-US" altLang="ja-JP" sz="2400" dirty="0" smtClean="0"/>
          </a:p>
          <a:p>
            <a:pPr lvl="2"/>
            <a:r>
              <a:rPr kumimoji="1" lang="ja-JP" altLang="en-US" dirty="0" smtClean="0"/>
              <a:t>電話番号を打ち込む</a:t>
            </a:r>
            <a:endParaRPr kumimoji="1" lang="en-US" altLang="ja-JP" dirty="0" smtClean="0"/>
          </a:p>
          <a:p>
            <a:pPr lvl="2"/>
            <a:r>
              <a:rPr lang="ja-JP" altLang="en-US" dirty="0" smtClean="0"/>
              <a:t>相手が出る</a:t>
            </a:r>
            <a:endParaRPr lang="en-US" altLang="ja-JP" dirty="0" smtClean="0"/>
          </a:p>
          <a:p>
            <a:pPr lvl="2"/>
            <a:r>
              <a:rPr kumimoji="1" lang="ja-JP" altLang="en-US" dirty="0" smtClean="0"/>
              <a:t>「もしもし</a:t>
            </a:r>
            <a:r>
              <a:rPr lang="en-US" altLang="ja-JP" dirty="0" smtClean="0"/>
              <a:t>,</a:t>
            </a:r>
            <a:r>
              <a:rPr lang="ja-JP" altLang="en-US" dirty="0" smtClean="0"/>
              <a:t> ○○です</a:t>
            </a:r>
            <a:r>
              <a:rPr lang="en-US" altLang="ja-JP" dirty="0" smtClean="0"/>
              <a:t>. …</a:t>
            </a:r>
            <a:r>
              <a:rPr kumimoji="1" lang="ja-JP" altLang="en-US" dirty="0" smtClean="0"/>
              <a:t>」</a:t>
            </a:r>
            <a:endParaRPr kumimoji="1" lang="en-US" altLang="ja-JP" dirty="0" smtClean="0"/>
          </a:p>
          <a:p>
            <a:pPr lvl="2"/>
            <a:r>
              <a:rPr lang="ja-JP" altLang="en-US" dirty="0" smtClean="0"/>
              <a:t>電話を切る</a:t>
            </a:r>
            <a:endParaRPr lang="en-US" altLang="ja-JP" dirty="0"/>
          </a:p>
          <a:p>
            <a:pPr lvl="2"/>
            <a:endParaRPr lang="en-US" altLang="ja-JP" dirty="0" smtClean="0"/>
          </a:p>
          <a:p>
            <a:r>
              <a:rPr lang="ja-JP" altLang="en-US" sz="2800" dirty="0" smtClean="0"/>
              <a:t>同じプロトコルを使っていれば</a:t>
            </a:r>
            <a:r>
              <a:rPr lang="en-US" altLang="ja-JP" sz="2800" dirty="0" smtClean="0"/>
              <a:t>,</a:t>
            </a:r>
            <a:r>
              <a:rPr lang="ja-JP" altLang="en-US" sz="2800" dirty="0" smtClean="0"/>
              <a:t> 計算機の種類やアプリケーションの種類が異なっていても通信できる</a:t>
            </a:r>
            <a:endParaRPr lang="en-US" altLang="ja-JP" sz="2800" dirty="0" smtClean="0"/>
          </a:p>
        </p:txBody>
      </p:sp>
      <p:sp>
        <p:nvSpPr>
          <p:cNvPr id="4" name="メモ 3"/>
          <p:cNvSpPr/>
          <p:nvPr/>
        </p:nvSpPr>
        <p:spPr>
          <a:xfrm>
            <a:off x="1259632" y="1700808"/>
            <a:ext cx="6912768" cy="2232248"/>
          </a:xfrm>
          <a:prstGeom prst="foldedCorner">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770421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TCP/IP</a:t>
            </a:r>
            <a:endParaRPr kumimoji="1" lang="ja-JP" altLang="en-US" dirty="0"/>
          </a:p>
        </p:txBody>
      </p:sp>
      <p:sp>
        <p:nvSpPr>
          <p:cNvPr id="3" name="コンテンツ プレースホルダー 2"/>
          <p:cNvSpPr>
            <a:spLocks noGrp="1"/>
          </p:cNvSpPr>
          <p:nvPr>
            <p:ph idx="1"/>
          </p:nvPr>
        </p:nvSpPr>
        <p:spPr>
          <a:xfrm>
            <a:off x="324322" y="1124744"/>
            <a:ext cx="8496944" cy="3978696"/>
          </a:xfrm>
        </p:spPr>
        <p:txBody>
          <a:bodyPr>
            <a:normAutofit/>
          </a:bodyPr>
          <a:lstStyle/>
          <a:p>
            <a:r>
              <a:rPr lang="en-US" altLang="ja-JP" dirty="0"/>
              <a:t>Transmission Control Protocol / </a:t>
            </a:r>
            <a:r>
              <a:rPr lang="en-US" altLang="ja-JP" dirty="0" smtClean="0"/>
              <a:t>Internet Protocol</a:t>
            </a:r>
            <a:endParaRPr lang="en-US" altLang="ja-JP" dirty="0"/>
          </a:p>
          <a:p>
            <a:r>
              <a:rPr lang="ja-JP" altLang="en-US" dirty="0" smtClean="0"/>
              <a:t>ネットワーク</a:t>
            </a:r>
            <a:r>
              <a:rPr lang="ja-JP" altLang="en-US" dirty="0"/>
              <a:t>に用いる</a:t>
            </a:r>
            <a:r>
              <a:rPr lang="ja-JP" altLang="en-US" dirty="0" smtClean="0"/>
              <a:t>プロトコルの集まり</a:t>
            </a:r>
            <a:endParaRPr lang="en-US" altLang="ja-JP" dirty="0" smtClean="0"/>
          </a:p>
          <a:p>
            <a:pPr lvl="1"/>
            <a:r>
              <a:rPr lang="ja-JP" altLang="en-US" dirty="0" smtClean="0"/>
              <a:t>機能的</a:t>
            </a:r>
            <a:r>
              <a:rPr lang="ja-JP" altLang="en-US" dirty="0"/>
              <a:t>に分類し，階層表現で</a:t>
            </a:r>
            <a:r>
              <a:rPr lang="ja-JP" altLang="en-US" dirty="0" smtClean="0"/>
              <a:t>まとめてある</a:t>
            </a:r>
            <a:endParaRPr lang="ja-JP" altLang="en-US" dirty="0"/>
          </a:p>
          <a:p>
            <a:r>
              <a:rPr lang="ja-JP" altLang="en-US" dirty="0"/>
              <a:t>インターネットで標準的に</a:t>
            </a:r>
            <a:r>
              <a:rPr lang="ja-JP" altLang="en-US" dirty="0" smtClean="0"/>
              <a:t>使われる         通信</a:t>
            </a:r>
            <a:r>
              <a:rPr lang="ja-JP" altLang="en-US" dirty="0"/>
              <a:t>プロトコル</a:t>
            </a:r>
          </a:p>
          <a:p>
            <a:pPr lvl="1"/>
            <a:r>
              <a:rPr lang="en-US" altLang="ja-JP" dirty="0"/>
              <a:t>UNIX</a:t>
            </a:r>
            <a:r>
              <a:rPr lang="ja-JP" altLang="en-US" dirty="0"/>
              <a:t>に標準で実装されたため急速に普及した</a:t>
            </a:r>
            <a:endParaRPr kumimoji="1" lang="ja-JP" altLang="en-US" dirty="0"/>
          </a:p>
        </p:txBody>
      </p:sp>
    </p:spTree>
    <p:extLst>
      <p:ext uri="{BB962C8B-B14F-4D97-AF65-F5344CB8AC3E}">
        <p14:creationId xmlns:p14="http://schemas.microsoft.com/office/powerpoint/2010/main" val="1985267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TCP/IP </a:t>
            </a:r>
            <a:r>
              <a:rPr lang="ja-JP" altLang="en-US" dirty="0"/>
              <a:t>のプロトコル</a:t>
            </a:r>
            <a:r>
              <a:rPr lang="ja-JP" altLang="en-US" dirty="0" smtClean="0"/>
              <a:t>構造</a:t>
            </a:r>
            <a:endParaRPr kumimoji="1" lang="ja-JP" altLang="en-US" dirty="0"/>
          </a:p>
        </p:txBody>
      </p:sp>
      <p:sp>
        <p:nvSpPr>
          <p:cNvPr id="3" name="コンテンツ プレースホルダー 2"/>
          <p:cNvSpPr>
            <a:spLocks noGrp="1"/>
          </p:cNvSpPr>
          <p:nvPr>
            <p:ph idx="1"/>
          </p:nvPr>
        </p:nvSpPr>
        <p:spPr>
          <a:xfrm>
            <a:off x="685800" y="1106488"/>
            <a:ext cx="7772400" cy="1098376"/>
          </a:xfrm>
        </p:spPr>
        <p:txBody>
          <a:bodyPr/>
          <a:lstStyle/>
          <a:p>
            <a:r>
              <a:rPr lang="ja-JP" altLang="en-US" dirty="0" smtClean="0"/>
              <a:t>アプリケーションや階層によって異なるプロトコルを用いる</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696749065"/>
              </p:ext>
            </p:extLst>
          </p:nvPr>
        </p:nvGraphicFramePr>
        <p:xfrm>
          <a:off x="971600" y="3068960"/>
          <a:ext cx="7990656" cy="2520280"/>
        </p:xfrm>
        <a:graphic>
          <a:graphicData uri="http://schemas.openxmlformats.org/drawingml/2006/table">
            <a:tbl>
              <a:tblPr firstRow="1" bandRow="1">
                <a:tableStyleId>{7DF18680-E054-41AD-8BC1-D1AEF772440D}</a:tableStyleId>
              </a:tblPr>
              <a:tblGrid>
                <a:gridCol w="2957055"/>
                <a:gridCol w="5033601"/>
              </a:tblGrid>
              <a:tr h="504056">
                <a:tc>
                  <a:txBody>
                    <a:bodyPr/>
                    <a:lstStyle/>
                    <a:p>
                      <a:pPr algn="ctr"/>
                      <a:r>
                        <a:rPr kumimoji="1" lang="ja-JP" altLang="en-US" sz="2400" b="1" dirty="0" smtClean="0">
                          <a:solidFill>
                            <a:schemeClr val="tx1"/>
                          </a:solidFill>
                          <a:latin typeface="Hiragino Sans W3" charset="-128"/>
                          <a:ea typeface="Hiragino Sans W3" charset="-128"/>
                          <a:cs typeface="Hiragino Sans W3" charset="-128"/>
                        </a:rPr>
                        <a:t>階層</a:t>
                      </a:r>
                      <a:endParaRPr kumimoji="1" lang="ja-JP" altLang="en-US" sz="2400" b="1" dirty="0">
                        <a:solidFill>
                          <a:schemeClr val="tx1"/>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2400" b="1" dirty="0" smtClean="0">
                          <a:solidFill>
                            <a:schemeClr val="tx1"/>
                          </a:solidFill>
                          <a:latin typeface="Hiragino Sans W3" charset="-128"/>
                          <a:ea typeface="Hiragino Sans W3" charset="-128"/>
                          <a:cs typeface="Hiragino Sans W3" charset="-128"/>
                        </a:rPr>
                        <a:t>プロトコル</a:t>
                      </a:r>
                      <a:endParaRPr kumimoji="1" lang="ja-JP" altLang="en-US" sz="2400" b="1" dirty="0">
                        <a:solidFill>
                          <a:schemeClr val="tx1"/>
                        </a:solidFill>
                        <a:latin typeface="Hiragino Sans W3" charset="-128"/>
                        <a:ea typeface="Hiragino Sans W3" charset="-128"/>
                        <a:cs typeface="Hiragino Sans W3"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04056">
                <a:tc>
                  <a:txBody>
                    <a:bodyPr/>
                    <a:lstStyle/>
                    <a:p>
                      <a:pPr algn="ctr"/>
                      <a:r>
                        <a:rPr kumimoji="1" lang="ja-JP" altLang="en-US" sz="2400" b="1" dirty="0" smtClean="0">
                          <a:solidFill>
                            <a:srgbClr val="FF0000"/>
                          </a:solidFill>
                          <a:latin typeface="Hiragino Sans W3" charset="-128"/>
                          <a:ea typeface="Hiragino Sans W3" charset="-128"/>
                          <a:cs typeface="Hiragino Sans W3" charset="-128"/>
                        </a:rPr>
                        <a:t>アプリケーション層</a:t>
                      </a:r>
                      <a:endParaRPr kumimoji="1" lang="ja-JP" altLang="en-US" sz="2400" b="1" dirty="0">
                        <a:solidFill>
                          <a:srgbClr val="FF0000"/>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2400" b="1" dirty="0" smtClean="0">
                          <a:solidFill>
                            <a:schemeClr val="tx1"/>
                          </a:solidFill>
                          <a:latin typeface="Hiragino Sans W3" charset="-128"/>
                          <a:ea typeface="Hiragino Sans W3" charset="-128"/>
                          <a:cs typeface="Hiragino Sans W3" charset="-128"/>
                        </a:rPr>
                        <a:t>SMTP , HTTP , FTP , POP</a:t>
                      </a:r>
                      <a:endParaRPr kumimoji="1" lang="ja-JP" altLang="en-US" sz="2400" b="1" dirty="0">
                        <a:solidFill>
                          <a:schemeClr val="tx1"/>
                        </a:solidFill>
                        <a:latin typeface="Hiragino Sans W3" charset="-128"/>
                        <a:ea typeface="Hiragino Sans W3" charset="-128"/>
                        <a:cs typeface="Hiragino Sans W3" charset="-128"/>
                      </a:endParaRPr>
                    </a:p>
                  </a:txBody>
                  <a:tcPr anchor="ctr">
                    <a:lnR w="12700" cap="flat" cmpd="sng" algn="ctr">
                      <a:solidFill>
                        <a:schemeClr val="tx1"/>
                      </a:solidFill>
                      <a:prstDash val="solid"/>
                      <a:round/>
                      <a:headEnd type="none" w="med" len="med"/>
                      <a:tailEnd type="none" w="med" len="med"/>
                    </a:lnR>
                  </a:tcPr>
                </a:tc>
              </a:tr>
              <a:tr h="504056">
                <a:tc>
                  <a:txBody>
                    <a:bodyPr/>
                    <a:lstStyle/>
                    <a:p>
                      <a:pPr algn="ctr"/>
                      <a:r>
                        <a:rPr kumimoji="1" lang="ja-JP" altLang="en-US" sz="2400" b="1" dirty="0" smtClean="0">
                          <a:solidFill>
                            <a:srgbClr val="FF0000"/>
                          </a:solidFill>
                          <a:latin typeface="Hiragino Sans W3" charset="-128"/>
                          <a:ea typeface="Hiragino Sans W3" charset="-128"/>
                          <a:cs typeface="Hiragino Sans W3" charset="-128"/>
                        </a:rPr>
                        <a:t>トランスポート層</a:t>
                      </a:r>
                      <a:endParaRPr kumimoji="1" lang="ja-JP" altLang="en-US" sz="2400" b="1" dirty="0">
                        <a:solidFill>
                          <a:srgbClr val="FF0000"/>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2400" b="1" dirty="0" smtClean="0">
                          <a:solidFill>
                            <a:schemeClr val="tx1"/>
                          </a:solidFill>
                          <a:latin typeface="Hiragino Sans W3" charset="-128"/>
                          <a:ea typeface="Hiragino Sans W3" charset="-128"/>
                          <a:cs typeface="Hiragino Sans W3" charset="-128"/>
                        </a:rPr>
                        <a:t>TCP , UDP</a:t>
                      </a:r>
                      <a:endParaRPr kumimoji="1" lang="ja-JP" altLang="en-US" sz="2400" b="1" dirty="0">
                        <a:solidFill>
                          <a:schemeClr val="tx1"/>
                        </a:solidFill>
                        <a:latin typeface="Hiragino Sans W3" charset="-128"/>
                        <a:ea typeface="Hiragino Sans W3" charset="-128"/>
                        <a:cs typeface="Hiragino Sans W3" charset="-128"/>
                      </a:endParaRPr>
                    </a:p>
                  </a:txBody>
                  <a:tcPr anchor="ctr">
                    <a:lnR w="12700" cap="flat" cmpd="sng" algn="ctr">
                      <a:solidFill>
                        <a:schemeClr val="tx1"/>
                      </a:solidFill>
                      <a:prstDash val="solid"/>
                      <a:round/>
                      <a:headEnd type="none" w="med" len="med"/>
                      <a:tailEnd type="none" w="med" len="med"/>
                    </a:lnR>
                  </a:tcPr>
                </a:tc>
              </a:tr>
              <a:tr h="504056">
                <a:tc>
                  <a:txBody>
                    <a:bodyPr/>
                    <a:lstStyle/>
                    <a:p>
                      <a:pPr algn="ctr"/>
                      <a:r>
                        <a:rPr kumimoji="1" lang="ja-JP" altLang="en-US" sz="2400" b="1" dirty="0" smtClean="0">
                          <a:solidFill>
                            <a:srgbClr val="FF0000"/>
                          </a:solidFill>
                          <a:latin typeface="Hiragino Sans W3" charset="-128"/>
                          <a:ea typeface="Hiragino Sans W3" charset="-128"/>
                          <a:cs typeface="Hiragino Sans W3" charset="-128"/>
                        </a:rPr>
                        <a:t>インターネット層</a:t>
                      </a:r>
                      <a:endParaRPr kumimoji="1" lang="ja-JP" altLang="en-US" sz="2400" b="1" dirty="0">
                        <a:solidFill>
                          <a:srgbClr val="FF0000"/>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2400" b="1" dirty="0" smtClean="0">
                          <a:solidFill>
                            <a:schemeClr val="tx1"/>
                          </a:solidFill>
                          <a:latin typeface="Hiragino Sans W3" charset="-128"/>
                          <a:ea typeface="Hiragino Sans W3" charset="-128"/>
                          <a:cs typeface="Hiragino Sans W3" charset="-128"/>
                        </a:rPr>
                        <a:t>IP</a:t>
                      </a:r>
                      <a:endParaRPr kumimoji="1" lang="ja-JP" altLang="en-US" sz="2400" b="1" dirty="0">
                        <a:solidFill>
                          <a:schemeClr val="tx1"/>
                        </a:solidFill>
                        <a:latin typeface="Hiragino Sans W3" charset="-128"/>
                        <a:ea typeface="Hiragino Sans W3" charset="-128"/>
                        <a:cs typeface="Hiragino Sans W3" charset="-128"/>
                      </a:endParaRPr>
                    </a:p>
                  </a:txBody>
                  <a:tcPr anchor="ctr">
                    <a:lnR w="12700" cap="flat" cmpd="sng" algn="ctr">
                      <a:solidFill>
                        <a:schemeClr val="tx1"/>
                      </a:solidFill>
                      <a:prstDash val="solid"/>
                      <a:round/>
                      <a:headEnd type="none" w="med" len="med"/>
                      <a:tailEnd type="none" w="med" len="med"/>
                    </a:lnR>
                  </a:tcPr>
                </a:tc>
              </a:tr>
              <a:tr h="504056">
                <a:tc>
                  <a:txBody>
                    <a:bodyPr/>
                    <a:lstStyle/>
                    <a:p>
                      <a:pPr algn="ctr"/>
                      <a:r>
                        <a:rPr kumimoji="1" lang="ja-JP" altLang="en-US" sz="2400" b="1" dirty="0" smtClean="0">
                          <a:solidFill>
                            <a:srgbClr val="FF0000"/>
                          </a:solidFill>
                          <a:latin typeface="Hiragino Sans W3" charset="-128"/>
                          <a:ea typeface="Hiragino Sans W3" charset="-128"/>
                          <a:cs typeface="Hiragino Sans W3" charset="-128"/>
                        </a:rPr>
                        <a:t>リンク層</a:t>
                      </a:r>
                      <a:endParaRPr kumimoji="1" lang="ja-JP" altLang="en-US" sz="2400" b="1" dirty="0">
                        <a:solidFill>
                          <a:srgbClr val="FF0000"/>
                        </a:solidFill>
                        <a:latin typeface="Hiragino Sans W3" charset="-128"/>
                        <a:ea typeface="Hiragino Sans W3" charset="-128"/>
                        <a:cs typeface="Hiragino Sans W3"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2400" b="1" dirty="0" smtClean="0">
                          <a:solidFill>
                            <a:schemeClr val="tx1"/>
                          </a:solidFill>
                          <a:latin typeface="Hiragino Sans W3" charset="-128"/>
                          <a:ea typeface="Hiragino Sans W3" charset="-128"/>
                          <a:cs typeface="Hiragino Sans W3" charset="-128"/>
                        </a:rPr>
                        <a:t>Ethernet </a:t>
                      </a:r>
                      <a:endParaRPr kumimoji="1" lang="ja-JP" altLang="en-US" sz="2400" b="1" dirty="0">
                        <a:solidFill>
                          <a:schemeClr val="tx1"/>
                        </a:solidFill>
                        <a:latin typeface="Hiragino Sans W3" charset="-128"/>
                        <a:ea typeface="Hiragino Sans W3" charset="-128"/>
                        <a:cs typeface="Hiragino Sans W3"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pSp>
        <p:nvGrpSpPr>
          <p:cNvPr id="12" name="図形グループ 11"/>
          <p:cNvGrpSpPr/>
          <p:nvPr/>
        </p:nvGrpSpPr>
        <p:grpSpPr>
          <a:xfrm>
            <a:off x="48455" y="2607294"/>
            <a:ext cx="923145" cy="3444845"/>
            <a:chOff x="48455" y="2607294"/>
            <a:chExt cx="923145" cy="3444845"/>
          </a:xfrm>
        </p:grpSpPr>
        <p:sp>
          <p:nvSpPr>
            <p:cNvPr id="5" name="下矢印 4"/>
            <p:cNvSpPr/>
            <p:nvPr/>
          </p:nvSpPr>
          <p:spPr>
            <a:xfrm>
              <a:off x="181744" y="3068960"/>
              <a:ext cx="288032" cy="2520280"/>
            </a:xfrm>
            <a:prstGeom prst="downArrow">
              <a:avLst/>
            </a:prstGeom>
            <a:solidFill>
              <a:srgbClr val="D7A3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上矢印 5"/>
            <p:cNvSpPr/>
            <p:nvPr/>
          </p:nvSpPr>
          <p:spPr>
            <a:xfrm>
              <a:off x="540668" y="3068960"/>
              <a:ext cx="288032" cy="2520280"/>
            </a:xfrm>
            <a:prstGeom prst="up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テキスト ボックス 6"/>
            <p:cNvSpPr txBox="1"/>
            <p:nvPr/>
          </p:nvSpPr>
          <p:spPr>
            <a:xfrm>
              <a:off x="432656" y="3913601"/>
              <a:ext cx="504056" cy="830997"/>
            </a:xfrm>
            <a:prstGeom prst="rect">
              <a:avLst/>
            </a:prstGeom>
            <a:noFill/>
          </p:spPr>
          <p:txBody>
            <a:bodyPr wrap="square" rtlCol="0">
              <a:spAutoFit/>
            </a:bodyPr>
            <a:lstStyle/>
            <a:p>
              <a:r>
                <a:rPr lang="ja-JP" altLang="en-US" dirty="0" smtClean="0">
                  <a:latin typeface="Hiragino Sans W3" charset="-128"/>
                  <a:ea typeface="Hiragino Sans W3" charset="-128"/>
                  <a:cs typeface="Hiragino Sans W3" charset="-128"/>
                </a:rPr>
                <a:t>受</a:t>
              </a:r>
              <a:r>
                <a:rPr kumimoji="1" lang="ja-JP" altLang="en-US" dirty="0" smtClean="0">
                  <a:latin typeface="Hiragino Sans W3" charset="-128"/>
                  <a:ea typeface="Hiragino Sans W3" charset="-128"/>
                  <a:cs typeface="Hiragino Sans W3" charset="-128"/>
                </a:rPr>
                <a:t>信</a:t>
              </a:r>
              <a:endParaRPr kumimoji="1" lang="ja-JP" altLang="en-US" dirty="0">
                <a:latin typeface="Hiragino Sans W3" charset="-128"/>
                <a:ea typeface="Hiragino Sans W3" charset="-128"/>
                <a:cs typeface="Hiragino Sans W3" charset="-128"/>
              </a:endParaRPr>
            </a:p>
          </p:txBody>
        </p:sp>
        <p:sp>
          <p:nvSpPr>
            <p:cNvPr id="9" name="テキスト ボックス 8"/>
            <p:cNvSpPr txBox="1"/>
            <p:nvPr/>
          </p:nvSpPr>
          <p:spPr>
            <a:xfrm>
              <a:off x="48455" y="3913600"/>
              <a:ext cx="504056" cy="830997"/>
            </a:xfrm>
            <a:prstGeom prst="rect">
              <a:avLst/>
            </a:prstGeom>
            <a:noFill/>
          </p:spPr>
          <p:txBody>
            <a:bodyPr wrap="square" rtlCol="0">
              <a:spAutoFit/>
            </a:bodyPr>
            <a:lstStyle/>
            <a:p>
              <a:r>
                <a:rPr lang="ja-JP" altLang="en-US" dirty="0" smtClean="0">
                  <a:latin typeface="Hiragino Sans W3" charset="-128"/>
                  <a:ea typeface="Hiragino Sans W3" charset="-128"/>
                  <a:cs typeface="Hiragino Sans W3" charset="-128"/>
                </a:rPr>
                <a:t>送信</a:t>
              </a:r>
              <a:endParaRPr kumimoji="1" lang="ja-JP" altLang="en-US" dirty="0">
                <a:latin typeface="Hiragino Sans W3" charset="-128"/>
                <a:ea typeface="Hiragino Sans W3" charset="-128"/>
                <a:cs typeface="Hiragino Sans W3" charset="-128"/>
              </a:endParaRPr>
            </a:p>
          </p:txBody>
        </p:sp>
        <p:sp>
          <p:nvSpPr>
            <p:cNvPr id="10" name="テキスト ボックス 9"/>
            <p:cNvSpPr txBox="1"/>
            <p:nvPr/>
          </p:nvSpPr>
          <p:spPr>
            <a:xfrm>
              <a:off x="109736" y="2607294"/>
              <a:ext cx="861864" cy="461665"/>
            </a:xfrm>
            <a:prstGeom prst="rect">
              <a:avLst/>
            </a:prstGeom>
            <a:noFill/>
          </p:spPr>
          <p:txBody>
            <a:bodyPr wrap="square" rtlCol="0">
              <a:spAutoFit/>
            </a:bodyPr>
            <a:lstStyle/>
            <a:p>
              <a:r>
                <a:rPr kumimoji="1" lang="ja-JP" altLang="en-US" b="1" dirty="0" smtClean="0">
                  <a:solidFill>
                    <a:schemeClr val="accent3">
                      <a:lumMod val="50000"/>
                    </a:schemeClr>
                  </a:solidFill>
                  <a:latin typeface="Hiragino Sans W3" charset="-128"/>
                  <a:ea typeface="Hiragino Sans W3" charset="-128"/>
                  <a:cs typeface="Hiragino Sans W3" charset="-128"/>
                </a:rPr>
                <a:t>上位</a:t>
              </a:r>
              <a:endParaRPr kumimoji="1" lang="ja-JP" altLang="en-US" b="1" dirty="0">
                <a:solidFill>
                  <a:schemeClr val="accent3">
                    <a:lumMod val="50000"/>
                  </a:schemeClr>
                </a:solidFill>
                <a:latin typeface="Hiragino Sans W3" charset="-128"/>
                <a:ea typeface="Hiragino Sans W3" charset="-128"/>
                <a:cs typeface="Hiragino Sans W3" charset="-128"/>
              </a:endParaRPr>
            </a:p>
          </p:txBody>
        </p:sp>
        <p:sp>
          <p:nvSpPr>
            <p:cNvPr id="11" name="テキスト ボックス 10"/>
            <p:cNvSpPr txBox="1"/>
            <p:nvPr/>
          </p:nvSpPr>
          <p:spPr>
            <a:xfrm>
              <a:off x="96607" y="5590474"/>
              <a:ext cx="861864" cy="461665"/>
            </a:xfrm>
            <a:prstGeom prst="rect">
              <a:avLst/>
            </a:prstGeom>
            <a:noFill/>
          </p:spPr>
          <p:txBody>
            <a:bodyPr wrap="square" rtlCol="0">
              <a:spAutoFit/>
            </a:bodyPr>
            <a:lstStyle/>
            <a:p>
              <a:r>
                <a:rPr kumimoji="1" lang="ja-JP" altLang="en-US" b="1" dirty="0" smtClean="0">
                  <a:solidFill>
                    <a:schemeClr val="accent3">
                      <a:lumMod val="50000"/>
                    </a:schemeClr>
                  </a:solidFill>
                  <a:latin typeface="Hiragino Sans W3" charset="-128"/>
                  <a:ea typeface="Hiragino Sans W3" charset="-128"/>
                  <a:cs typeface="Hiragino Sans W3" charset="-128"/>
                </a:rPr>
                <a:t>下位</a:t>
              </a:r>
              <a:endParaRPr kumimoji="1" lang="ja-JP" altLang="en-US" b="1" dirty="0">
                <a:solidFill>
                  <a:schemeClr val="accent3">
                    <a:lumMod val="50000"/>
                  </a:schemeClr>
                </a:solidFill>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1875694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アプリケーション層</a:t>
            </a:r>
            <a:endParaRPr kumimoji="1" lang="ja-JP" altLang="en-US" dirty="0"/>
          </a:p>
        </p:txBody>
      </p:sp>
      <p:sp>
        <p:nvSpPr>
          <p:cNvPr id="3" name="コンテンツ プレースホルダー 2"/>
          <p:cNvSpPr>
            <a:spLocks noGrp="1"/>
          </p:cNvSpPr>
          <p:nvPr>
            <p:ph idx="1"/>
          </p:nvPr>
        </p:nvSpPr>
        <p:spPr>
          <a:xfrm>
            <a:off x="467544" y="1394570"/>
            <a:ext cx="8496944" cy="4914750"/>
          </a:xfrm>
        </p:spPr>
        <p:txBody>
          <a:bodyPr>
            <a:noAutofit/>
          </a:bodyPr>
          <a:lstStyle/>
          <a:p>
            <a:r>
              <a:rPr lang="en-US" altLang="ja-JP" sz="2400" dirty="0" smtClean="0"/>
              <a:t>TCP/IP </a:t>
            </a:r>
            <a:r>
              <a:rPr lang="ja-JP" altLang="en-US" sz="2400" dirty="0"/>
              <a:t>アプリケーションがサービスを提供するために使用するプロトコルが含まれる</a:t>
            </a:r>
            <a:r>
              <a:rPr lang="ja-JP" altLang="en-US" sz="2400" dirty="0" smtClean="0"/>
              <a:t>層</a:t>
            </a:r>
            <a:endParaRPr lang="ja-JP" altLang="en-US" sz="2400" dirty="0"/>
          </a:p>
          <a:p>
            <a:r>
              <a:rPr lang="ja-JP" altLang="en-US" sz="2400" dirty="0"/>
              <a:t>サービスごとに異なるプロトコルが使われる</a:t>
            </a:r>
          </a:p>
          <a:p>
            <a:r>
              <a:rPr lang="ja-JP" altLang="en-US" sz="2400" dirty="0"/>
              <a:t>属する</a:t>
            </a:r>
            <a:r>
              <a:rPr lang="ja-JP" altLang="en-US" sz="2400" dirty="0" smtClean="0"/>
              <a:t>プロトコルの例</a:t>
            </a:r>
            <a:endParaRPr lang="en-US" altLang="ja-JP" sz="2400" dirty="0" smtClean="0"/>
          </a:p>
          <a:p>
            <a:pPr lvl="1"/>
            <a:r>
              <a:rPr lang="en-US" altLang="ja-JP" sz="2400" dirty="0" smtClean="0"/>
              <a:t>HTTP (</a:t>
            </a:r>
            <a:r>
              <a:rPr lang="en-US" altLang="ja-JP" sz="2400" dirty="0"/>
              <a:t>Hypertext Transfer Protocol</a:t>
            </a:r>
            <a:r>
              <a:rPr lang="en-US" altLang="ja-JP" sz="2400" dirty="0" smtClean="0"/>
              <a:t>)</a:t>
            </a:r>
            <a:endParaRPr lang="en-US" altLang="ja-JP" sz="2400" dirty="0"/>
          </a:p>
          <a:p>
            <a:pPr lvl="2"/>
            <a:r>
              <a:rPr lang="en-US" altLang="ja-JP" sz="2000" dirty="0"/>
              <a:t>HTML</a:t>
            </a:r>
            <a:r>
              <a:rPr lang="ja-JP" altLang="en-US" sz="2000" dirty="0"/>
              <a:t>コンテンツの送受信 </a:t>
            </a:r>
          </a:p>
          <a:p>
            <a:pPr lvl="1"/>
            <a:r>
              <a:rPr lang="en-US" altLang="ja-JP" sz="2400" dirty="0" smtClean="0"/>
              <a:t>FTP (</a:t>
            </a:r>
            <a:r>
              <a:rPr lang="en-US" altLang="ja-JP" sz="2400" dirty="0"/>
              <a:t>File Transfer Protocol</a:t>
            </a:r>
            <a:r>
              <a:rPr lang="en-US" altLang="ja-JP" sz="2400" dirty="0" smtClean="0"/>
              <a:t>)</a:t>
            </a:r>
            <a:endParaRPr lang="en-US" altLang="ja-JP" sz="2400" dirty="0"/>
          </a:p>
          <a:p>
            <a:pPr lvl="2"/>
            <a:r>
              <a:rPr lang="ja-JP" altLang="en-US" sz="2000" dirty="0"/>
              <a:t>ファイルの転送</a:t>
            </a:r>
          </a:p>
          <a:p>
            <a:pPr lvl="1"/>
            <a:r>
              <a:rPr lang="en-US" altLang="ja-JP" sz="2400" dirty="0" smtClean="0"/>
              <a:t>SMTP (</a:t>
            </a:r>
            <a:r>
              <a:rPr lang="en-US" altLang="ja-JP" sz="2400" dirty="0"/>
              <a:t>Simple Mail Transfer Protocol</a:t>
            </a:r>
            <a:r>
              <a:rPr lang="en-US" altLang="ja-JP" sz="2400" dirty="0" smtClean="0"/>
              <a:t>)</a:t>
            </a:r>
            <a:endParaRPr lang="en-US" altLang="ja-JP" sz="2400" dirty="0"/>
          </a:p>
          <a:p>
            <a:pPr lvl="2"/>
            <a:r>
              <a:rPr lang="ja-JP" altLang="en-US" sz="2000" dirty="0"/>
              <a:t>メール転送 </a:t>
            </a:r>
          </a:p>
          <a:p>
            <a:pPr lvl="1"/>
            <a:r>
              <a:rPr lang="en-US" altLang="ja-JP" sz="2400" dirty="0" smtClean="0"/>
              <a:t>POP </a:t>
            </a:r>
            <a:r>
              <a:rPr lang="en-US" altLang="ja-JP" sz="1600" dirty="0" smtClean="0"/>
              <a:t>(</a:t>
            </a:r>
            <a:r>
              <a:rPr lang="en-US" altLang="ja-JP" sz="1600" dirty="0"/>
              <a:t>Post Office Protocol</a:t>
            </a:r>
            <a:r>
              <a:rPr lang="en-US" altLang="ja-JP" sz="1600" dirty="0" smtClean="0"/>
              <a:t>), </a:t>
            </a:r>
            <a:r>
              <a:rPr lang="en-US" altLang="ja-JP" sz="2400" dirty="0" smtClean="0"/>
              <a:t>IMAP </a:t>
            </a:r>
            <a:r>
              <a:rPr lang="en-US" altLang="ja-JP" sz="1600" dirty="0" smtClean="0"/>
              <a:t>(</a:t>
            </a:r>
            <a:r>
              <a:rPr lang="en-US" altLang="ja-JP" sz="1600" dirty="0"/>
              <a:t>Internet Message Access Protocol</a:t>
            </a:r>
            <a:r>
              <a:rPr lang="en-US" altLang="ja-JP" sz="1600" dirty="0" smtClean="0"/>
              <a:t>)</a:t>
            </a:r>
          </a:p>
          <a:p>
            <a:pPr lvl="2"/>
            <a:r>
              <a:rPr lang="ja-JP" altLang="en-US" sz="2000" dirty="0" smtClean="0"/>
              <a:t>メール受信 </a:t>
            </a:r>
          </a:p>
          <a:p>
            <a:endParaRPr kumimoji="1" lang="ja-JP" altLang="en-US" sz="2400" dirty="0"/>
          </a:p>
        </p:txBody>
      </p:sp>
      <p:graphicFrame>
        <p:nvGraphicFramePr>
          <p:cNvPr id="4" name="表 3"/>
          <p:cNvGraphicFramePr>
            <a:graphicFrameLocks noGrp="1"/>
          </p:cNvGraphicFramePr>
          <p:nvPr>
            <p:extLst>
              <p:ext uri="{D42A27DB-BD31-4B8C-83A1-F6EECF244321}">
                <p14:modId xmlns:p14="http://schemas.microsoft.com/office/powerpoint/2010/main" val="1304167074"/>
              </p:ext>
            </p:extLst>
          </p:nvPr>
        </p:nvGraphicFramePr>
        <p:xfrm>
          <a:off x="5940152" y="98425"/>
          <a:ext cx="3024336" cy="1296145"/>
        </p:xfrm>
        <a:graphic>
          <a:graphicData uri="http://schemas.openxmlformats.org/drawingml/2006/table">
            <a:tbl>
              <a:tblPr firstRow="1" bandRow="1">
                <a:tableStyleId>{7DF18680-E054-41AD-8BC1-D1AEF772440D}</a:tableStyleId>
              </a:tblPr>
              <a:tblGrid>
                <a:gridCol w="1303240"/>
                <a:gridCol w="1721096"/>
              </a:tblGrid>
              <a:tr h="259229">
                <a:tc>
                  <a:txBody>
                    <a:bodyPr/>
                    <a:lstStyle/>
                    <a:p>
                      <a:pPr algn="ctr"/>
                      <a:r>
                        <a:rPr kumimoji="1" lang="ja-JP" altLang="en-US" sz="1000" b="1" dirty="0" smtClean="0">
                          <a:solidFill>
                            <a:schemeClr val="tx1"/>
                          </a:solidFill>
                        </a:rPr>
                        <a:t>階層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000" b="1" dirty="0" smtClean="0">
                          <a:solidFill>
                            <a:schemeClr val="tx1"/>
                          </a:solidFill>
                        </a:rPr>
                        <a:t>プロトコル</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9229">
                <a:tc>
                  <a:txBody>
                    <a:bodyPr/>
                    <a:lstStyle/>
                    <a:p>
                      <a:pPr algn="ctr"/>
                      <a:r>
                        <a:rPr kumimoji="1" lang="ja-JP" altLang="en-US" sz="1000" b="1" dirty="0" smtClean="0">
                          <a:solidFill>
                            <a:srgbClr val="FF0000"/>
                          </a:solidFill>
                        </a:rPr>
                        <a:t>アプリケーション層</a:t>
                      </a:r>
                      <a:endParaRPr kumimoji="1" lang="ja-JP" altLang="en-US" sz="1000" b="1" dirty="0">
                        <a:solidFill>
                          <a:srgbClr val="FF0000"/>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rgbClr val="FF0000"/>
                          </a:solidFill>
                        </a:rPr>
                        <a:t>SMTP , HTTP , FTP ,</a:t>
                      </a:r>
                      <a:r>
                        <a:rPr kumimoji="1" lang="en-US" altLang="ja-JP" sz="1000" b="1" baseline="0" dirty="0" smtClean="0">
                          <a:solidFill>
                            <a:srgbClr val="FF0000"/>
                          </a:solidFill>
                        </a:rPr>
                        <a:t> POP</a:t>
                      </a:r>
                      <a:endParaRPr kumimoji="1" lang="ja-JP" altLang="en-US" sz="1000" b="1" dirty="0">
                        <a:solidFill>
                          <a:srgbClr val="FF0000"/>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chemeClr val="tx1"/>
                          </a:solidFill>
                        </a:rPr>
                        <a:t>トランスポート層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chemeClr val="tx1"/>
                          </a:solidFill>
                        </a:rPr>
                        <a:t>TCP , UDP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chemeClr val="tx1"/>
                          </a:solidFill>
                        </a:rPr>
                        <a:t>インターネット層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chemeClr val="tx1"/>
                          </a:solidFill>
                        </a:rPr>
                        <a:t>IP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chemeClr val="tx1"/>
                          </a:solidFill>
                        </a:rPr>
                        <a:t>リンク層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smtClean="0">
                          <a:solidFill>
                            <a:schemeClr val="tx1"/>
                          </a:solidFill>
                        </a:rPr>
                        <a:t>Ethernet </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83646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トランスポート層</a:t>
            </a:r>
            <a:endParaRPr kumimoji="1" lang="ja-JP" altLang="en-US" dirty="0"/>
          </a:p>
        </p:txBody>
      </p:sp>
      <p:sp>
        <p:nvSpPr>
          <p:cNvPr id="3" name="コンテンツ プレースホルダー 2"/>
          <p:cNvSpPr>
            <a:spLocks noGrp="1"/>
          </p:cNvSpPr>
          <p:nvPr>
            <p:ph idx="1"/>
          </p:nvPr>
        </p:nvSpPr>
        <p:spPr>
          <a:xfrm>
            <a:off x="288318" y="1556792"/>
            <a:ext cx="8568952" cy="4068383"/>
          </a:xfrm>
        </p:spPr>
        <p:txBody>
          <a:bodyPr>
            <a:noAutofit/>
          </a:bodyPr>
          <a:lstStyle/>
          <a:p>
            <a:r>
              <a:rPr lang="ja-JP" altLang="en-US" sz="2800" dirty="0"/>
              <a:t>ホスト </a:t>
            </a:r>
            <a:r>
              <a:rPr lang="en-US" altLang="ja-JP" sz="2800" dirty="0"/>
              <a:t>PC </a:t>
            </a:r>
            <a:r>
              <a:rPr lang="ja-JP" altLang="en-US" sz="2800" dirty="0"/>
              <a:t>の </a:t>
            </a:r>
            <a:r>
              <a:rPr lang="en-US" altLang="ja-JP" sz="2800" dirty="0"/>
              <a:t>OS </a:t>
            </a:r>
            <a:r>
              <a:rPr lang="ja-JP" altLang="en-US" sz="2800" dirty="0"/>
              <a:t>上のプロセス間でデータを運搬する</a:t>
            </a:r>
            <a:r>
              <a:rPr lang="ja-JP" altLang="en-US" sz="2800" dirty="0" smtClean="0"/>
              <a:t>層</a:t>
            </a:r>
            <a:endParaRPr lang="ja-JP" altLang="en-US" sz="2800" dirty="0"/>
          </a:p>
          <a:p>
            <a:pPr lvl="1"/>
            <a:r>
              <a:rPr lang="ja-JP" altLang="en-US" sz="2400" dirty="0"/>
              <a:t>送るデータのパケット化</a:t>
            </a:r>
          </a:p>
          <a:p>
            <a:pPr lvl="1"/>
            <a:r>
              <a:rPr lang="ja-JP" altLang="en-US" sz="2400" dirty="0"/>
              <a:t>受け取ったパケットの結合</a:t>
            </a:r>
          </a:p>
          <a:p>
            <a:r>
              <a:rPr lang="ja-JP" altLang="en-US" sz="2800" dirty="0"/>
              <a:t>宛先のプロセスは</a:t>
            </a:r>
            <a:r>
              <a:rPr lang="en-US" altLang="ja-JP" sz="2800" dirty="0"/>
              <a:t>, </a:t>
            </a:r>
            <a:r>
              <a:rPr lang="ja-JP" altLang="en-US" sz="2800" dirty="0"/>
              <a:t>ポート番号で指定</a:t>
            </a:r>
            <a:r>
              <a:rPr lang="ja-JP" altLang="en-US" sz="2800" dirty="0" smtClean="0"/>
              <a:t>する</a:t>
            </a:r>
            <a:endParaRPr lang="ja-JP" altLang="en-US" sz="2800" dirty="0"/>
          </a:p>
          <a:p>
            <a:r>
              <a:rPr lang="ja-JP" altLang="en-US" sz="2800" dirty="0"/>
              <a:t>属する</a:t>
            </a:r>
            <a:r>
              <a:rPr lang="ja-JP" altLang="en-US" sz="2800" dirty="0" smtClean="0"/>
              <a:t>プロトコルの例</a:t>
            </a:r>
            <a:endParaRPr lang="ja-JP" altLang="en-US" sz="2800" dirty="0"/>
          </a:p>
          <a:p>
            <a:pPr lvl="1"/>
            <a:r>
              <a:rPr lang="en-US" altLang="ja-JP" sz="2400" dirty="0" smtClean="0"/>
              <a:t>TCP</a:t>
            </a:r>
            <a:endParaRPr lang="en-US" altLang="ja-JP" sz="2400" dirty="0"/>
          </a:p>
          <a:p>
            <a:pPr lvl="2"/>
            <a:r>
              <a:rPr lang="ja-JP" altLang="en-US" sz="2000" dirty="0" smtClean="0"/>
              <a:t>転送効率は低いが</a:t>
            </a:r>
            <a:r>
              <a:rPr lang="en-US" altLang="ja-JP" sz="2000" dirty="0" smtClean="0"/>
              <a:t>, </a:t>
            </a:r>
            <a:r>
              <a:rPr lang="ja-JP" altLang="en-US" sz="2000" dirty="0" smtClean="0"/>
              <a:t>確実に相手に届けたいときに使う </a:t>
            </a:r>
            <a:endParaRPr lang="ja-JP" altLang="en-US" sz="2000" dirty="0"/>
          </a:p>
          <a:p>
            <a:pPr lvl="1"/>
            <a:r>
              <a:rPr lang="en-US" altLang="ja-JP" sz="2400" dirty="0" smtClean="0"/>
              <a:t>UDP</a:t>
            </a:r>
          </a:p>
          <a:p>
            <a:pPr lvl="2"/>
            <a:r>
              <a:rPr lang="ja-JP" altLang="en-US" sz="2000" dirty="0" smtClean="0"/>
              <a:t>多少のデータの欠落があっても</a:t>
            </a:r>
            <a:r>
              <a:rPr lang="en-US" altLang="ja-JP" sz="2000" dirty="0" smtClean="0"/>
              <a:t>, </a:t>
            </a:r>
            <a:r>
              <a:rPr lang="ja-JP" altLang="en-US" sz="2000" dirty="0" smtClean="0"/>
              <a:t>高速性や即時性</a:t>
            </a:r>
            <a:r>
              <a:rPr lang="en-US" altLang="ja-JP" sz="2000" dirty="0" smtClean="0"/>
              <a:t>(</a:t>
            </a:r>
            <a:r>
              <a:rPr lang="ja-JP" altLang="en-US" sz="2000" dirty="0" smtClean="0"/>
              <a:t>リアルタイム性</a:t>
            </a:r>
            <a:r>
              <a:rPr lang="en-US" altLang="ja-JP" sz="2000" dirty="0" smtClean="0"/>
              <a:t>)</a:t>
            </a:r>
            <a:r>
              <a:rPr lang="ja-JP" altLang="en-US" sz="2000" dirty="0" smtClean="0"/>
              <a:t>を重視するとき</a:t>
            </a:r>
            <a:r>
              <a:rPr lang="en-US" altLang="ja-JP" sz="2000" dirty="0" smtClean="0"/>
              <a:t>(</a:t>
            </a:r>
            <a:r>
              <a:rPr lang="ja-JP" altLang="en-US" sz="2000" dirty="0" smtClean="0"/>
              <a:t>放送や通話など</a:t>
            </a:r>
            <a:r>
              <a:rPr lang="en-US" altLang="ja-JP" sz="2000" dirty="0" smtClean="0"/>
              <a:t>)</a:t>
            </a:r>
            <a:r>
              <a:rPr lang="ja-JP" altLang="en-US" sz="2000" dirty="0" smtClean="0"/>
              <a:t>に使う</a:t>
            </a:r>
            <a:endParaRPr lang="ja-JP" altLang="en-US" sz="2000" dirty="0"/>
          </a:p>
          <a:p>
            <a:endParaRPr kumimoji="1" lang="ja-JP" altLang="en-US" sz="2800" dirty="0"/>
          </a:p>
        </p:txBody>
      </p:sp>
      <p:graphicFrame>
        <p:nvGraphicFramePr>
          <p:cNvPr id="5" name="表 4"/>
          <p:cNvGraphicFramePr>
            <a:graphicFrameLocks noGrp="1"/>
          </p:cNvGraphicFramePr>
          <p:nvPr>
            <p:extLst>
              <p:ext uri="{D42A27DB-BD31-4B8C-83A1-F6EECF244321}">
                <p14:modId xmlns:p14="http://schemas.microsoft.com/office/powerpoint/2010/main" val="1163310299"/>
              </p:ext>
            </p:extLst>
          </p:nvPr>
        </p:nvGraphicFramePr>
        <p:xfrm>
          <a:off x="5940152" y="98425"/>
          <a:ext cx="3024336" cy="1296145"/>
        </p:xfrm>
        <a:graphic>
          <a:graphicData uri="http://schemas.openxmlformats.org/drawingml/2006/table">
            <a:tbl>
              <a:tblPr firstRow="1" bandRow="1">
                <a:tableStyleId>{7DF18680-E054-41AD-8BC1-D1AEF772440D}</a:tableStyleId>
              </a:tblPr>
              <a:tblGrid>
                <a:gridCol w="1303240"/>
                <a:gridCol w="1721096"/>
              </a:tblGrid>
              <a:tr h="259229">
                <a:tc>
                  <a:txBody>
                    <a:bodyPr/>
                    <a:lstStyle/>
                    <a:p>
                      <a:pPr algn="ctr"/>
                      <a:r>
                        <a:rPr kumimoji="1" lang="ja-JP" altLang="en-US" sz="1000" b="1" dirty="0" smtClean="0">
                          <a:solidFill>
                            <a:schemeClr val="tx1"/>
                          </a:solidFill>
                        </a:rPr>
                        <a:t>階層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000" b="1" dirty="0" smtClean="0">
                          <a:solidFill>
                            <a:schemeClr val="tx1"/>
                          </a:solidFill>
                        </a:rPr>
                        <a:t>プロトコル</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9229">
                <a:tc>
                  <a:txBody>
                    <a:bodyPr/>
                    <a:lstStyle/>
                    <a:p>
                      <a:pPr algn="ctr"/>
                      <a:r>
                        <a:rPr kumimoji="1" lang="ja-JP" altLang="en-US" sz="1000" b="1" dirty="0" smtClean="0">
                          <a:solidFill>
                            <a:schemeClr val="tx1"/>
                          </a:solidFill>
                        </a:rPr>
                        <a:t>アプリケーション層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chemeClr val="tx1"/>
                          </a:solidFill>
                        </a:rPr>
                        <a:t>SMTP , HTTP , FTP ,</a:t>
                      </a:r>
                      <a:r>
                        <a:rPr kumimoji="1" lang="en-US" altLang="ja-JP" sz="1000" b="1" baseline="0" dirty="0" smtClean="0">
                          <a:solidFill>
                            <a:schemeClr val="tx1"/>
                          </a:solidFill>
                        </a:rPr>
                        <a:t> POP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rgbClr val="FF0000"/>
                          </a:solidFill>
                        </a:rPr>
                        <a:t>トランスポート層</a:t>
                      </a:r>
                      <a:endParaRPr kumimoji="1" lang="ja-JP" altLang="en-US" sz="1000" b="1" dirty="0">
                        <a:solidFill>
                          <a:srgbClr val="FF0000"/>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rgbClr val="FF0000"/>
                          </a:solidFill>
                        </a:rPr>
                        <a:t>TCP , UDP</a:t>
                      </a:r>
                      <a:endParaRPr kumimoji="1" lang="ja-JP" altLang="en-US" sz="1000" b="1" dirty="0">
                        <a:solidFill>
                          <a:srgbClr val="FF0000"/>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chemeClr val="tx1"/>
                          </a:solidFill>
                        </a:rPr>
                        <a:t>インターネット層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chemeClr val="tx1"/>
                          </a:solidFill>
                        </a:rPr>
                        <a:t>IP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chemeClr val="tx1"/>
                          </a:solidFill>
                        </a:rPr>
                        <a:t>リンク層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smtClean="0">
                          <a:solidFill>
                            <a:schemeClr val="tx1"/>
                          </a:solidFill>
                        </a:rPr>
                        <a:t>Ethernet </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4775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インターネット層</a:t>
            </a:r>
            <a:endParaRPr kumimoji="1" lang="ja-JP" altLang="en-US" dirty="0"/>
          </a:p>
        </p:txBody>
      </p:sp>
      <p:sp>
        <p:nvSpPr>
          <p:cNvPr id="3" name="コンテンツ プレースホルダー 2"/>
          <p:cNvSpPr>
            <a:spLocks noGrp="1"/>
          </p:cNvSpPr>
          <p:nvPr>
            <p:ph idx="1"/>
          </p:nvPr>
        </p:nvSpPr>
        <p:spPr>
          <a:xfrm>
            <a:off x="360326" y="1484784"/>
            <a:ext cx="8424936" cy="4680520"/>
          </a:xfrm>
        </p:spPr>
        <p:txBody>
          <a:bodyPr>
            <a:noAutofit/>
          </a:bodyPr>
          <a:lstStyle/>
          <a:p>
            <a:r>
              <a:rPr lang="ja-JP" altLang="en-US" sz="2800" dirty="0"/>
              <a:t>異なるホスト間の通信を実現</a:t>
            </a:r>
            <a:r>
              <a:rPr lang="ja-JP" altLang="en-US" sz="2800" dirty="0" smtClean="0"/>
              <a:t>する層</a:t>
            </a:r>
          </a:p>
          <a:p>
            <a:r>
              <a:rPr lang="ja-JP" altLang="en-US" sz="2800" dirty="0" smtClean="0"/>
              <a:t>宛先</a:t>
            </a:r>
            <a:r>
              <a:rPr lang="ja-JP" altLang="en-US" sz="2800" dirty="0"/>
              <a:t>は </a:t>
            </a:r>
            <a:r>
              <a:rPr lang="en-US" altLang="ja-JP" sz="2800" dirty="0"/>
              <a:t>IP </a:t>
            </a:r>
            <a:r>
              <a:rPr lang="ja-JP" altLang="en-US" sz="2800" dirty="0"/>
              <a:t>アドレスで指定する</a:t>
            </a:r>
          </a:p>
          <a:p>
            <a:r>
              <a:rPr lang="ja-JP" altLang="en-US" sz="2800" dirty="0"/>
              <a:t>属する</a:t>
            </a:r>
            <a:r>
              <a:rPr lang="ja-JP" altLang="en-US" sz="2800" dirty="0" smtClean="0"/>
              <a:t>プロトコルの例</a:t>
            </a:r>
            <a:endParaRPr lang="ja-JP" altLang="en-US" sz="2800" dirty="0"/>
          </a:p>
          <a:p>
            <a:pPr lvl="1"/>
            <a:r>
              <a:rPr lang="en-US" altLang="ja-JP" sz="2400" dirty="0"/>
              <a:t>IP </a:t>
            </a:r>
            <a:r>
              <a:rPr lang="en-US" altLang="ja-JP" sz="2400" dirty="0" smtClean="0"/>
              <a:t>(Internet Protocol)</a:t>
            </a:r>
            <a:endParaRPr lang="en-US" altLang="ja-JP" sz="2400" dirty="0"/>
          </a:p>
          <a:p>
            <a:pPr lvl="2"/>
            <a:r>
              <a:rPr lang="ja-JP" altLang="en-US" sz="2000" dirty="0"/>
              <a:t>アドレッシング </a:t>
            </a:r>
            <a:r>
              <a:rPr lang="en-US" altLang="ja-JP" sz="2000" dirty="0" smtClean="0"/>
              <a:t>(addressing)</a:t>
            </a:r>
            <a:endParaRPr lang="en-US" altLang="ja-JP" sz="2000" dirty="0"/>
          </a:p>
          <a:p>
            <a:pPr lvl="3"/>
            <a:r>
              <a:rPr lang="en-US" altLang="ja-JP" sz="1800" dirty="0" smtClean="0"/>
              <a:t>IP </a:t>
            </a:r>
            <a:r>
              <a:rPr lang="ja-JP" altLang="en-US" sz="1800" dirty="0"/>
              <a:t>アドレスを割り振る</a:t>
            </a:r>
            <a:r>
              <a:rPr lang="ja-JP" altLang="en-US" sz="1800" dirty="0" smtClean="0"/>
              <a:t>ルール</a:t>
            </a:r>
            <a:endParaRPr lang="en-US" altLang="ja-JP" sz="1800" dirty="0"/>
          </a:p>
          <a:p>
            <a:pPr lvl="3"/>
            <a:r>
              <a:rPr lang="en-US" altLang="ja-JP" sz="1800" dirty="0" smtClean="0"/>
              <a:t>IP </a:t>
            </a:r>
            <a:r>
              <a:rPr lang="ja-JP" altLang="en-US" sz="1800" dirty="0"/>
              <a:t>アドレスは</a:t>
            </a:r>
            <a:r>
              <a:rPr lang="en-US" altLang="ja-JP" sz="1800" dirty="0"/>
              <a:t>, </a:t>
            </a:r>
            <a:r>
              <a:rPr lang="en-US" altLang="ja-JP" sz="1800" dirty="0" smtClean="0"/>
              <a:t>ICANN (</a:t>
            </a:r>
            <a:r>
              <a:rPr lang="en-US" altLang="ja-JP" sz="1800" dirty="0"/>
              <a:t>The Internet Corporation for Assigned Names and Numbers</a:t>
            </a:r>
            <a:r>
              <a:rPr lang="en-US" altLang="ja-JP" sz="1800" dirty="0" smtClean="0"/>
              <a:t>)</a:t>
            </a:r>
            <a:r>
              <a:rPr lang="ja-JP" altLang="en-US" sz="1800" dirty="0" smtClean="0"/>
              <a:t> が管理</a:t>
            </a:r>
            <a:endParaRPr lang="ja-JP" altLang="en-US" sz="1800" dirty="0"/>
          </a:p>
          <a:p>
            <a:pPr lvl="2"/>
            <a:r>
              <a:rPr lang="ja-JP" altLang="en-US" sz="2000" dirty="0" smtClean="0"/>
              <a:t>ルーティング </a:t>
            </a:r>
            <a:r>
              <a:rPr lang="en-US" altLang="ja-JP" sz="2000" dirty="0" smtClean="0"/>
              <a:t>(routing)</a:t>
            </a:r>
            <a:endParaRPr lang="en-US" altLang="ja-JP" sz="2000" dirty="0"/>
          </a:p>
          <a:p>
            <a:pPr lvl="3"/>
            <a:r>
              <a:rPr lang="ja-JP" altLang="en-US" sz="1800" dirty="0" smtClean="0"/>
              <a:t>パケット</a:t>
            </a:r>
            <a:r>
              <a:rPr lang="ja-JP" altLang="en-US" sz="1800" dirty="0"/>
              <a:t>経路の選択</a:t>
            </a:r>
          </a:p>
          <a:p>
            <a:pPr lvl="1"/>
            <a:r>
              <a:rPr lang="en-US" altLang="ja-JP" sz="2400" dirty="0"/>
              <a:t>ARP </a:t>
            </a:r>
            <a:r>
              <a:rPr lang="en-US" altLang="ja-JP" sz="2400" dirty="0" smtClean="0"/>
              <a:t>(Address </a:t>
            </a:r>
            <a:r>
              <a:rPr lang="en-US" altLang="ja-JP" sz="2400" dirty="0"/>
              <a:t>Resolution </a:t>
            </a:r>
            <a:r>
              <a:rPr lang="en-US" altLang="ja-JP" sz="2400" dirty="0" smtClean="0"/>
              <a:t>Protocol)</a:t>
            </a:r>
            <a:endParaRPr lang="en-US" altLang="ja-JP" sz="2400" dirty="0"/>
          </a:p>
          <a:p>
            <a:pPr lvl="2"/>
            <a:r>
              <a:rPr lang="en-US" altLang="ja-JP" sz="2000" dirty="0" smtClean="0"/>
              <a:t>IP </a:t>
            </a:r>
            <a:r>
              <a:rPr lang="ja-JP" altLang="en-US" sz="2000" dirty="0"/>
              <a:t>アドレスから </a:t>
            </a:r>
            <a:r>
              <a:rPr lang="en-US" altLang="ja-JP" sz="2000" dirty="0"/>
              <a:t>MAC </a:t>
            </a:r>
            <a:r>
              <a:rPr lang="ja-JP" altLang="en-US" sz="2000" dirty="0"/>
              <a:t>アドレスを取得する</a:t>
            </a:r>
          </a:p>
          <a:p>
            <a:endParaRPr kumimoji="1" lang="ja-JP" altLang="en-US" sz="2800" dirty="0"/>
          </a:p>
        </p:txBody>
      </p:sp>
      <p:graphicFrame>
        <p:nvGraphicFramePr>
          <p:cNvPr id="5" name="表 4"/>
          <p:cNvGraphicFramePr>
            <a:graphicFrameLocks noGrp="1"/>
          </p:cNvGraphicFramePr>
          <p:nvPr>
            <p:extLst>
              <p:ext uri="{D42A27DB-BD31-4B8C-83A1-F6EECF244321}">
                <p14:modId xmlns:p14="http://schemas.microsoft.com/office/powerpoint/2010/main" val="223890708"/>
              </p:ext>
            </p:extLst>
          </p:nvPr>
        </p:nvGraphicFramePr>
        <p:xfrm>
          <a:off x="5940152" y="98425"/>
          <a:ext cx="3024336" cy="1296145"/>
        </p:xfrm>
        <a:graphic>
          <a:graphicData uri="http://schemas.openxmlformats.org/drawingml/2006/table">
            <a:tbl>
              <a:tblPr firstRow="1" bandRow="1">
                <a:tableStyleId>{7DF18680-E054-41AD-8BC1-D1AEF772440D}</a:tableStyleId>
              </a:tblPr>
              <a:tblGrid>
                <a:gridCol w="1303240"/>
                <a:gridCol w="1721096"/>
              </a:tblGrid>
              <a:tr h="259229">
                <a:tc>
                  <a:txBody>
                    <a:bodyPr/>
                    <a:lstStyle/>
                    <a:p>
                      <a:pPr algn="ctr"/>
                      <a:r>
                        <a:rPr kumimoji="1" lang="ja-JP" altLang="en-US" sz="1000" b="1" dirty="0" smtClean="0">
                          <a:solidFill>
                            <a:schemeClr val="tx1"/>
                          </a:solidFill>
                        </a:rPr>
                        <a:t>階層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000" b="1" dirty="0" smtClean="0">
                          <a:solidFill>
                            <a:schemeClr val="tx1"/>
                          </a:solidFill>
                        </a:rPr>
                        <a:t>プロトコル</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9229">
                <a:tc>
                  <a:txBody>
                    <a:bodyPr/>
                    <a:lstStyle/>
                    <a:p>
                      <a:pPr algn="ctr"/>
                      <a:r>
                        <a:rPr kumimoji="1" lang="ja-JP" altLang="en-US" sz="1000" b="1" dirty="0" smtClean="0">
                          <a:solidFill>
                            <a:schemeClr val="tx1"/>
                          </a:solidFill>
                        </a:rPr>
                        <a:t>アプリケーション層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chemeClr val="tx1"/>
                          </a:solidFill>
                        </a:rPr>
                        <a:t>SMTP , HTTP , FTP ,</a:t>
                      </a:r>
                      <a:r>
                        <a:rPr kumimoji="1" lang="en-US" altLang="ja-JP" sz="1000" b="1" baseline="0" dirty="0" smtClean="0">
                          <a:solidFill>
                            <a:schemeClr val="tx1"/>
                          </a:solidFill>
                        </a:rPr>
                        <a:t> POP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chemeClr val="tx1"/>
                          </a:solidFill>
                        </a:rPr>
                        <a:t>トランスポート層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chemeClr val="tx1"/>
                          </a:solidFill>
                        </a:rPr>
                        <a:t>TCP , UDP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rgbClr val="FF0000"/>
                          </a:solidFill>
                        </a:rPr>
                        <a:t>インターネット層</a:t>
                      </a:r>
                      <a:endParaRPr kumimoji="1" lang="ja-JP" altLang="en-US" sz="1000" b="1" dirty="0">
                        <a:solidFill>
                          <a:srgbClr val="FF0000"/>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rgbClr val="FF0000"/>
                          </a:solidFill>
                        </a:rPr>
                        <a:t>IP</a:t>
                      </a:r>
                      <a:endParaRPr kumimoji="1" lang="ja-JP" altLang="en-US" sz="1000" b="1" dirty="0">
                        <a:solidFill>
                          <a:srgbClr val="FF0000"/>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chemeClr val="tx1"/>
                          </a:solidFill>
                        </a:rPr>
                        <a:t>リンク層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smtClean="0">
                          <a:solidFill>
                            <a:schemeClr val="tx1"/>
                          </a:solidFill>
                        </a:rPr>
                        <a:t>Ethernet </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2985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ここで話すこと</a:t>
            </a:r>
            <a:endParaRPr kumimoji="1" lang="ja-JP" altLang="en-US" dirty="0"/>
          </a:p>
        </p:txBody>
      </p:sp>
      <p:sp>
        <p:nvSpPr>
          <p:cNvPr id="3" name="コンテンツ プレースホルダー 2"/>
          <p:cNvSpPr>
            <a:spLocks noGrp="1"/>
          </p:cNvSpPr>
          <p:nvPr>
            <p:ph idx="1"/>
          </p:nvPr>
        </p:nvSpPr>
        <p:spPr/>
        <p:txBody>
          <a:bodyPr/>
          <a:lstStyle/>
          <a:p>
            <a:pPr>
              <a:buFont typeface="Wingdings" charset="2"/>
              <a:buChar char="ü"/>
            </a:pPr>
            <a:r>
              <a:rPr lang="ja-JP" altLang="en-US" dirty="0" smtClean="0"/>
              <a:t>インターネットはどのような仕組みか</a:t>
            </a:r>
            <a:r>
              <a:rPr lang="en-US" altLang="ja-JP" dirty="0" smtClean="0"/>
              <a:t>?</a:t>
            </a:r>
          </a:p>
          <a:p>
            <a:pPr>
              <a:buFont typeface="Wingdings" charset="2"/>
              <a:buChar char="ü"/>
            </a:pPr>
            <a:r>
              <a:rPr lang="ja-JP" altLang="en-US" dirty="0" smtClean="0"/>
              <a:t>インターネットでの通信に必要な情報は何か</a:t>
            </a:r>
            <a:r>
              <a:rPr lang="en-US" altLang="ja-JP" dirty="0" smtClean="0"/>
              <a:t>?</a:t>
            </a:r>
          </a:p>
          <a:p>
            <a:pPr>
              <a:buFont typeface="Wingdings" charset="2"/>
              <a:buChar char="ü"/>
            </a:pPr>
            <a:endParaRPr lang="en-US" altLang="ja-JP" dirty="0" smtClean="0"/>
          </a:p>
          <a:p>
            <a:pPr>
              <a:buFont typeface="Wingdings" charset="2"/>
              <a:buChar char="ü"/>
            </a:pPr>
            <a:endParaRPr kumimoji="1" lang="ja-JP" altLang="en-US" dirty="0"/>
          </a:p>
        </p:txBody>
      </p:sp>
    </p:spTree>
    <p:extLst>
      <p:ext uri="{BB962C8B-B14F-4D97-AF65-F5344CB8AC3E}">
        <p14:creationId xmlns:p14="http://schemas.microsoft.com/office/powerpoint/2010/main" val="1592840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リンク層</a:t>
            </a:r>
            <a:endParaRPr kumimoji="1" lang="ja-JP" altLang="en-US" dirty="0"/>
          </a:p>
        </p:txBody>
      </p:sp>
      <p:sp>
        <p:nvSpPr>
          <p:cNvPr id="3" name="コンテンツ プレースホルダー 2"/>
          <p:cNvSpPr>
            <a:spLocks noGrp="1"/>
          </p:cNvSpPr>
          <p:nvPr>
            <p:ph idx="1"/>
          </p:nvPr>
        </p:nvSpPr>
        <p:spPr>
          <a:xfrm>
            <a:off x="343694" y="1556792"/>
            <a:ext cx="8458200" cy="3888432"/>
          </a:xfrm>
        </p:spPr>
        <p:txBody>
          <a:bodyPr>
            <a:normAutofit/>
          </a:bodyPr>
          <a:lstStyle/>
          <a:p>
            <a:r>
              <a:rPr lang="ja-JP" altLang="en-US" dirty="0"/>
              <a:t>異なるホスト間 </a:t>
            </a:r>
            <a:r>
              <a:rPr lang="en-US" altLang="ja-JP" dirty="0"/>
              <a:t>, </a:t>
            </a:r>
            <a:r>
              <a:rPr lang="ja-JP" altLang="en-US" dirty="0"/>
              <a:t>ホストとルータ間の物理的・電気的な通信を実現する</a:t>
            </a:r>
            <a:r>
              <a:rPr lang="ja-JP" altLang="en-US" dirty="0" smtClean="0"/>
              <a:t>層</a:t>
            </a:r>
            <a:endParaRPr lang="ja-JP" altLang="en-US" dirty="0"/>
          </a:p>
          <a:p>
            <a:r>
              <a:rPr lang="ja-JP" altLang="en-US" dirty="0"/>
              <a:t>データを電気信号に変換する</a:t>
            </a:r>
          </a:p>
          <a:p>
            <a:r>
              <a:rPr lang="ja-JP" altLang="en-US" dirty="0"/>
              <a:t>宛先は </a:t>
            </a:r>
            <a:r>
              <a:rPr lang="en-US" altLang="ja-JP" dirty="0"/>
              <a:t>MAC </a:t>
            </a:r>
            <a:r>
              <a:rPr lang="ja-JP" altLang="en-US" dirty="0"/>
              <a:t>アドレスで指定</a:t>
            </a:r>
            <a:r>
              <a:rPr lang="ja-JP" altLang="en-US" dirty="0" smtClean="0"/>
              <a:t>する</a:t>
            </a:r>
            <a:endParaRPr lang="ja-JP" altLang="en-US" dirty="0"/>
          </a:p>
          <a:p>
            <a:r>
              <a:rPr lang="ja-JP" altLang="en-US" dirty="0"/>
              <a:t>属する</a:t>
            </a:r>
            <a:r>
              <a:rPr lang="ja-JP" altLang="en-US" dirty="0" smtClean="0"/>
              <a:t>プロトコル</a:t>
            </a:r>
            <a:r>
              <a:rPr lang="is-IS" altLang="ja-JP" sz="2200" dirty="0" smtClean="0"/>
              <a:t>…</a:t>
            </a:r>
            <a:r>
              <a:rPr lang="ja-JP" altLang="en-US" sz="2200" dirty="0" smtClean="0"/>
              <a:t>物理的</a:t>
            </a:r>
            <a:r>
              <a:rPr lang="ja-JP" altLang="en-US" sz="2200" dirty="0"/>
              <a:t>・電気的な接続方法を規定</a:t>
            </a:r>
          </a:p>
          <a:p>
            <a:pPr lvl="1"/>
            <a:r>
              <a:rPr lang="en-US" altLang="ja-JP" dirty="0"/>
              <a:t>Ethernet</a:t>
            </a:r>
          </a:p>
          <a:p>
            <a:pPr lvl="2"/>
            <a:r>
              <a:rPr lang="ja-JP" altLang="en-US" dirty="0"/>
              <a:t>一般的に使われる </a:t>
            </a:r>
            <a:r>
              <a:rPr lang="en-US" altLang="ja-JP" dirty="0"/>
              <a:t>LAN </a:t>
            </a:r>
            <a:r>
              <a:rPr lang="ja-JP" altLang="en-US" dirty="0"/>
              <a:t>で採用されている技術規格</a:t>
            </a:r>
          </a:p>
          <a:p>
            <a:endParaRPr lang="en-US" altLang="ja-JP" dirty="0"/>
          </a:p>
          <a:p>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633450070"/>
              </p:ext>
            </p:extLst>
          </p:nvPr>
        </p:nvGraphicFramePr>
        <p:xfrm>
          <a:off x="5940152" y="98425"/>
          <a:ext cx="3024336" cy="1296145"/>
        </p:xfrm>
        <a:graphic>
          <a:graphicData uri="http://schemas.openxmlformats.org/drawingml/2006/table">
            <a:tbl>
              <a:tblPr firstRow="1" bandRow="1">
                <a:tableStyleId>{7DF18680-E054-41AD-8BC1-D1AEF772440D}</a:tableStyleId>
              </a:tblPr>
              <a:tblGrid>
                <a:gridCol w="1303240"/>
                <a:gridCol w="1721096"/>
              </a:tblGrid>
              <a:tr h="259229">
                <a:tc>
                  <a:txBody>
                    <a:bodyPr/>
                    <a:lstStyle/>
                    <a:p>
                      <a:pPr algn="ctr"/>
                      <a:r>
                        <a:rPr kumimoji="1" lang="ja-JP" altLang="en-US" sz="1000" b="1" dirty="0" smtClean="0">
                          <a:solidFill>
                            <a:schemeClr val="tx1"/>
                          </a:solidFill>
                        </a:rPr>
                        <a:t>階層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000" b="1" dirty="0" smtClean="0">
                          <a:solidFill>
                            <a:schemeClr val="tx1"/>
                          </a:solidFill>
                        </a:rPr>
                        <a:t>プロトコル</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9229">
                <a:tc>
                  <a:txBody>
                    <a:bodyPr/>
                    <a:lstStyle/>
                    <a:p>
                      <a:pPr algn="ctr"/>
                      <a:r>
                        <a:rPr kumimoji="1" lang="ja-JP" altLang="en-US" sz="1000" b="1" dirty="0" smtClean="0">
                          <a:solidFill>
                            <a:schemeClr val="tx1"/>
                          </a:solidFill>
                        </a:rPr>
                        <a:t>アプリケーション層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chemeClr val="tx1"/>
                          </a:solidFill>
                        </a:rPr>
                        <a:t>SMTP , HTTP , FTP ,</a:t>
                      </a:r>
                      <a:r>
                        <a:rPr kumimoji="1" lang="en-US" altLang="ja-JP" sz="1000" b="1" baseline="0" dirty="0" smtClean="0">
                          <a:solidFill>
                            <a:schemeClr val="tx1"/>
                          </a:solidFill>
                        </a:rPr>
                        <a:t> POP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chemeClr val="tx1"/>
                          </a:solidFill>
                        </a:rPr>
                        <a:t>トランスポート層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chemeClr val="tx1"/>
                          </a:solidFill>
                        </a:rPr>
                        <a:t>TCP , UDP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chemeClr val="tx1"/>
                          </a:solidFill>
                        </a:rPr>
                        <a:t>インターネット層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chemeClr val="tx1"/>
                          </a:solidFill>
                        </a:rPr>
                        <a:t>IP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rgbClr val="FF0000"/>
                          </a:solidFill>
                        </a:rPr>
                        <a:t>リンク層</a:t>
                      </a:r>
                      <a:endParaRPr kumimoji="1" lang="ja-JP" altLang="en-US" sz="1000" b="1" dirty="0">
                        <a:solidFill>
                          <a:srgbClr val="FF0000"/>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smtClean="0">
                          <a:solidFill>
                            <a:srgbClr val="FF0000"/>
                          </a:solidFill>
                        </a:rPr>
                        <a:t>Ethernet </a:t>
                      </a:r>
                      <a:endParaRPr kumimoji="1" lang="ja-JP" altLang="en-US" sz="1000" b="1" dirty="0">
                        <a:solidFill>
                          <a:srgbClr val="FF000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5777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リンク層</a:t>
            </a:r>
            <a:endParaRPr kumimoji="1" lang="ja-JP" altLang="en-US" dirty="0"/>
          </a:p>
        </p:txBody>
      </p:sp>
      <p:sp>
        <p:nvSpPr>
          <p:cNvPr id="3" name="コンテンツ プレースホルダー 2"/>
          <p:cNvSpPr>
            <a:spLocks noGrp="1"/>
          </p:cNvSpPr>
          <p:nvPr>
            <p:ph idx="1"/>
          </p:nvPr>
        </p:nvSpPr>
        <p:spPr>
          <a:xfrm>
            <a:off x="467544" y="1556056"/>
            <a:ext cx="5472608" cy="4177010"/>
          </a:xfrm>
        </p:spPr>
        <p:txBody>
          <a:bodyPr/>
          <a:lstStyle/>
          <a:p>
            <a:r>
              <a:rPr lang="ja-JP" altLang="en-US" dirty="0"/>
              <a:t>情報実験機のネットワーク機器</a:t>
            </a:r>
          </a:p>
          <a:p>
            <a:pPr lvl="1"/>
            <a:r>
              <a:rPr lang="ja-JP" altLang="en-US" dirty="0"/>
              <a:t>インターフェース</a:t>
            </a:r>
          </a:p>
          <a:p>
            <a:pPr lvl="2"/>
            <a:r>
              <a:rPr lang="en-US" altLang="ja-JP" dirty="0"/>
              <a:t>NIC </a:t>
            </a:r>
            <a:r>
              <a:rPr lang="en-US" altLang="ja-JP" dirty="0" smtClean="0"/>
              <a:t>(Network </a:t>
            </a:r>
            <a:r>
              <a:rPr lang="en-US" altLang="ja-JP" dirty="0"/>
              <a:t>Interface </a:t>
            </a:r>
            <a:r>
              <a:rPr lang="en-US" altLang="ja-JP" dirty="0" smtClean="0"/>
              <a:t>Card)</a:t>
            </a:r>
            <a:endParaRPr lang="en-US" altLang="ja-JP" dirty="0"/>
          </a:p>
          <a:p>
            <a:pPr lvl="3"/>
            <a:r>
              <a:rPr lang="ja-JP" altLang="en-US" dirty="0"/>
              <a:t>コンピュータを </a:t>
            </a:r>
            <a:r>
              <a:rPr lang="en-US" altLang="ja-JP" dirty="0"/>
              <a:t>LAN </a:t>
            </a:r>
            <a:r>
              <a:rPr lang="ja-JP" altLang="en-US" dirty="0"/>
              <a:t>に</a:t>
            </a:r>
            <a:r>
              <a:rPr lang="ja-JP" altLang="en-US" dirty="0" smtClean="0"/>
              <a:t>接続する</a:t>
            </a:r>
            <a:r>
              <a:rPr lang="ja-JP" altLang="en-US" dirty="0"/>
              <a:t>ための拡張カード</a:t>
            </a:r>
          </a:p>
          <a:p>
            <a:pPr lvl="4"/>
            <a:r>
              <a:rPr lang="en-US" altLang="ja-JP" dirty="0"/>
              <a:t>Ethernet </a:t>
            </a:r>
            <a:r>
              <a:rPr lang="ja-JP" altLang="en-US" dirty="0"/>
              <a:t>カード</a:t>
            </a:r>
          </a:p>
          <a:p>
            <a:pPr lvl="1"/>
            <a:r>
              <a:rPr lang="ja-JP" altLang="en-US" dirty="0"/>
              <a:t>中継機器</a:t>
            </a:r>
          </a:p>
          <a:p>
            <a:pPr lvl="2"/>
            <a:r>
              <a:rPr lang="ja-JP" altLang="en-US" dirty="0"/>
              <a:t>ハブ</a:t>
            </a:r>
          </a:p>
          <a:p>
            <a:endParaRPr lang="ja-JP" altLang="en-US" dirty="0"/>
          </a:p>
        </p:txBody>
      </p:sp>
      <p:grpSp>
        <p:nvGrpSpPr>
          <p:cNvPr id="4" name="Group 3"/>
          <p:cNvGrpSpPr>
            <a:grpSpLocks/>
          </p:cNvGrpSpPr>
          <p:nvPr/>
        </p:nvGrpSpPr>
        <p:grpSpPr bwMode="auto">
          <a:xfrm>
            <a:off x="6307854" y="3004870"/>
            <a:ext cx="2288932" cy="2889682"/>
            <a:chOff x="3574" y="1994"/>
            <a:chExt cx="1247" cy="2201"/>
          </a:xfrm>
        </p:grpSpPr>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4" y="1994"/>
              <a:ext cx="1247" cy="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a:solidFill>
                    <a:srgbClr val="000000"/>
                  </a:solidFill>
                  <a:round/>
                  <a:headEnd/>
                  <a:tailEnd/>
                </a14:hiddenLine>
              </a:ext>
            </a:extLst>
          </p:spPr>
        </p:pic>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4" y="3260"/>
              <a:ext cx="1247"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a:solidFill>
                    <a:srgbClr val="000000"/>
                  </a:solidFill>
                  <a:round/>
                  <a:headEnd/>
                  <a:tailEnd/>
                </a14:hiddenLine>
              </a:ext>
            </a:extLst>
          </p:spPr>
        </p:pic>
      </p:grpSp>
      <p:graphicFrame>
        <p:nvGraphicFramePr>
          <p:cNvPr id="8" name="表 7"/>
          <p:cNvGraphicFramePr>
            <a:graphicFrameLocks noGrp="1"/>
          </p:cNvGraphicFramePr>
          <p:nvPr>
            <p:extLst>
              <p:ext uri="{D42A27DB-BD31-4B8C-83A1-F6EECF244321}">
                <p14:modId xmlns:p14="http://schemas.microsoft.com/office/powerpoint/2010/main" val="205873830"/>
              </p:ext>
            </p:extLst>
          </p:nvPr>
        </p:nvGraphicFramePr>
        <p:xfrm>
          <a:off x="5940152" y="98425"/>
          <a:ext cx="3024336" cy="1296145"/>
        </p:xfrm>
        <a:graphic>
          <a:graphicData uri="http://schemas.openxmlformats.org/drawingml/2006/table">
            <a:tbl>
              <a:tblPr firstRow="1" bandRow="1">
                <a:tableStyleId>{7DF18680-E054-41AD-8BC1-D1AEF772440D}</a:tableStyleId>
              </a:tblPr>
              <a:tblGrid>
                <a:gridCol w="1303240"/>
                <a:gridCol w="1721096"/>
              </a:tblGrid>
              <a:tr h="259229">
                <a:tc>
                  <a:txBody>
                    <a:bodyPr/>
                    <a:lstStyle/>
                    <a:p>
                      <a:pPr algn="ctr"/>
                      <a:r>
                        <a:rPr kumimoji="1" lang="ja-JP" altLang="en-US" sz="1000" b="1" dirty="0" smtClean="0">
                          <a:solidFill>
                            <a:schemeClr val="tx1"/>
                          </a:solidFill>
                        </a:rPr>
                        <a:t>階層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000" b="1" dirty="0" smtClean="0">
                          <a:solidFill>
                            <a:schemeClr val="tx1"/>
                          </a:solidFill>
                        </a:rPr>
                        <a:t>プロトコル</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59229">
                <a:tc>
                  <a:txBody>
                    <a:bodyPr/>
                    <a:lstStyle/>
                    <a:p>
                      <a:pPr algn="ctr"/>
                      <a:r>
                        <a:rPr kumimoji="1" lang="ja-JP" altLang="en-US" sz="1000" b="1" dirty="0" smtClean="0">
                          <a:solidFill>
                            <a:schemeClr val="tx1">
                              <a:lumMod val="95000"/>
                              <a:lumOff val="5000"/>
                            </a:schemeClr>
                          </a:solidFill>
                        </a:rPr>
                        <a:t>アプリケーション層</a:t>
                      </a:r>
                      <a:endParaRPr kumimoji="1" lang="ja-JP" altLang="en-US" sz="1000" b="1" dirty="0">
                        <a:solidFill>
                          <a:schemeClr val="tx1">
                            <a:lumMod val="95000"/>
                            <a:lumOff val="5000"/>
                          </a:schemeClr>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chemeClr val="tx1">
                              <a:lumMod val="95000"/>
                              <a:lumOff val="5000"/>
                            </a:schemeClr>
                          </a:solidFill>
                        </a:rPr>
                        <a:t>SMTP , HTTP , FTP ,</a:t>
                      </a:r>
                      <a:r>
                        <a:rPr kumimoji="1" lang="en-US" altLang="ja-JP" sz="1000" b="1" baseline="0" dirty="0" smtClean="0">
                          <a:solidFill>
                            <a:schemeClr val="tx1">
                              <a:lumMod val="95000"/>
                              <a:lumOff val="5000"/>
                            </a:schemeClr>
                          </a:solidFill>
                        </a:rPr>
                        <a:t> POP</a:t>
                      </a:r>
                      <a:endParaRPr kumimoji="1" lang="ja-JP" altLang="en-US" sz="1000" b="1" dirty="0">
                        <a:solidFill>
                          <a:schemeClr val="tx1">
                            <a:lumMod val="95000"/>
                            <a:lumOff val="5000"/>
                          </a:schemeClr>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chemeClr val="tx1"/>
                          </a:solidFill>
                        </a:rPr>
                        <a:t>トランスポート層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chemeClr val="tx1"/>
                          </a:solidFill>
                        </a:rPr>
                        <a:t>TCP , UDP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chemeClr val="tx1"/>
                          </a:solidFill>
                        </a:rPr>
                        <a:t>インターネット層</a:t>
                      </a:r>
                      <a:endParaRPr kumimoji="1" lang="ja-JP" altLang="en-US" sz="10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000" b="1" dirty="0" smtClean="0">
                          <a:solidFill>
                            <a:schemeClr val="tx1"/>
                          </a:solidFill>
                        </a:rPr>
                        <a:t>IP</a:t>
                      </a:r>
                      <a:endParaRPr kumimoji="1" lang="ja-JP" altLang="en-US" sz="1000" b="1" dirty="0">
                        <a:solidFill>
                          <a:schemeClr val="tx1"/>
                        </a:solidFill>
                      </a:endParaRPr>
                    </a:p>
                  </a:txBody>
                  <a:tcPr anchor="ctr">
                    <a:lnR w="12700" cap="flat" cmpd="sng" algn="ctr">
                      <a:solidFill>
                        <a:schemeClr val="tx1"/>
                      </a:solidFill>
                      <a:prstDash val="solid"/>
                      <a:round/>
                      <a:headEnd type="none" w="med" len="med"/>
                      <a:tailEnd type="none" w="med" len="med"/>
                    </a:lnR>
                  </a:tcPr>
                </a:tc>
              </a:tr>
              <a:tr h="259229">
                <a:tc>
                  <a:txBody>
                    <a:bodyPr/>
                    <a:lstStyle/>
                    <a:p>
                      <a:pPr algn="ctr"/>
                      <a:r>
                        <a:rPr kumimoji="1" lang="ja-JP" altLang="en-US" sz="1000" b="1" dirty="0" smtClean="0">
                          <a:solidFill>
                            <a:srgbClr val="FF0000"/>
                          </a:solidFill>
                        </a:rPr>
                        <a:t>リンク層</a:t>
                      </a:r>
                      <a:endParaRPr kumimoji="1" lang="ja-JP" altLang="en-US" sz="1000" b="1" dirty="0">
                        <a:solidFill>
                          <a:srgbClr val="FF0000"/>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000" b="1" dirty="0" smtClean="0">
                          <a:solidFill>
                            <a:srgbClr val="FF0000"/>
                          </a:solidFill>
                        </a:rPr>
                        <a:t>Ethernet </a:t>
                      </a:r>
                      <a:endParaRPr kumimoji="1" lang="ja-JP" altLang="en-US" sz="1000" b="1" dirty="0">
                        <a:solidFill>
                          <a:srgbClr val="FF000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28213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IP </a:t>
            </a:r>
            <a:r>
              <a:rPr lang="ja-JP" altLang="en-US" dirty="0"/>
              <a:t>パケットの</a:t>
            </a:r>
            <a:r>
              <a:rPr lang="ja-JP" altLang="en-US" dirty="0" smtClean="0"/>
              <a:t>構造</a:t>
            </a:r>
            <a:endParaRPr kumimoji="1" lang="ja-JP"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069" y="980728"/>
            <a:ext cx="7733449"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a:solidFill>
                  <a:srgbClr val="000000"/>
                </a:solidFill>
                <a:round/>
                <a:headEnd/>
                <a:tailEnd/>
              </a14:hiddenLine>
            </a:ext>
          </a:extLst>
        </p:spPr>
      </p:pic>
    </p:spTree>
    <p:extLst>
      <p:ext uri="{BB962C8B-B14F-4D97-AF65-F5344CB8AC3E}">
        <p14:creationId xmlns:p14="http://schemas.microsoft.com/office/powerpoint/2010/main" val="1054470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前半の</a:t>
            </a:r>
            <a:r>
              <a:rPr lang="ja-JP" altLang="en-US" dirty="0" smtClean="0"/>
              <a:t>まとめ</a:t>
            </a:r>
            <a:r>
              <a:rPr lang="en-US" altLang="ja-JP" dirty="0" smtClean="0"/>
              <a:t> </a:t>
            </a:r>
            <a:r>
              <a:rPr lang="en-US" altLang="ja-JP" sz="2400" dirty="0" smtClean="0"/>
              <a:t>: </a:t>
            </a:r>
            <a:r>
              <a:rPr lang="ja-JP" altLang="en-US" sz="2400" dirty="0" smtClean="0"/>
              <a:t>インターネットはどんな仕組み</a:t>
            </a:r>
            <a:r>
              <a:rPr lang="en-US" altLang="ja-JP" sz="2400" dirty="0" smtClean="0"/>
              <a:t>?</a:t>
            </a:r>
            <a:endParaRPr kumimoji="1" lang="ja-JP" altLang="en-US" sz="2400"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コンピュータ・ネットワーク</a:t>
            </a:r>
          </a:p>
          <a:p>
            <a:pPr lvl="1"/>
            <a:r>
              <a:rPr lang="ja-JP" altLang="en-US" dirty="0"/>
              <a:t>多くのコンピュータを繋いだシステム全体</a:t>
            </a:r>
            <a:r>
              <a:rPr lang="en-US" altLang="ja-JP" dirty="0"/>
              <a:t>, </a:t>
            </a:r>
            <a:r>
              <a:rPr lang="ja-JP" altLang="en-US" dirty="0"/>
              <a:t>そのための技術</a:t>
            </a:r>
          </a:p>
          <a:p>
            <a:pPr lvl="1"/>
            <a:r>
              <a:rPr lang="ja-JP" altLang="en-US" dirty="0"/>
              <a:t>ネットワークの規模 </a:t>
            </a:r>
            <a:r>
              <a:rPr lang="en-US" altLang="ja-JP" dirty="0" smtClean="0"/>
              <a:t>(LAN, WAN)</a:t>
            </a:r>
            <a:endParaRPr lang="en-US" altLang="ja-JP" dirty="0"/>
          </a:p>
          <a:p>
            <a:pPr lvl="1"/>
            <a:r>
              <a:rPr lang="en-US" altLang="ja-JP" dirty="0"/>
              <a:t>The Internet</a:t>
            </a:r>
          </a:p>
          <a:p>
            <a:r>
              <a:rPr lang="ja-JP" altLang="en-US" dirty="0"/>
              <a:t>インターネットと通信モデル</a:t>
            </a:r>
          </a:p>
          <a:p>
            <a:pPr lvl="1"/>
            <a:r>
              <a:rPr lang="ja-JP" altLang="en-US" dirty="0"/>
              <a:t>回線交換ネットワーク</a:t>
            </a:r>
          </a:p>
          <a:p>
            <a:pPr lvl="1"/>
            <a:r>
              <a:rPr lang="ja-JP" altLang="en-US" dirty="0"/>
              <a:t>パケット交換ネットワーク</a:t>
            </a:r>
          </a:p>
          <a:p>
            <a:r>
              <a:rPr lang="ja-JP" altLang="en-US" dirty="0"/>
              <a:t>インターネットの通信規約</a:t>
            </a:r>
          </a:p>
          <a:p>
            <a:pPr lvl="1"/>
            <a:r>
              <a:rPr lang="en-US" altLang="ja-JP" dirty="0" smtClean="0"/>
              <a:t>TCP/IP</a:t>
            </a:r>
            <a:endParaRPr lang="en-US" altLang="ja-JP" dirty="0"/>
          </a:p>
          <a:p>
            <a:pPr lvl="2"/>
            <a:r>
              <a:rPr lang="ja-JP" altLang="en-US" dirty="0"/>
              <a:t>プロトコル群は </a:t>
            </a:r>
            <a:r>
              <a:rPr lang="en-US" altLang="ja-JP" dirty="0"/>
              <a:t>4 </a:t>
            </a:r>
            <a:r>
              <a:rPr lang="ja-JP" altLang="en-US" dirty="0" smtClean="0"/>
              <a:t>階層</a:t>
            </a:r>
            <a:r>
              <a:rPr lang="ja-JP" altLang="en-US" dirty="0"/>
              <a:t>に</a:t>
            </a:r>
            <a:r>
              <a:rPr lang="ja-JP" altLang="en-US" dirty="0" smtClean="0"/>
              <a:t>分類</a:t>
            </a:r>
            <a:endParaRPr lang="ja-JP" altLang="en-US" dirty="0"/>
          </a:p>
          <a:p>
            <a:endParaRPr kumimoji="1" lang="ja-JP" altLang="en-US" dirty="0"/>
          </a:p>
        </p:txBody>
      </p:sp>
    </p:spTree>
    <p:extLst>
      <p:ext uri="{BB962C8B-B14F-4D97-AF65-F5344CB8AC3E}">
        <p14:creationId xmlns:p14="http://schemas.microsoft.com/office/powerpoint/2010/main" val="2588125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dirty="0" smtClean="0"/>
              <a:t>目次</a:t>
            </a:r>
          </a:p>
        </p:txBody>
      </p:sp>
      <p:sp>
        <p:nvSpPr>
          <p:cNvPr id="4099" name="コンテンツ プレースホルダー 4"/>
          <p:cNvSpPr>
            <a:spLocks noGrp="1"/>
          </p:cNvSpPr>
          <p:nvPr>
            <p:ph idx="1"/>
          </p:nvPr>
        </p:nvSpPr>
        <p:spPr/>
        <p:txBody>
          <a:bodyPr/>
          <a:lstStyle/>
          <a:p>
            <a:r>
              <a:rPr lang="ja-JP" altLang="en-US" dirty="0" smtClean="0">
                <a:solidFill>
                  <a:schemeClr val="tx2">
                    <a:lumMod val="50000"/>
                  </a:schemeClr>
                </a:solidFill>
              </a:rPr>
              <a:t>コンピュータ・ネットワークの</a:t>
            </a:r>
            <a:r>
              <a:rPr lang="ja-JP" altLang="en-US" dirty="0">
                <a:solidFill>
                  <a:schemeClr val="tx2">
                    <a:lumMod val="50000"/>
                  </a:schemeClr>
                </a:solidFill>
              </a:rPr>
              <a:t>概要</a:t>
            </a:r>
          </a:p>
          <a:p>
            <a:r>
              <a:rPr lang="ja-JP" altLang="en-US" dirty="0" smtClean="0">
                <a:solidFill>
                  <a:schemeClr val="tx2">
                    <a:lumMod val="50000"/>
                  </a:schemeClr>
                </a:solidFill>
              </a:rPr>
              <a:t>インターネット</a:t>
            </a:r>
            <a:r>
              <a:rPr lang="ja-JP" altLang="en-US" dirty="0">
                <a:solidFill>
                  <a:schemeClr val="tx2">
                    <a:lumMod val="50000"/>
                  </a:schemeClr>
                </a:solidFill>
              </a:rPr>
              <a:t>と通信モデル</a:t>
            </a:r>
          </a:p>
          <a:p>
            <a:r>
              <a:rPr lang="ja-JP" altLang="en-US" dirty="0" smtClean="0">
                <a:solidFill>
                  <a:schemeClr val="tx2">
                    <a:lumMod val="50000"/>
                  </a:schemeClr>
                </a:solidFill>
              </a:rPr>
              <a:t>インターネット</a:t>
            </a:r>
            <a:r>
              <a:rPr lang="ja-JP" altLang="en-US" dirty="0">
                <a:solidFill>
                  <a:schemeClr val="tx2">
                    <a:lumMod val="50000"/>
                  </a:schemeClr>
                </a:solidFill>
              </a:rPr>
              <a:t>の通信規約</a:t>
            </a:r>
          </a:p>
          <a:p>
            <a:r>
              <a:rPr lang="ja-JP" altLang="en-US" dirty="0" smtClean="0">
                <a:solidFill>
                  <a:srgbClr val="FF0000"/>
                </a:solidFill>
              </a:rPr>
              <a:t>ネットワーク</a:t>
            </a:r>
            <a:r>
              <a:rPr lang="ja-JP" altLang="en-US" dirty="0">
                <a:solidFill>
                  <a:srgbClr val="FF0000"/>
                </a:solidFill>
              </a:rPr>
              <a:t>の設定</a:t>
            </a:r>
          </a:p>
          <a:p>
            <a:r>
              <a:rPr lang="ja-JP" altLang="en-US" dirty="0" smtClean="0">
                <a:solidFill>
                  <a:schemeClr val="tx2">
                    <a:lumMod val="50000"/>
                  </a:schemeClr>
                </a:solidFill>
              </a:rPr>
              <a:t>インターネット</a:t>
            </a:r>
            <a:r>
              <a:rPr lang="ja-JP" altLang="en-US" dirty="0">
                <a:solidFill>
                  <a:schemeClr val="tx2">
                    <a:lumMod val="50000"/>
                  </a:schemeClr>
                </a:solidFill>
              </a:rPr>
              <a:t>の「電話帳」</a:t>
            </a:r>
          </a:p>
          <a:p>
            <a:endParaRPr lang="ja-JP" altLang="en-US" dirty="0" smtClean="0"/>
          </a:p>
        </p:txBody>
      </p:sp>
    </p:spTree>
    <p:extLst>
      <p:ext uri="{BB962C8B-B14F-4D97-AF65-F5344CB8AC3E}">
        <p14:creationId xmlns:p14="http://schemas.microsoft.com/office/powerpoint/2010/main" val="1088825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基本知識</a:t>
            </a:r>
            <a:endParaRPr kumimoji="1" lang="ja-JP" altLang="en-US" dirty="0"/>
          </a:p>
        </p:txBody>
      </p:sp>
      <p:sp>
        <p:nvSpPr>
          <p:cNvPr id="3" name="コンテンツ プレースホルダー 2"/>
          <p:cNvSpPr>
            <a:spLocks noGrp="1"/>
          </p:cNvSpPr>
          <p:nvPr>
            <p:ph idx="1"/>
          </p:nvPr>
        </p:nvSpPr>
        <p:spPr>
          <a:xfrm>
            <a:off x="685800" y="1106488"/>
            <a:ext cx="7918648" cy="5059362"/>
          </a:xfrm>
        </p:spPr>
        <p:txBody>
          <a:bodyPr/>
          <a:lstStyle/>
          <a:p>
            <a:r>
              <a:rPr lang="en-US" altLang="ja-JP" sz="2800" dirty="0" smtClean="0"/>
              <a:t>bit</a:t>
            </a:r>
          </a:p>
          <a:p>
            <a:pPr lvl="1"/>
            <a:r>
              <a:rPr lang="ja-JP" altLang="en-US" sz="2400" dirty="0" smtClean="0"/>
              <a:t>コンピュータ</a:t>
            </a:r>
            <a:r>
              <a:rPr lang="ja-JP" altLang="en-US" sz="2400" dirty="0"/>
              <a:t>が扱う情報の最小単位</a:t>
            </a:r>
          </a:p>
          <a:p>
            <a:pPr lvl="1"/>
            <a:r>
              <a:rPr lang="ja-JP" altLang="en-US" sz="2400" dirty="0"/>
              <a:t>英語の </a:t>
            </a:r>
            <a:r>
              <a:rPr lang="en-US" altLang="ja-JP" sz="2400" dirty="0"/>
              <a:t>binary digit </a:t>
            </a:r>
            <a:r>
              <a:rPr lang="ja-JP" altLang="en-US" sz="2400" dirty="0" smtClean="0"/>
              <a:t>（</a:t>
            </a:r>
            <a:r>
              <a:rPr lang="en-US" altLang="ja-JP" sz="2400" dirty="0" smtClean="0"/>
              <a:t>2 </a:t>
            </a:r>
            <a:r>
              <a:rPr lang="ja-JP" altLang="en-US" sz="2400" dirty="0"/>
              <a:t>進数字）の</a:t>
            </a:r>
            <a:r>
              <a:rPr lang="ja-JP" altLang="en-US" sz="2400" dirty="0" smtClean="0"/>
              <a:t>略</a:t>
            </a:r>
            <a:endParaRPr lang="en-US" altLang="ja-JP" sz="2400" dirty="0" smtClean="0"/>
          </a:p>
          <a:p>
            <a:pPr lvl="1"/>
            <a:r>
              <a:rPr lang="en-US" altLang="ja-JP" sz="2400" dirty="0" smtClean="0"/>
              <a:t>2 </a:t>
            </a:r>
            <a:r>
              <a:rPr lang="ja-JP" altLang="en-US" sz="2400" dirty="0" err="1"/>
              <a:t>つの</a:t>
            </a:r>
            <a:r>
              <a:rPr lang="ja-JP" altLang="en-US" sz="2400" dirty="0"/>
              <a:t>選択肢から</a:t>
            </a:r>
            <a:r>
              <a:rPr lang="en-US" altLang="ja-JP" sz="2400" dirty="0"/>
              <a:t>1 </a:t>
            </a:r>
            <a:r>
              <a:rPr lang="ja-JP" altLang="en-US" sz="2400" dirty="0" err="1"/>
              <a:t>つを</a:t>
            </a:r>
            <a:r>
              <a:rPr lang="ja-JP" altLang="en-US" sz="2400" dirty="0"/>
              <a:t>特定するのに必要な情報量</a:t>
            </a:r>
            <a:r>
              <a:rPr lang="ja-JP" altLang="en-US" sz="2400" dirty="0" smtClean="0"/>
              <a:t>が </a:t>
            </a:r>
            <a:r>
              <a:rPr lang="en-US" altLang="ja-JP" sz="2400" dirty="0" smtClean="0"/>
              <a:t>1 </a:t>
            </a:r>
            <a:r>
              <a:rPr lang="ja-JP" altLang="en-US" sz="2400" dirty="0" smtClean="0"/>
              <a:t>ビット</a:t>
            </a:r>
            <a:endParaRPr lang="en-US" altLang="ja-JP" sz="2400" dirty="0" smtClean="0"/>
          </a:p>
          <a:p>
            <a:pPr lvl="2"/>
            <a:r>
              <a:rPr lang="en-US" altLang="ja-JP" sz="2000" dirty="0"/>
              <a:t>0 (off) </a:t>
            </a:r>
            <a:r>
              <a:rPr lang="ja-JP" altLang="en-US" sz="2000" dirty="0"/>
              <a:t>か</a:t>
            </a:r>
            <a:r>
              <a:rPr lang="en-US" altLang="ja-JP" sz="2000" dirty="0"/>
              <a:t> 1 (on) </a:t>
            </a:r>
            <a:r>
              <a:rPr lang="ja-JP" altLang="en-US" sz="2000" dirty="0" smtClean="0"/>
              <a:t>の </a:t>
            </a:r>
            <a:r>
              <a:rPr lang="en-US" altLang="ja-JP" sz="2000" dirty="0" smtClean="0"/>
              <a:t>2</a:t>
            </a:r>
            <a:r>
              <a:rPr lang="ja-JP" altLang="en-US" sz="2000" dirty="0" smtClean="0"/>
              <a:t> 通りの情報</a:t>
            </a:r>
            <a:endParaRPr lang="ja-JP" altLang="en-US" sz="2000" dirty="0"/>
          </a:p>
          <a:p>
            <a:r>
              <a:rPr lang="en-US" altLang="ja-JP" sz="2800" dirty="0"/>
              <a:t>o</a:t>
            </a:r>
            <a:r>
              <a:rPr kumimoji="1" lang="en-US" altLang="ja-JP" sz="2800" dirty="0" smtClean="0"/>
              <a:t>ctet</a:t>
            </a:r>
          </a:p>
          <a:p>
            <a:pPr lvl="1"/>
            <a:r>
              <a:rPr kumimoji="1" lang="ja-JP" altLang="en-US" sz="2400" dirty="0" smtClean="0"/>
              <a:t>通信におけるデータの最小単位</a:t>
            </a:r>
            <a:endParaRPr kumimoji="1" lang="en-US" altLang="ja-JP" sz="2400" dirty="0" smtClean="0"/>
          </a:p>
          <a:p>
            <a:pPr lvl="1"/>
            <a:r>
              <a:rPr lang="en-US" altLang="ja-JP" sz="2400" dirty="0" smtClean="0"/>
              <a:t>1 octet = 8 bit = 2^8 = 256 </a:t>
            </a:r>
            <a:r>
              <a:rPr lang="ja-JP" altLang="en-US" sz="2400" dirty="0" smtClean="0"/>
              <a:t>通りの情報</a:t>
            </a:r>
            <a:endParaRPr lang="en-US" altLang="ja-JP" sz="2400" dirty="0" smtClean="0"/>
          </a:p>
          <a:p>
            <a:pPr lvl="2"/>
            <a:r>
              <a:rPr lang="ja-JP" altLang="en-US" sz="2000" dirty="0"/>
              <a:t>正確に </a:t>
            </a:r>
            <a:r>
              <a:rPr lang="en-US" altLang="ja-JP" sz="2000" dirty="0"/>
              <a:t>8 bit </a:t>
            </a:r>
            <a:r>
              <a:rPr lang="ja-JP" altLang="en-US" sz="2000" dirty="0" smtClean="0"/>
              <a:t>を表現</a:t>
            </a:r>
            <a:r>
              <a:rPr lang="ja-JP" altLang="en-US" sz="2000" dirty="0"/>
              <a:t>する</a:t>
            </a:r>
            <a:endParaRPr lang="en-US" altLang="ja-JP" sz="2000" dirty="0" smtClean="0"/>
          </a:p>
          <a:p>
            <a:pPr lvl="2"/>
            <a:r>
              <a:rPr kumimoji="1" lang="en-US" altLang="ja-JP" sz="2000" dirty="0" smtClean="0"/>
              <a:t>1 byte </a:t>
            </a:r>
            <a:r>
              <a:rPr kumimoji="1" lang="ja-JP" altLang="en-US" sz="2000" dirty="0" smtClean="0"/>
              <a:t>も </a:t>
            </a:r>
            <a:r>
              <a:rPr lang="en-US" altLang="ja-JP" sz="2000" dirty="0"/>
              <a:t>8 </a:t>
            </a:r>
            <a:r>
              <a:rPr lang="en-US" altLang="ja-JP" sz="2000" dirty="0" smtClean="0"/>
              <a:t>bit </a:t>
            </a:r>
            <a:r>
              <a:rPr lang="ja-JP" altLang="en-US" sz="2000" dirty="0" smtClean="0"/>
              <a:t>を表すが</a:t>
            </a:r>
            <a:r>
              <a:rPr lang="en-US" altLang="ja-JP" sz="2000" dirty="0" smtClean="0"/>
              <a:t>, 1980 </a:t>
            </a:r>
            <a:r>
              <a:rPr lang="ja-JP" altLang="en-US" sz="2000" dirty="0" smtClean="0"/>
              <a:t>年代</a:t>
            </a:r>
            <a:r>
              <a:rPr lang="ja-JP" altLang="en-US" sz="2000" dirty="0"/>
              <a:t>頃まで</a:t>
            </a:r>
            <a:r>
              <a:rPr lang="ja-JP" altLang="en-US" sz="2000" dirty="0" smtClean="0"/>
              <a:t>は</a:t>
            </a:r>
            <a:r>
              <a:rPr lang="en-US" altLang="ja-JP" sz="2000" dirty="0"/>
              <a:t> </a:t>
            </a:r>
            <a:r>
              <a:rPr lang="en-US" altLang="ja-JP" sz="2000" dirty="0" smtClean="0"/>
              <a:t>byte </a:t>
            </a:r>
            <a:r>
              <a:rPr lang="ja-JP" altLang="en-US" sz="2000" dirty="0" smtClean="0"/>
              <a:t>が</a:t>
            </a:r>
            <a:r>
              <a:rPr lang="ja-JP" altLang="en-US" sz="2000" dirty="0"/>
              <a:t>何ビットを表すかはシステムによって異なっていた</a:t>
            </a:r>
            <a:endParaRPr kumimoji="1" lang="ja-JP" altLang="en-US" sz="2000" dirty="0"/>
          </a:p>
        </p:txBody>
      </p:sp>
    </p:spTree>
    <p:extLst>
      <p:ext uri="{BB962C8B-B14F-4D97-AF65-F5344CB8AC3E}">
        <p14:creationId xmlns:p14="http://schemas.microsoft.com/office/powerpoint/2010/main" val="689297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相手と通信するのに必要なこと</a:t>
            </a:r>
            <a:endParaRPr kumimoji="1" lang="ja-JP" altLang="en-US" dirty="0"/>
          </a:p>
        </p:txBody>
      </p:sp>
      <p:sp>
        <p:nvSpPr>
          <p:cNvPr id="3" name="コンテンツ プレースホルダー 2"/>
          <p:cNvSpPr>
            <a:spLocks noGrp="1"/>
          </p:cNvSpPr>
          <p:nvPr>
            <p:ph idx="1"/>
          </p:nvPr>
        </p:nvSpPr>
        <p:spPr>
          <a:xfrm>
            <a:off x="685800" y="1106488"/>
            <a:ext cx="7772400" cy="5059362"/>
          </a:xfrm>
        </p:spPr>
        <p:txBody>
          <a:bodyPr/>
          <a:lstStyle/>
          <a:p>
            <a:pPr marL="514350" indent="-514350">
              <a:buFont typeface="+mj-lt"/>
              <a:buAutoNum type="arabicPeriod"/>
            </a:pPr>
            <a:r>
              <a:rPr kumimoji="1" lang="ja-JP" altLang="en-US" sz="2800" dirty="0" smtClean="0"/>
              <a:t>送信先の特定</a:t>
            </a:r>
            <a:endParaRPr kumimoji="1" lang="en-US" altLang="ja-JP" sz="2800" dirty="0" smtClean="0"/>
          </a:p>
          <a:p>
            <a:pPr lvl="1"/>
            <a:r>
              <a:rPr lang="ja-JP" altLang="en-US" sz="2400" dirty="0" smtClean="0"/>
              <a:t>相手がネットワーク上のどこにいるか</a:t>
            </a:r>
            <a:endParaRPr lang="en-US" altLang="ja-JP" sz="2400" dirty="0" smtClean="0"/>
          </a:p>
          <a:p>
            <a:pPr marL="514350" indent="-514350">
              <a:buFont typeface="+mj-lt"/>
              <a:buAutoNum type="arabicPeriod"/>
            </a:pPr>
            <a:r>
              <a:rPr kumimoji="1" lang="ja-JP" altLang="en-US" sz="2800" dirty="0" smtClean="0"/>
              <a:t>最適 </a:t>
            </a:r>
            <a:r>
              <a:rPr kumimoji="1" lang="en-US" altLang="ja-JP" sz="2800" dirty="0" smtClean="0"/>
              <a:t>(</a:t>
            </a:r>
            <a:r>
              <a:rPr kumimoji="1" lang="ja-JP" altLang="en-US" sz="2800" dirty="0" smtClean="0"/>
              <a:t>最短</a:t>
            </a:r>
            <a:r>
              <a:rPr kumimoji="1" lang="en-US" altLang="ja-JP" sz="2800" dirty="0" smtClean="0"/>
              <a:t>) </a:t>
            </a:r>
            <a:r>
              <a:rPr kumimoji="1" lang="ja-JP" altLang="en-US" sz="2800" dirty="0" smtClean="0"/>
              <a:t>な通信経路の選択</a:t>
            </a:r>
            <a:endParaRPr kumimoji="1" lang="en-US" altLang="ja-JP" sz="2800" dirty="0" smtClean="0"/>
          </a:p>
          <a:p>
            <a:pPr marL="514350" indent="-514350">
              <a:buFont typeface="+mj-lt"/>
              <a:buAutoNum type="arabicPeriod"/>
            </a:pPr>
            <a:endParaRPr lang="en-US" altLang="ja-JP" sz="2800" dirty="0"/>
          </a:p>
          <a:p>
            <a:r>
              <a:rPr kumimoji="1" lang="en-US" altLang="ja-JP" sz="2800" dirty="0" smtClean="0"/>
              <a:t>TCP/IP </a:t>
            </a:r>
            <a:r>
              <a:rPr kumimoji="1" lang="ja-JP" altLang="en-US" sz="2800" dirty="0" smtClean="0"/>
              <a:t>では以下のネットワークパラメータを用いて</a:t>
            </a:r>
            <a:r>
              <a:rPr kumimoji="1" lang="en-US" altLang="ja-JP" sz="2800" dirty="0" smtClean="0"/>
              <a:t>,</a:t>
            </a:r>
            <a:r>
              <a:rPr kumimoji="1" lang="ja-JP" altLang="en-US" sz="2800" dirty="0" smtClean="0"/>
              <a:t> </a:t>
            </a:r>
            <a:r>
              <a:rPr lang="ja-JP" altLang="en-US" sz="2800" dirty="0" smtClean="0"/>
              <a:t>送信先と最適な通信経路</a:t>
            </a:r>
            <a:r>
              <a:rPr kumimoji="1" lang="ja-JP" altLang="en-US" sz="2800" dirty="0" smtClean="0"/>
              <a:t>の情報を得る</a:t>
            </a:r>
            <a:endParaRPr kumimoji="1" lang="en-US" altLang="ja-JP" sz="2800" dirty="0" smtClean="0"/>
          </a:p>
          <a:p>
            <a:pPr lvl="2"/>
            <a:r>
              <a:rPr lang="en-US" altLang="ja-JP" sz="2000" dirty="0"/>
              <a:t>MAC </a:t>
            </a:r>
            <a:r>
              <a:rPr lang="ja-JP" altLang="en-US" sz="2000" dirty="0"/>
              <a:t>アドレス</a:t>
            </a:r>
          </a:p>
          <a:p>
            <a:pPr lvl="2"/>
            <a:r>
              <a:rPr lang="en-US" altLang="ja-JP" sz="2000" dirty="0"/>
              <a:t>IP </a:t>
            </a:r>
            <a:r>
              <a:rPr lang="ja-JP" altLang="en-US" sz="2000" dirty="0"/>
              <a:t>アドレス</a:t>
            </a:r>
          </a:p>
          <a:p>
            <a:pPr lvl="2"/>
            <a:r>
              <a:rPr lang="ja-JP" altLang="en-US" sz="2000" dirty="0"/>
              <a:t>サブネットマスク</a:t>
            </a:r>
          </a:p>
          <a:p>
            <a:pPr lvl="2"/>
            <a:r>
              <a:rPr lang="ja-JP" altLang="en-US" sz="2000" dirty="0"/>
              <a:t>ゲートウェイアドレス</a:t>
            </a:r>
          </a:p>
          <a:p>
            <a:pPr lvl="2"/>
            <a:r>
              <a:rPr lang="ja-JP" altLang="en-US" sz="2000" dirty="0"/>
              <a:t>ブロードキャストアドレス</a:t>
            </a:r>
          </a:p>
          <a:p>
            <a:endParaRPr kumimoji="1" lang="en-US" altLang="ja-JP" sz="2800" dirty="0" smtClean="0"/>
          </a:p>
        </p:txBody>
      </p:sp>
    </p:spTree>
    <p:extLst>
      <p:ext uri="{BB962C8B-B14F-4D97-AF65-F5344CB8AC3E}">
        <p14:creationId xmlns:p14="http://schemas.microsoft.com/office/powerpoint/2010/main" val="74724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MAC </a:t>
            </a:r>
            <a:r>
              <a:rPr lang="ja-JP" altLang="en-US" dirty="0" smtClean="0"/>
              <a:t>アドレス</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smtClean="0"/>
              <a:t>Media </a:t>
            </a:r>
            <a:r>
              <a:rPr lang="en-US" altLang="ja-JP" dirty="0"/>
              <a:t>Access Control </a:t>
            </a:r>
            <a:r>
              <a:rPr lang="en-US" altLang="ja-JP" dirty="0" smtClean="0"/>
              <a:t>Address</a:t>
            </a:r>
            <a:endParaRPr kumimoji="1" lang="en-US" altLang="ja-JP" dirty="0"/>
          </a:p>
          <a:p>
            <a:r>
              <a:rPr lang="ja-JP" altLang="en-US" dirty="0"/>
              <a:t>ネットワーク機器のハードウェアに割り振られている固有の物理</a:t>
            </a:r>
            <a:r>
              <a:rPr lang="ja-JP" altLang="en-US" dirty="0" smtClean="0"/>
              <a:t>アドレス</a:t>
            </a:r>
            <a:endParaRPr lang="ja-JP" altLang="en-US" dirty="0"/>
          </a:p>
          <a:p>
            <a:r>
              <a:rPr lang="ja-JP" altLang="en-US" dirty="0" smtClean="0"/>
              <a:t>例</a:t>
            </a:r>
            <a:endParaRPr lang="en-US" altLang="ja-JP" dirty="0" smtClean="0"/>
          </a:p>
          <a:p>
            <a:pPr lvl="1"/>
            <a:r>
              <a:rPr lang="en-US" altLang="ja-JP" dirty="0" smtClean="0"/>
              <a:t>Ethernet </a:t>
            </a:r>
            <a:r>
              <a:rPr lang="ja-JP" altLang="en-US" dirty="0"/>
              <a:t>カードの </a:t>
            </a:r>
            <a:r>
              <a:rPr lang="en-US" altLang="ja-JP" dirty="0"/>
              <a:t>MAC </a:t>
            </a:r>
            <a:r>
              <a:rPr lang="ja-JP" altLang="en-US" dirty="0"/>
              <a:t>アドレス</a:t>
            </a:r>
          </a:p>
          <a:p>
            <a:pPr lvl="2"/>
            <a:r>
              <a:rPr lang="en-US" altLang="ja-JP" dirty="0"/>
              <a:t>00 : 33 : AA : CC : 2D : 11</a:t>
            </a:r>
          </a:p>
          <a:p>
            <a:pPr lvl="1"/>
            <a:r>
              <a:rPr lang="ja-JP" altLang="en-US" dirty="0"/>
              <a:t>リンク層で通信に利用される</a:t>
            </a:r>
          </a:p>
          <a:p>
            <a:endParaRPr kumimoji="1" lang="ja-JP" alt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588" y="3919769"/>
            <a:ext cx="2938159" cy="203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2000">
                <a:solidFill>
                  <a:srgbClr val="000000"/>
                </a:solidFill>
                <a:round/>
                <a:headEnd/>
                <a:tailEnd/>
              </a14:hiddenLine>
            </a:ext>
          </a:extLst>
        </p:spPr>
      </p:pic>
      <p:graphicFrame>
        <p:nvGraphicFramePr>
          <p:cNvPr id="9" name="表 8"/>
          <p:cNvGraphicFramePr>
            <a:graphicFrameLocks noGrp="1"/>
          </p:cNvGraphicFramePr>
          <p:nvPr>
            <p:extLst>
              <p:ext uri="{D42A27DB-BD31-4B8C-83A1-F6EECF244321}">
                <p14:modId xmlns:p14="http://schemas.microsoft.com/office/powerpoint/2010/main" val="619317789"/>
              </p:ext>
            </p:extLst>
          </p:nvPr>
        </p:nvGraphicFramePr>
        <p:xfrm>
          <a:off x="3923928" y="3890367"/>
          <a:ext cx="5040560" cy="2063600"/>
        </p:xfrm>
        <a:graphic>
          <a:graphicData uri="http://schemas.openxmlformats.org/drawingml/2006/table">
            <a:tbl>
              <a:tblPr firstRow="1" bandRow="1">
                <a:tableStyleId>{7DF18680-E054-41AD-8BC1-D1AEF772440D}</a:tableStyleId>
              </a:tblPr>
              <a:tblGrid>
                <a:gridCol w="2172067"/>
                <a:gridCol w="2868493"/>
              </a:tblGrid>
              <a:tr h="412720">
                <a:tc>
                  <a:txBody>
                    <a:bodyPr/>
                    <a:lstStyle/>
                    <a:p>
                      <a:pPr algn="ctr"/>
                      <a:r>
                        <a:rPr kumimoji="1" lang="ja-JP" altLang="en-US" sz="1600" b="1" dirty="0" smtClean="0">
                          <a:solidFill>
                            <a:schemeClr val="tx1"/>
                          </a:solidFill>
                        </a:rPr>
                        <a:t>階層</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600" b="1" dirty="0" smtClean="0">
                          <a:solidFill>
                            <a:schemeClr val="tx1"/>
                          </a:solidFill>
                        </a:rPr>
                        <a:t>プロトコル</a:t>
                      </a:r>
                      <a:endParaRPr kumimoji="1" lang="ja-JP" altLang="en-US" sz="16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12720">
                <a:tc>
                  <a:txBody>
                    <a:bodyPr/>
                    <a:lstStyle/>
                    <a:p>
                      <a:pPr algn="ctr"/>
                      <a:r>
                        <a:rPr kumimoji="1" lang="ja-JP" altLang="en-US" sz="1600" b="1" dirty="0" smtClean="0">
                          <a:solidFill>
                            <a:schemeClr val="tx1"/>
                          </a:solidFill>
                        </a:rPr>
                        <a:t>アプリケーション層</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600" b="1" dirty="0" smtClean="0">
                          <a:solidFill>
                            <a:schemeClr val="tx1"/>
                          </a:solidFill>
                        </a:rPr>
                        <a:t>SMTP , HTTP , FTP ,</a:t>
                      </a:r>
                      <a:r>
                        <a:rPr kumimoji="1" lang="en-US" altLang="ja-JP" sz="1600" b="1" baseline="0" dirty="0" smtClean="0">
                          <a:solidFill>
                            <a:schemeClr val="tx1"/>
                          </a:solidFill>
                        </a:rPr>
                        <a:t> POP</a:t>
                      </a:r>
                      <a:endParaRPr kumimoji="1" lang="ja-JP" altLang="en-US" sz="1600" b="1" dirty="0">
                        <a:solidFill>
                          <a:schemeClr val="tx1"/>
                        </a:solidFill>
                      </a:endParaRPr>
                    </a:p>
                  </a:txBody>
                  <a:tcPr anchor="ctr">
                    <a:lnR w="12700" cap="flat" cmpd="sng" algn="ctr">
                      <a:solidFill>
                        <a:schemeClr val="tx1"/>
                      </a:solidFill>
                      <a:prstDash val="solid"/>
                      <a:round/>
                      <a:headEnd type="none" w="med" len="med"/>
                      <a:tailEnd type="none" w="med" len="med"/>
                    </a:lnR>
                  </a:tcPr>
                </a:tc>
              </a:tr>
              <a:tr h="412720">
                <a:tc>
                  <a:txBody>
                    <a:bodyPr/>
                    <a:lstStyle/>
                    <a:p>
                      <a:pPr algn="ctr"/>
                      <a:r>
                        <a:rPr kumimoji="1" lang="ja-JP" altLang="en-US" sz="1600" b="1" dirty="0" smtClean="0">
                          <a:solidFill>
                            <a:schemeClr val="tx1"/>
                          </a:solidFill>
                        </a:rPr>
                        <a:t>トランスポート層</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600" b="1" dirty="0" smtClean="0">
                          <a:solidFill>
                            <a:schemeClr val="tx1"/>
                          </a:solidFill>
                        </a:rPr>
                        <a:t>TCP , UDP</a:t>
                      </a:r>
                      <a:endParaRPr kumimoji="1" lang="ja-JP" altLang="en-US" sz="1600" b="1" dirty="0">
                        <a:solidFill>
                          <a:schemeClr val="tx1"/>
                        </a:solidFill>
                      </a:endParaRPr>
                    </a:p>
                  </a:txBody>
                  <a:tcPr anchor="ctr">
                    <a:lnR w="12700" cap="flat" cmpd="sng" algn="ctr">
                      <a:solidFill>
                        <a:schemeClr val="tx1"/>
                      </a:solidFill>
                      <a:prstDash val="solid"/>
                      <a:round/>
                      <a:headEnd type="none" w="med" len="med"/>
                      <a:tailEnd type="none" w="med" len="med"/>
                    </a:lnR>
                  </a:tcPr>
                </a:tc>
              </a:tr>
              <a:tr h="412720">
                <a:tc>
                  <a:txBody>
                    <a:bodyPr/>
                    <a:lstStyle/>
                    <a:p>
                      <a:pPr algn="ctr"/>
                      <a:r>
                        <a:rPr kumimoji="1" lang="ja-JP" altLang="en-US" sz="1600" b="1" dirty="0" smtClean="0">
                          <a:solidFill>
                            <a:schemeClr val="tx1"/>
                          </a:solidFill>
                        </a:rPr>
                        <a:t>インターネット層</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tcPr>
                </a:tc>
                <a:tc>
                  <a:txBody>
                    <a:bodyPr/>
                    <a:lstStyle/>
                    <a:p>
                      <a:pPr algn="ctr"/>
                      <a:r>
                        <a:rPr kumimoji="1" lang="en-US" altLang="ja-JP" sz="1600" b="1" dirty="0" smtClean="0">
                          <a:solidFill>
                            <a:schemeClr val="tx1"/>
                          </a:solidFill>
                        </a:rPr>
                        <a:t>IP</a:t>
                      </a:r>
                      <a:endParaRPr kumimoji="1" lang="ja-JP" altLang="en-US" sz="1600" b="1" dirty="0">
                        <a:solidFill>
                          <a:schemeClr val="tx1"/>
                        </a:solidFill>
                      </a:endParaRPr>
                    </a:p>
                  </a:txBody>
                  <a:tcPr anchor="ctr">
                    <a:lnR w="12700" cap="flat" cmpd="sng" algn="ctr">
                      <a:solidFill>
                        <a:schemeClr val="tx1"/>
                      </a:solidFill>
                      <a:prstDash val="solid"/>
                      <a:round/>
                      <a:headEnd type="none" w="med" len="med"/>
                      <a:tailEnd type="none" w="med" len="med"/>
                    </a:lnR>
                  </a:tcPr>
                </a:tc>
              </a:tr>
              <a:tr h="412720">
                <a:tc>
                  <a:txBody>
                    <a:bodyPr/>
                    <a:lstStyle/>
                    <a:p>
                      <a:pPr algn="ctr"/>
                      <a:r>
                        <a:rPr kumimoji="1" lang="ja-JP" altLang="en-US" sz="1600" b="1" dirty="0" smtClean="0">
                          <a:solidFill>
                            <a:srgbClr val="FF0000"/>
                          </a:solidFill>
                        </a:rPr>
                        <a:t>リンク層</a:t>
                      </a:r>
                      <a:endParaRPr kumimoji="1" lang="ja-JP" altLang="en-US" sz="1600" b="1" dirty="0">
                        <a:solidFill>
                          <a:srgbClr val="FF0000"/>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kumimoji="1" lang="en-US" altLang="ja-JP" sz="1600" b="1" dirty="0" smtClean="0">
                          <a:solidFill>
                            <a:srgbClr val="FF0000"/>
                          </a:solidFill>
                        </a:rPr>
                        <a:t>Ethernet </a:t>
                      </a:r>
                      <a:endParaRPr kumimoji="1" lang="ja-JP" altLang="en-US" sz="1600" b="1" dirty="0">
                        <a:solidFill>
                          <a:srgbClr val="FF000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2178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IP </a:t>
            </a:r>
            <a:r>
              <a:rPr lang="ja-JP" altLang="en-US" dirty="0" smtClean="0"/>
              <a:t>アドレス</a:t>
            </a:r>
            <a:endParaRPr kumimoji="1" lang="ja-JP" altLang="en-US" dirty="0"/>
          </a:p>
        </p:txBody>
      </p:sp>
      <p:sp>
        <p:nvSpPr>
          <p:cNvPr id="3" name="コンテンツ プレースホルダー 2"/>
          <p:cNvSpPr>
            <a:spLocks noGrp="1"/>
          </p:cNvSpPr>
          <p:nvPr>
            <p:ph idx="1"/>
          </p:nvPr>
        </p:nvSpPr>
        <p:spPr>
          <a:xfrm>
            <a:off x="539552" y="908720"/>
            <a:ext cx="8352928" cy="5400600"/>
          </a:xfrm>
        </p:spPr>
        <p:txBody>
          <a:bodyPr>
            <a:normAutofit fontScale="77500" lnSpcReduction="20000"/>
          </a:bodyPr>
          <a:lstStyle/>
          <a:p>
            <a:r>
              <a:rPr lang="en-US" altLang="ja-JP" dirty="0" smtClean="0"/>
              <a:t>Internet </a:t>
            </a:r>
            <a:r>
              <a:rPr lang="en-US" altLang="ja-JP" dirty="0"/>
              <a:t>Protocol </a:t>
            </a:r>
            <a:r>
              <a:rPr lang="en-US" altLang="ja-JP" dirty="0" smtClean="0"/>
              <a:t>Address</a:t>
            </a:r>
            <a:endParaRPr kumimoji="1" lang="en-US" altLang="ja-JP" dirty="0"/>
          </a:p>
          <a:p>
            <a:r>
              <a:rPr lang="ja-JP" altLang="en-US" dirty="0"/>
              <a:t>ネットワークに接続されたコンピュータや通信機器に割り振る</a:t>
            </a:r>
            <a:r>
              <a:rPr lang="ja-JP" altLang="en-US" dirty="0" smtClean="0"/>
              <a:t>識別子</a:t>
            </a:r>
            <a:endParaRPr lang="en-US" altLang="ja-JP" dirty="0" smtClean="0"/>
          </a:p>
          <a:p>
            <a:pPr lvl="1"/>
            <a:r>
              <a:rPr lang="ja-JP" altLang="en-US" dirty="0" smtClean="0"/>
              <a:t>プライベート </a:t>
            </a:r>
            <a:r>
              <a:rPr lang="en-US" altLang="ja-JP" dirty="0"/>
              <a:t>IP </a:t>
            </a:r>
            <a:r>
              <a:rPr lang="ja-JP" altLang="en-US" dirty="0"/>
              <a:t>アドレス</a:t>
            </a:r>
          </a:p>
          <a:p>
            <a:pPr lvl="2"/>
            <a:r>
              <a:rPr lang="ja-JP" altLang="en-US" dirty="0"/>
              <a:t>インターネットに直接接続していないコンピュータに割り当てられる </a:t>
            </a:r>
            <a:r>
              <a:rPr lang="en-US" altLang="ja-JP" dirty="0"/>
              <a:t>IP </a:t>
            </a:r>
            <a:r>
              <a:rPr lang="ja-JP" altLang="en-US" dirty="0" smtClean="0"/>
              <a:t>アドレス</a:t>
            </a:r>
            <a:endParaRPr lang="ja-JP" altLang="en-US" dirty="0"/>
          </a:p>
          <a:p>
            <a:pPr lvl="2"/>
            <a:r>
              <a:rPr lang="ja-JP" altLang="en-US" dirty="0"/>
              <a:t>家庭や企業内の </a:t>
            </a:r>
            <a:r>
              <a:rPr lang="en-US" altLang="ja-JP" dirty="0"/>
              <a:t>LAN </a:t>
            </a:r>
            <a:r>
              <a:rPr lang="ja-JP" altLang="en-US" dirty="0"/>
              <a:t>によく見られる</a:t>
            </a:r>
          </a:p>
          <a:p>
            <a:pPr lvl="2"/>
            <a:r>
              <a:rPr lang="ja-JP" altLang="en-US" dirty="0"/>
              <a:t>インターネットにアクセスする時には</a:t>
            </a:r>
            <a:r>
              <a:rPr lang="en-US" altLang="ja-JP" dirty="0"/>
              <a:t>, 1 </a:t>
            </a:r>
            <a:r>
              <a:rPr lang="ja-JP" altLang="en-US" dirty="0"/>
              <a:t>つの </a:t>
            </a:r>
            <a:r>
              <a:rPr lang="en-US" altLang="ja-JP" dirty="0"/>
              <a:t>LAN </a:t>
            </a:r>
            <a:r>
              <a:rPr lang="ja-JP" altLang="en-US" dirty="0"/>
              <a:t>のグローバル </a:t>
            </a:r>
            <a:r>
              <a:rPr lang="en-US" altLang="ja-JP" dirty="0"/>
              <a:t>IP </a:t>
            </a:r>
            <a:r>
              <a:rPr lang="ja-JP" altLang="en-US" dirty="0"/>
              <a:t>アドレスのみで済む</a:t>
            </a:r>
          </a:p>
          <a:p>
            <a:pPr lvl="2"/>
            <a:r>
              <a:rPr lang="ja-JP" altLang="en-US" dirty="0" smtClean="0"/>
              <a:t>例</a:t>
            </a:r>
            <a:r>
              <a:rPr lang="en-US" altLang="ja-JP" dirty="0" smtClean="0"/>
              <a:t>: 192.168.16.1  </a:t>
            </a:r>
            <a:r>
              <a:rPr lang="en-US" altLang="ja-JP" dirty="0"/>
              <a:t>(32 </a:t>
            </a:r>
            <a:r>
              <a:rPr lang="en-US" altLang="ja-JP" dirty="0" smtClean="0"/>
              <a:t>bit)</a:t>
            </a:r>
            <a:endParaRPr lang="en-US" altLang="ja-JP" dirty="0"/>
          </a:p>
          <a:p>
            <a:pPr lvl="1"/>
            <a:r>
              <a:rPr lang="ja-JP" altLang="en-US" dirty="0"/>
              <a:t>グローバル </a:t>
            </a:r>
            <a:r>
              <a:rPr lang="en-US" altLang="ja-JP" dirty="0"/>
              <a:t>IP </a:t>
            </a:r>
            <a:r>
              <a:rPr lang="ja-JP" altLang="en-US" dirty="0"/>
              <a:t>アドレス</a:t>
            </a:r>
          </a:p>
          <a:p>
            <a:pPr lvl="2"/>
            <a:r>
              <a:rPr lang="ja-JP" altLang="en-US" dirty="0"/>
              <a:t>インターネットに直接接続していない </a:t>
            </a:r>
            <a:r>
              <a:rPr lang="en-US" altLang="ja-JP" dirty="0"/>
              <a:t>LAN </a:t>
            </a:r>
            <a:r>
              <a:rPr lang="ja-JP" altLang="en-US" dirty="0"/>
              <a:t>内のコンピュータが </a:t>
            </a:r>
            <a:r>
              <a:rPr lang="en-US" altLang="ja-JP" dirty="0"/>
              <a:t>WAN </a:t>
            </a:r>
            <a:r>
              <a:rPr lang="ja-JP" altLang="en-US" dirty="0"/>
              <a:t>に接続するために必要なアドレス</a:t>
            </a:r>
          </a:p>
          <a:p>
            <a:pPr lvl="2"/>
            <a:r>
              <a:rPr lang="ja-JP" altLang="en-US" dirty="0"/>
              <a:t>ほかのアドレスと重複しない一意の</a:t>
            </a:r>
            <a:r>
              <a:rPr lang="en-US" altLang="ja-JP" dirty="0"/>
              <a:t>IP</a:t>
            </a:r>
            <a:r>
              <a:rPr lang="ja-JP" altLang="en-US" dirty="0"/>
              <a:t>アドレス</a:t>
            </a:r>
          </a:p>
          <a:p>
            <a:pPr lvl="2"/>
            <a:r>
              <a:rPr lang="ja-JP" altLang="en-US" dirty="0" smtClean="0"/>
              <a:t>例</a:t>
            </a:r>
            <a:r>
              <a:rPr lang="en-US" altLang="ja-JP" dirty="0" smtClean="0"/>
              <a:t>: </a:t>
            </a:r>
            <a:r>
              <a:rPr lang="en-US" altLang="ja-JP" dirty="0"/>
              <a:t>133.30.109.22 (32 </a:t>
            </a:r>
            <a:r>
              <a:rPr lang="en-US" altLang="ja-JP" dirty="0" smtClean="0"/>
              <a:t>bit)</a:t>
            </a:r>
          </a:p>
          <a:p>
            <a:r>
              <a:rPr lang="ja-JP" altLang="en-US" dirty="0" smtClean="0"/>
              <a:t>いわば</a:t>
            </a:r>
            <a:r>
              <a:rPr lang="en-US" altLang="ja-JP" dirty="0" smtClean="0"/>
              <a:t>,</a:t>
            </a:r>
            <a:r>
              <a:rPr lang="ja-JP" altLang="en-US" dirty="0" smtClean="0"/>
              <a:t> 計算機のネットワーク上の</a:t>
            </a:r>
            <a:r>
              <a:rPr lang="ja-JP" altLang="en-US" sz="4100" dirty="0" smtClean="0">
                <a:solidFill>
                  <a:srgbClr val="FF0000"/>
                </a:solidFill>
              </a:rPr>
              <a:t>「住所」</a:t>
            </a:r>
            <a:endParaRPr lang="en-US" altLang="ja-JP" sz="4100" dirty="0">
              <a:solidFill>
                <a:srgbClr val="FF0000"/>
              </a:solidFill>
            </a:endParaRPr>
          </a:p>
          <a:p>
            <a:r>
              <a:rPr kumimoji="1" lang="ja-JP" altLang="en-US" dirty="0" smtClean="0">
                <a:solidFill>
                  <a:schemeClr val="accent3">
                    <a:lumMod val="50000"/>
                  </a:schemeClr>
                </a:solidFill>
              </a:rPr>
              <a:t>ネットワークアドレス</a:t>
            </a:r>
            <a:r>
              <a:rPr kumimoji="1" lang="ja-JP" altLang="en-US" dirty="0" smtClean="0"/>
              <a:t>と</a:t>
            </a:r>
            <a:r>
              <a:rPr kumimoji="1" lang="ja-JP" altLang="en-US" dirty="0" smtClean="0">
                <a:solidFill>
                  <a:schemeClr val="accent3">
                    <a:lumMod val="50000"/>
                  </a:schemeClr>
                </a:solidFill>
              </a:rPr>
              <a:t>ホストアドレス</a:t>
            </a:r>
            <a:r>
              <a:rPr kumimoji="1" lang="ja-JP" altLang="en-US" dirty="0" smtClean="0"/>
              <a:t>からなる</a:t>
            </a:r>
            <a:endParaRPr kumimoji="1" lang="ja-JP" altLang="en-US" dirty="0"/>
          </a:p>
        </p:txBody>
      </p:sp>
    </p:spTree>
    <p:extLst>
      <p:ext uri="{BB962C8B-B14F-4D97-AF65-F5344CB8AC3E}">
        <p14:creationId xmlns:p14="http://schemas.microsoft.com/office/powerpoint/2010/main" val="472413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サブネットマスク</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en-US" altLang="ja-JP" dirty="0"/>
              <a:t>s</a:t>
            </a:r>
            <a:r>
              <a:rPr lang="en-US" altLang="ja-JP" dirty="0" smtClean="0"/>
              <a:t>ubnet mask</a:t>
            </a:r>
            <a:endParaRPr kumimoji="1" lang="en-US" altLang="ja-JP" dirty="0"/>
          </a:p>
          <a:p>
            <a:r>
              <a:rPr lang="en-US" altLang="ja-JP" dirty="0"/>
              <a:t>IP </a:t>
            </a:r>
            <a:r>
              <a:rPr lang="ja-JP" altLang="en-US" dirty="0"/>
              <a:t>アドレス中のネットワークアドレスとホストアドレスを識別し</a:t>
            </a:r>
            <a:r>
              <a:rPr lang="en-US" altLang="ja-JP" dirty="0"/>
              <a:t>, </a:t>
            </a:r>
            <a:r>
              <a:rPr lang="ja-JP" altLang="en-US" dirty="0"/>
              <a:t>分離するための</a:t>
            </a:r>
            <a:r>
              <a:rPr lang="ja-JP" altLang="en-US" dirty="0" smtClean="0"/>
              <a:t>数値</a:t>
            </a:r>
            <a:endParaRPr lang="ja-JP" altLang="en-US" dirty="0"/>
          </a:p>
          <a:p>
            <a:r>
              <a:rPr lang="ja-JP" altLang="en-US" dirty="0" smtClean="0"/>
              <a:t>例</a:t>
            </a:r>
            <a:r>
              <a:rPr lang="en-US" altLang="ja-JP" dirty="0" smtClean="0"/>
              <a:t>:</a:t>
            </a:r>
          </a:p>
          <a:p>
            <a:pPr lvl="1"/>
            <a:r>
              <a:rPr lang="ja-JP" altLang="en-US" dirty="0" smtClean="0"/>
              <a:t>上位 </a:t>
            </a:r>
            <a:r>
              <a:rPr lang="en-US" altLang="ja-JP" dirty="0"/>
              <a:t>24 bit </a:t>
            </a:r>
            <a:r>
              <a:rPr lang="ja-JP" altLang="en-US" dirty="0"/>
              <a:t>をネットワークアドレスとする場合のサブネットマスク</a:t>
            </a:r>
          </a:p>
          <a:p>
            <a:pPr lvl="2"/>
            <a:r>
              <a:rPr lang="en-US" altLang="ja-JP" dirty="0" smtClean="0"/>
              <a:t>255.255.255.0</a:t>
            </a:r>
            <a:endParaRPr lang="en-US" altLang="ja-JP" dirty="0"/>
          </a:p>
          <a:p>
            <a:r>
              <a:rPr lang="en-US" altLang="ja-JP" dirty="0"/>
              <a:t>IP </a:t>
            </a:r>
            <a:r>
              <a:rPr lang="ja-JP" altLang="en-US" dirty="0"/>
              <a:t>アドレスと論理積をとって識別</a:t>
            </a:r>
            <a:r>
              <a:rPr lang="en-US" altLang="ja-JP" dirty="0"/>
              <a:t>,</a:t>
            </a:r>
            <a:r>
              <a:rPr lang="ja-JP" altLang="en-US" dirty="0"/>
              <a:t>分離する</a:t>
            </a:r>
          </a:p>
          <a:p>
            <a:pPr lvl="1"/>
            <a:r>
              <a:rPr lang="ja-JP" altLang="en-US" dirty="0"/>
              <a:t>論理積</a:t>
            </a:r>
            <a:r>
              <a:rPr lang="en-US" altLang="ja-JP" dirty="0"/>
              <a:t>【AND】</a:t>
            </a:r>
          </a:p>
          <a:p>
            <a:pPr lvl="2"/>
            <a:r>
              <a:rPr lang="ja-JP" altLang="en-US" dirty="0"/>
              <a:t>論理回路が行う最も基本的な論理演算の一つ</a:t>
            </a:r>
          </a:p>
          <a:p>
            <a:pPr lvl="2"/>
            <a:r>
              <a:rPr lang="ja-JP" altLang="en-US" dirty="0"/>
              <a:t>すべての入力が「真」 </a:t>
            </a:r>
            <a:r>
              <a:rPr lang="en-US" altLang="ja-JP" dirty="0"/>
              <a:t>( </a:t>
            </a:r>
            <a:r>
              <a:rPr lang="ja-JP" altLang="en-US" dirty="0"/>
              <a:t>あるいは「</a:t>
            </a:r>
            <a:r>
              <a:rPr lang="en-US" altLang="ja-JP" dirty="0"/>
              <a:t>1</a:t>
            </a:r>
            <a:r>
              <a:rPr lang="ja-JP" altLang="en-US" dirty="0"/>
              <a:t>」 </a:t>
            </a:r>
            <a:r>
              <a:rPr lang="en-US" altLang="ja-JP" dirty="0"/>
              <a:t>) </a:t>
            </a:r>
            <a:r>
              <a:rPr lang="ja-JP" altLang="en-US" dirty="0"/>
              <a:t>の場合だけ出力が「真」 </a:t>
            </a:r>
            <a:r>
              <a:rPr lang="en-US" altLang="ja-JP" dirty="0"/>
              <a:t>( </a:t>
            </a:r>
            <a:r>
              <a:rPr lang="ja-JP" altLang="en-US" dirty="0"/>
              <a:t>あるいは「</a:t>
            </a:r>
            <a:r>
              <a:rPr lang="en-US" altLang="ja-JP" dirty="0"/>
              <a:t>1</a:t>
            </a:r>
            <a:r>
              <a:rPr lang="ja-JP" altLang="en-US" dirty="0"/>
              <a:t>」 </a:t>
            </a:r>
            <a:r>
              <a:rPr lang="en-US" altLang="ja-JP" dirty="0"/>
              <a:t>) </a:t>
            </a:r>
            <a:r>
              <a:rPr lang="ja-JP" altLang="en-US" dirty="0"/>
              <a:t>になり</a:t>
            </a:r>
            <a:r>
              <a:rPr lang="en-US" altLang="ja-JP" dirty="0"/>
              <a:t>, </a:t>
            </a:r>
            <a:r>
              <a:rPr lang="ja-JP" altLang="en-US" dirty="0"/>
              <a:t>それ以外の場合は出力が「偽」 </a:t>
            </a:r>
            <a:r>
              <a:rPr lang="en-US" altLang="ja-JP" dirty="0"/>
              <a:t>( </a:t>
            </a:r>
            <a:r>
              <a:rPr lang="ja-JP" altLang="en-US" dirty="0"/>
              <a:t>あるいは </a:t>
            </a:r>
            <a:r>
              <a:rPr lang="en-US" altLang="ja-JP" dirty="0"/>
              <a:t>0 ) </a:t>
            </a:r>
            <a:r>
              <a:rPr lang="ja-JP" altLang="en-US" dirty="0"/>
              <a:t>となるような演算</a:t>
            </a:r>
          </a:p>
          <a:p>
            <a:pPr lvl="3"/>
            <a:r>
              <a:rPr lang="en-US" altLang="ja-JP" dirty="0"/>
              <a:t>0×0 = 0 , 0×1 = 0 , 1×0 = 0 , 1×1 = 1</a:t>
            </a:r>
          </a:p>
          <a:p>
            <a:endParaRPr lang="en-US" altLang="ja-JP" dirty="0"/>
          </a:p>
          <a:p>
            <a:endParaRPr kumimoji="1" lang="ja-JP" altLang="en-US" dirty="0"/>
          </a:p>
        </p:txBody>
      </p:sp>
    </p:spTree>
    <p:extLst>
      <p:ext uri="{BB962C8B-B14F-4D97-AF65-F5344CB8AC3E}">
        <p14:creationId xmlns:p14="http://schemas.microsoft.com/office/powerpoint/2010/main" val="1478044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dirty="0" smtClean="0"/>
              <a:t>目次</a:t>
            </a:r>
          </a:p>
        </p:txBody>
      </p:sp>
      <p:sp>
        <p:nvSpPr>
          <p:cNvPr id="4099" name="コンテンツ プレースホルダー 4"/>
          <p:cNvSpPr>
            <a:spLocks noGrp="1"/>
          </p:cNvSpPr>
          <p:nvPr>
            <p:ph idx="1"/>
          </p:nvPr>
        </p:nvSpPr>
        <p:spPr/>
        <p:txBody>
          <a:bodyPr/>
          <a:lstStyle/>
          <a:p>
            <a:r>
              <a:rPr lang="ja-JP" altLang="en-US" dirty="0" smtClean="0"/>
              <a:t>コンピュータ・ネットワークの</a:t>
            </a:r>
            <a:r>
              <a:rPr lang="ja-JP" altLang="en-US" dirty="0"/>
              <a:t>概要</a:t>
            </a:r>
          </a:p>
          <a:p>
            <a:r>
              <a:rPr lang="ja-JP" altLang="en-US" dirty="0" smtClean="0"/>
              <a:t>インターネット</a:t>
            </a:r>
            <a:r>
              <a:rPr lang="ja-JP" altLang="en-US" dirty="0"/>
              <a:t>と通信モデル</a:t>
            </a:r>
          </a:p>
          <a:p>
            <a:r>
              <a:rPr lang="ja-JP" altLang="en-US" dirty="0" smtClean="0"/>
              <a:t>インターネット</a:t>
            </a:r>
            <a:r>
              <a:rPr lang="ja-JP" altLang="en-US" dirty="0"/>
              <a:t>の通信規約</a:t>
            </a:r>
          </a:p>
          <a:p>
            <a:r>
              <a:rPr lang="ja-JP" altLang="en-US" dirty="0" smtClean="0"/>
              <a:t>ネットワーク</a:t>
            </a:r>
            <a:r>
              <a:rPr lang="ja-JP" altLang="en-US" dirty="0"/>
              <a:t>の設定</a:t>
            </a:r>
          </a:p>
          <a:p>
            <a:r>
              <a:rPr lang="ja-JP" altLang="en-US" dirty="0" smtClean="0"/>
              <a:t>インターネット</a:t>
            </a:r>
            <a:r>
              <a:rPr lang="ja-JP" altLang="en-US" dirty="0"/>
              <a:t>の「電話帳」</a:t>
            </a:r>
          </a:p>
          <a:p>
            <a:endParaRPr lang="ja-JP" altLang="en-US" dirty="0"/>
          </a:p>
          <a:p>
            <a:endParaRPr lang="ja-JP" altLang="en-US" dirty="0" smtClean="0"/>
          </a:p>
        </p:txBody>
      </p:sp>
    </p:spTree>
    <p:extLst>
      <p:ext uri="{BB962C8B-B14F-4D97-AF65-F5344CB8AC3E}">
        <p14:creationId xmlns:p14="http://schemas.microsoft.com/office/powerpoint/2010/main" val="3362739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サブネットマスク</a:t>
            </a:r>
            <a:r>
              <a:rPr lang="ja-JP" altLang="en-US" dirty="0"/>
              <a:t>の具体例 </a:t>
            </a:r>
            <a:endParaRPr kumimoji="1" lang="ja-JP" altLang="en-US" dirty="0"/>
          </a:p>
        </p:txBody>
      </p:sp>
      <p:sp>
        <p:nvSpPr>
          <p:cNvPr id="3" name="コンテンツ プレースホルダー 2"/>
          <p:cNvSpPr>
            <a:spLocks noGrp="1"/>
          </p:cNvSpPr>
          <p:nvPr>
            <p:ph idx="1"/>
          </p:nvPr>
        </p:nvSpPr>
        <p:spPr>
          <a:xfrm>
            <a:off x="539552" y="908720"/>
            <a:ext cx="8208912" cy="5257130"/>
          </a:xfrm>
        </p:spPr>
        <p:txBody>
          <a:bodyPr>
            <a:normAutofit/>
          </a:bodyPr>
          <a:lstStyle/>
          <a:p>
            <a:endParaRPr kumimoji="1" lang="en-US" altLang="ja-JP" sz="2800" dirty="0" smtClean="0"/>
          </a:p>
          <a:p>
            <a:pPr marL="0" indent="0">
              <a:buNone/>
            </a:pPr>
            <a:endParaRPr lang="ja-JP" altLang="en-US" sz="2800" dirty="0"/>
          </a:p>
          <a:p>
            <a:r>
              <a:rPr lang="ja-JP" altLang="en-US" sz="2800" dirty="0" smtClean="0"/>
              <a:t>上記の</a:t>
            </a:r>
            <a:r>
              <a:rPr lang="ja-JP" altLang="en-US" sz="2800" dirty="0"/>
              <a:t>とき</a:t>
            </a:r>
            <a:r>
              <a:rPr lang="en-US" altLang="ja-JP" sz="2800" dirty="0"/>
              <a:t>,</a:t>
            </a:r>
          </a:p>
          <a:p>
            <a:pPr lvl="1"/>
            <a:r>
              <a:rPr lang="ja-JP" altLang="en-US" sz="2400" dirty="0"/>
              <a:t>ネットワークアドレス </a:t>
            </a:r>
            <a:r>
              <a:rPr lang="en-US" altLang="ja-JP" sz="2400" dirty="0"/>
              <a:t>: 133.30.109.0 / 24</a:t>
            </a:r>
          </a:p>
          <a:p>
            <a:pPr lvl="2"/>
            <a:r>
              <a:rPr lang="ja-JP" altLang="en-US" sz="2000" dirty="0"/>
              <a:t>属しているネットワークを表すアドレス</a:t>
            </a:r>
          </a:p>
          <a:p>
            <a:pPr lvl="1"/>
            <a:r>
              <a:rPr lang="ja-JP" altLang="en-US" sz="2400" dirty="0"/>
              <a:t>ホストアドレス </a:t>
            </a:r>
            <a:r>
              <a:rPr lang="en-US" altLang="ja-JP" sz="2400" dirty="0"/>
              <a:t>: </a:t>
            </a:r>
            <a:r>
              <a:rPr lang="en-US" altLang="ja-JP" sz="2400" dirty="0" smtClean="0"/>
              <a:t>203</a:t>
            </a:r>
            <a:endParaRPr lang="en-US" altLang="ja-JP" sz="2400" dirty="0"/>
          </a:p>
        </p:txBody>
      </p:sp>
      <p:sp>
        <p:nvSpPr>
          <p:cNvPr id="4" name="角丸四角形 3"/>
          <p:cNvSpPr/>
          <p:nvPr/>
        </p:nvSpPr>
        <p:spPr>
          <a:xfrm>
            <a:off x="1303760" y="1076691"/>
            <a:ext cx="6480720" cy="7920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2400" dirty="0" smtClean="0">
                <a:latin typeface="Hiragino Sans W3" charset="-128"/>
                <a:ea typeface="Hiragino Sans W3" charset="-128"/>
                <a:cs typeface="Hiragino Sans W3" charset="-128"/>
              </a:rPr>
              <a:t>    IP </a:t>
            </a:r>
            <a:r>
              <a:rPr lang="ja-JP" altLang="en-US" sz="2400" dirty="0" smtClean="0">
                <a:latin typeface="Hiragino Sans W3" charset="-128"/>
                <a:ea typeface="Hiragino Sans W3" charset="-128"/>
                <a:cs typeface="Hiragino Sans W3" charset="-128"/>
              </a:rPr>
              <a:t>アドレス        </a:t>
            </a:r>
            <a:r>
              <a:rPr lang="en-US" altLang="ja-JP" sz="2400" dirty="0" smtClean="0">
                <a:latin typeface="Hiragino Sans W3" charset="-128"/>
                <a:ea typeface="Hiragino Sans W3" charset="-128"/>
                <a:cs typeface="Hiragino Sans W3" charset="-128"/>
              </a:rPr>
              <a:t>: 133.30.109.203</a:t>
            </a:r>
          </a:p>
          <a:p>
            <a:pPr algn="ctr"/>
            <a:r>
              <a:rPr lang="ja-JP" altLang="en-US" sz="2400" dirty="0" smtClean="0">
                <a:latin typeface="Hiragino Sans W3" charset="-128"/>
                <a:ea typeface="Hiragino Sans W3" charset="-128"/>
                <a:cs typeface="Hiragino Sans W3" charset="-128"/>
              </a:rPr>
              <a:t>サブネットマスク  </a:t>
            </a:r>
            <a:r>
              <a:rPr lang="en-US" altLang="ja-JP" sz="2400" dirty="0" smtClean="0">
                <a:latin typeface="Hiragino Sans W3" charset="-128"/>
                <a:ea typeface="Hiragino Sans W3" charset="-128"/>
                <a:cs typeface="Hiragino Sans W3" charset="-128"/>
              </a:rPr>
              <a:t>: 255.255.255.0</a:t>
            </a:r>
            <a:endParaRPr kumimoji="1" lang="ja-JP" altLang="en-US" sz="2400" dirty="0">
              <a:latin typeface="Hiragino Sans W3" charset="-128"/>
              <a:ea typeface="Hiragino Sans W3" charset="-128"/>
              <a:cs typeface="Hiragino Sans W3"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47550129"/>
              </p:ext>
            </p:extLst>
          </p:nvPr>
        </p:nvGraphicFramePr>
        <p:xfrm>
          <a:off x="757651" y="3747056"/>
          <a:ext cx="7990813" cy="2559111"/>
        </p:xfrm>
        <a:graphic>
          <a:graphicData uri="http://schemas.openxmlformats.org/drawingml/2006/table">
            <a:tbl>
              <a:tblPr/>
              <a:tblGrid>
                <a:gridCol w="2026937"/>
                <a:gridCol w="1490969"/>
                <a:gridCol w="1490969"/>
                <a:gridCol w="1490969"/>
                <a:gridCol w="1490969"/>
              </a:tblGrid>
              <a:tr h="318604">
                <a:tc gridSpan="5">
                  <a:txBody>
                    <a:bodyPr/>
                    <a:lstStyle/>
                    <a:p>
                      <a:pPr algn="l" fontAlgn="ctr"/>
                      <a:r>
                        <a:rPr lang="en-US" altLang="ja-JP" sz="1800" b="0" i="0" u="none" strike="noStrike" dirty="0">
                          <a:solidFill>
                            <a:srgbClr val="FFFFFF"/>
                          </a:solidFill>
                          <a:effectLst/>
                          <a:latin typeface="ヒラギノ角ゴシック W3" charset="-128"/>
                        </a:rPr>
                        <a:t>2 </a:t>
                      </a:r>
                      <a:r>
                        <a:rPr lang="ja-JP" altLang="en-US" sz="1800" b="0" i="0" u="none" strike="noStrike" dirty="0">
                          <a:solidFill>
                            <a:srgbClr val="FFFFFF"/>
                          </a:solidFill>
                          <a:effectLst/>
                          <a:latin typeface="ヒラギノ角ゴシック W3" charset="-128"/>
                        </a:rPr>
                        <a:t>進数表示</a:t>
                      </a:r>
                    </a:p>
                  </a:txBody>
                  <a:tcPr marL="12618" marR="12618" marT="12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18604">
                <a:tc>
                  <a:txBody>
                    <a:bodyPr/>
                    <a:lstStyle/>
                    <a:p>
                      <a:pPr algn="l" fontAlgn="ctr"/>
                      <a:r>
                        <a:rPr lang="en-US" altLang="ja-JP" sz="1800" b="0" i="0" u="none" strike="noStrike">
                          <a:solidFill>
                            <a:srgbClr val="000000"/>
                          </a:solidFill>
                          <a:effectLst/>
                          <a:latin typeface="ヒラギノ角ゴシック W3" charset="-128"/>
                        </a:rPr>
                        <a:t>IP </a:t>
                      </a:r>
                      <a:r>
                        <a:rPr lang="ja-JP" altLang="en-US" sz="1800" b="0" i="0" u="none" strike="noStrike">
                          <a:solidFill>
                            <a:srgbClr val="000000"/>
                          </a:solidFill>
                          <a:effectLst/>
                          <a:latin typeface="ヒラギノ角ゴシック W3" charset="-128"/>
                        </a:rPr>
                        <a:t>アドレス</a:t>
                      </a:r>
                    </a:p>
                  </a:txBody>
                  <a:tcPr marL="12618" marR="12618" marT="12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fi-FI" sz="1800" b="0" i="0" u="none" strike="noStrike">
                          <a:solidFill>
                            <a:srgbClr val="000000"/>
                          </a:solidFill>
                          <a:effectLst/>
                          <a:latin typeface="ヒラギノ角ゴシック W3" charset="-128"/>
                        </a:rPr>
                        <a:t>10000101</a:t>
                      </a:r>
                    </a:p>
                  </a:txBody>
                  <a:tcPr marL="12618" marR="12618" marT="12618"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cs-CZ" sz="1800" b="0" i="0" u="none" strike="noStrike">
                          <a:solidFill>
                            <a:srgbClr val="000000"/>
                          </a:solidFill>
                          <a:effectLst/>
                          <a:latin typeface="ヒラギノ角ゴシック W3" charset="-128"/>
                        </a:rPr>
                        <a:t>00011110</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fi-FI" sz="1800" b="0" i="0" u="none" strike="noStrike">
                          <a:solidFill>
                            <a:srgbClr val="000000"/>
                          </a:solidFill>
                          <a:effectLst/>
                          <a:latin typeface="ヒラギノ角ゴシック W3" charset="-128"/>
                        </a:rPr>
                        <a:t>01101101</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fi-FI" sz="1800" b="0" i="0" u="none" strike="noStrike">
                          <a:solidFill>
                            <a:srgbClr val="000000"/>
                          </a:solidFill>
                          <a:effectLst/>
                          <a:latin typeface="ヒラギノ角ゴシック W3" charset="-128"/>
                        </a:rPr>
                        <a:t>11001011</a:t>
                      </a:r>
                    </a:p>
                  </a:txBody>
                  <a:tcPr marL="12618" marR="12618" marT="12618"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318604">
                <a:tc>
                  <a:txBody>
                    <a:bodyPr/>
                    <a:lstStyle/>
                    <a:p>
                      <a:pPr algn="l" fontAlgn="ctr"/>
                      <a:r>
                        <a:rPr lang="ja-JP" altLang="en-US" sz="1800" b="0" i="0" u="none" strike="noStrike">
                          <a:solidFill>
                            <a:srgbClr val="000000"/>
                          </a:solidFill>
                          <a:effectLst/>
                          <a:latin typeface="ヒラギノ角ゴシック W3" charset="-128"/>
                        </a:rPr>
                        <a:t>サブネットマスク</a:t>
                      </a:r>
                    </a:p>
                  </a:txBody>
                  <a:tcPr marL="12618" marR="12618" marT="12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cs-CZ" sz="1800" b="0" i="0" u="none" strike="noStrike">
                          <a:solidFill>
                            <a:srgbClr val="000000"/>
                          </a:solidFill>
                          <a:effectLst/>
                          <a:latin typeface="ヒラギノ角ゴシック W3" charset="-128"/>
                        </a:rPr>
                        <a:t>11111111</a:t>
                      </a:r>
                    </a:p>
                  </a:txBody>
                  <a:tcPr marL="12618" marR="12618" marT="12618"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cs-CZ" sz="1800" b="0" i="0" u="none" strike="noStrike">
                          <a:solidFill>
                            <a:srgbClr val="000000"/>
                          </a:solidFill>
                          <a:effectLst/>
                          <a:latin typeface="ヒラギノ角ゴシック W3" charset="-128"/>
                        </a:rPr>
                        <a:t>11111111</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cs-CZ" sz="1800" b="0" i="0" u="none" strike="noStrike">
                          <a:solidFill>
                            <a:srgbClr val="000000"/>
                          </a:solidFill>
                          <a:effectLst/>
                          <a:latin typeface="ヒラギノ角ゴシック W3" charset="-128"/>
                        </a:rPr>
                        <a:t>11111111</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ヒラギノ角ゴシック W3" charset="-128"/>
                        </a:rPr>
                        <a:t>00000000</a:t>
                      </a:r>
                    </a:p>
                  </a:txBody>
                  <a:tcPr marL="12618" marR="12618" marT="12618"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318604">
                <a:tc>
                  <a:txBody>
                    <a:bodyPr/>
                    <a:lstStyle/>
                    <a:p>
                      <a:pPr algn="l" fontAlgn="ctr"/>
                      <a:r>
                        <a:rPr lang="ja-JP" altLang="en-US" sz="1800" b="0" i="0" u="none" strike="noStrike">
                          <a:solidFill>
                            <a:srgbClr val="000000"/>
                          </a:solidFill>
                          <a:effectLst/>
                          <a:latin typeface="ヒラギノ角ゴシック W3" charset="-128"/>
                        </a:rPr>
                        <a:t>ネットワーク部</a:t>
                      </a:r>
                    </a:p>
                  </a:txBody>
                  <a:tcPr marL="12618" marR="12618" marT="12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800" b="0" i="0" u="none" strike="noStrike">
                          <a:solidFill>
                            <a:srgbClr val="000000"/>
                          </a:solidFill>
                          <a:effectLst/>
                          <a:latin typeface="ヒラギノ角ゴシック W3" charset="-128"/>
                        </a:rPr>
                        <a:t>10000101</a:t>
                      </a:r>
                    </a:p>
                  </a:txBody>
                  <a:tcPr marL="12618" marR="12618" marT="12618"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800" b="0" i="0" u="none" strike="noStrike">
                          <a:solidFill>
                            <a:srgbClr val="000000"/>
                          </a:solidFill>
                          <a:effectLst/>
                          <a:latin typeface="ヒラギノ角ゴシック W3" charset="-128"/>
                        </a:rPr>
                        <a:t>00011110</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800" b="0" i="0" u="none" strike="noStrike">
                          <a:solidFill>
                            <a:srgbClr val="000000"/>
                          </a:solidFill>
                          <a:effectLst/>
                          <a:latin typeface="ヒラギノ角ゴシック W3" charset="-128"/>
                        </a:rPr>
                        <a:t>01101101</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800" b="0" i="0" u="none" strike="noStrike">
                          <a:solidFill>
                            <a:srgbClr val="000000"/>
                          </a:solidFill>
                          <a:effectLst/>
                          <a:latin typeface="ヒラギノ角ゴシック W3" charset="-128"/>
                        </a:rPr>
                        <a:t>00000000</a:t>
                      </a:r>
                    </a:p>
                  </a:txBody>
                  <a:tcPr marL="12618" marR="12618" marT="12618"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04">
                <a:tc gridSpan="5">
                  <a:txBody>
                    <a:bodyPr/>
                    <a:lstStyle/>
                    <a:p>
                      <a:pPr algn="l" fontAlgn="ctr"/>
                      <a:r>
                        <a:rPr lang="en-US" altLang="ja-JP" sz="1800" b="0" i="0" u="none" strike="noStrike">
                          <a:solidFill>
                            <a:srgbClr val="FFFFFF"/>
                          </a:solidFill>
                          <a:effectLst/>
                          <a:latin typeface="ヒラギノ角ゴシック W3" charset="-128"/>
                        </a:rPr>
                        <a:t>10 </a:t>
                      </a:r>
                      <a:r>
                        <a:rPr lang="ja-JP" altLang="en-US" sz="1800" b="0" i="0" u="none" strike="noStrike">
                          <a:solidFill>
                            <a:srgbClr val="FFFFFF"/>
                          </a:solidFill>
                          <a:effectLst/>
                          <a:latin typeface="ヒラギノ角ゴシック W3" charset="-128"/>
                        </a:rPr>
                        <a:t>進数表示</a:t>
                      </a:r>
                    </a:p>
                  </a:txBody>
                  <a:tcPr marL="12618" marR="12618" marT="12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18604">
                <a:tc>
                  <a:txBody>
                    <a:bodyPr/>
                    <a:lstStyle/>
                    <a:p>
                      <a:pPr algn="l" fontAlgn="ctr"/>
                      <a:r>
                        <a:rPr lang="en-US" altLang="ja-JP" sz="1800" b="0" i="0" u="none" strike="noStrike">
                          <a:solidFill>
                            <a:srgbClr val="000000"/>
                          </a:solidFill>
                          <a:effectLst/>
                          <a:latin typeface="ヒラギノ角ゴシック W3" charset="-128"/>
                        </a:rPr>
                        <a:t>IP </a:t>
                      </a:r>
                      <a:r>
                        <a:rPr lang="ja-JP" altLang="en-US" sz="1800" b="0" i="0" u="none" strike="noStrike">
                          <a:solidFill>
                            <a:srgbClr val="000000"/>
                          </a:solidFill>
                          <a:effectLst/>
                          <a:latin typeface="ヒラギノ角ゴシック W3" charset="-128"/>
                        </a:rPr>
                        <a:t>アドレス</a:t>
                      </a:r>
                    </a:p>
                  </a:txBody>
                  <a:tcPr marL="12618" marR="12618" marT="12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is-IS" sz="1800" b="0" i="0" u="none" strike="noStrike">
                          <a:solidFill>
                            <a:srgbClr val="000000"/>
                          </a:solidFill>
                          <a:effectLst/>
                          <a:latin typeface="ヒラギノ角ゴシック W3" charset="-128"/>
                        </a:rPr>
                        <a:t>133</a:t>
                      </a:r>
                    </a:p>
                  </a:txBody>
                  <a:tcPr marL="12618" marR="12618" marT="12618"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n-US" altLang="ja-JP" sz="1800" b="0" i="0" u="none" strike="noStrike">
                          <a:solidFill>
                            <a:srgbClr val="000000"/>
                          </a:solidFill>
                          <a:effectLst/>
                          <a:latin typeface="ヒラギノ角ゴシック W3" charset="-128"/>
                        </a:rPr>
                        <a:t>30</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is-IS" sz="1800" b="0" i="0" u="none" strike="noStrike">
                          <a:solidFill>
                            <a:srgbClr val="000000"/>
                          </a:solidFill>
                          <a:effectLst/>
                          <a:latin typeface="ヒラギノ角ゴシック W3" charset="-128"/>
                        </a:rPr>
                        <a:t>109</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is-IS" sz="1800" b="0" i="0" u="none" strike="noStrike">
                          <a:solidFill>
                            <a:srgbClr val="000000"/>
                          </a:solidFill>
                          <a:effectLst/>
                          <a:latin typeface="ヒラギノ角ゴシック W3" charset="-128"/>
                        </a:rPr>
                        <a:t>203</a:t>
                      </a:r>
                    </a:p>
                  </a:txBody>
                  <a:tcPr marL="12618" marR="12618" marT="12618"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318604">
                <a:tc>
                  <a:txBody>
                    <a:bodyPr/>
                    <a:lstStyle/>
                    <a:p>
                      <a:pPr algn="l" fontAlgn="ctr"/>
                      <a:r>
                        <a:rPr lang="ja-JP" altLang="en-US" sz="1800" b="0" i="0" u="none" strike="noStrike">
                          <a:solidFill>
                            <a:srgbClr val="000000"/>
                          </a:solidFill>
                          <a:effectLst/>
                          <a:latin typeface="ヒラギノ角ゴシック W3" charset="-128"/>
                        </a:rPr>
                        <a:t>サブネットマスク</a:t>
                      </a:r>
                    </a:p>
                  </a:txBody>
                  <a:tcPr marL="12618" marR="12618" marT="12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ヒラギノ角ゴシック W3" charset="-128"/>
                        </a:rPr>
                        <a:t>255</a:t>
                      </a:r>
                    </a:p>
                  </a:txBody>
                  <a:tcPr marL="12618" marR="12618" marT="12618"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ヒラギノ角ゴシック W3" charset="-128"/>
                        </a:rPr>
                        <a:t>255</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ヒラギノ角ゴシック W3" charset="-128"/>
                        </a:rPr>
                        <a:t>255</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800" b="0" i="0" u="none" strike="noStrike">
                          <a:solidFill>
                            <a:srgbClr val="000000"/>
                          </a:solidFill>
                          <a:effectLst/>
                          <a:latin typeface="ヒラギノ角ゴシック W3" charset="-128"/>
                        </a:rPr>
                        <a:t>0</a:t>
                      </a:r>
                    </a:p>
                  </a:txBody>
                  <a:tcPr marL="12618" marR="12618" marT="12618"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328883">
                <a:tc>
                  <a:txBody>
                    <a:bodyPr/>
                    <a:lstStyle/>
                    <a:p>
                      <a:pPr algn="l" fontAlgn="ctr"/>
                      <a:r>
                        <a:rPr lang="ja-JP" altLang="en-US" sz="1800" b="0" i="0" u="none" strike="noStrike">
                          <a:solidFill>
                            <a:srgbClr val="000000"/>
                          </a:solidFill>
                          <a:effectLst/>
                          <a:latin typeface="ヒラギノ角ゴシック W3" charset="-128"/>
                        </a:rPr>
                        <a:t>ネットワーク部</a:t>
                      </a:r>
                    </a:p>
                  </a:txBody>
                  <a:tcPr marL="12618" marR="12618" marT="126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is-IS" sz="1800" b="0" i="0" u="none" strike="noStrike">
                          <a:solidFill>
                            <a:srgbClr val="000000"/>
                          </a:solidFill>
                          <a:effectLst/>
                          <a:latin typeface="ヒラギノ角ゴシック W3" charset="-128"/>
                        </a:rPr>
                        <a:t>133</a:t>
                      </a:r>
                    </a:p>
                  </a:txBody>
                  <a:tcPr marL="12618" marR="12618" marT="12618"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a:solidFill>
                            <a:srgbClr val="000000"/>
                          </a:solidFill>
                          <a:effectLst/>
                          <a:latin typeface="ヒラギノ角ゴシック W3" charset="-128"/>
                        </a:rPr>
                        <a:t>30</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is-IS" sz="1800" b="0" i="0" u="none" strike="noStrike">
                          <a:solidFill>
                            <a:srgbClr val="000000"/>
                          </a:solidFill>
                          <a:effectLst/>
                          <a:latin typeface="ヒラギノ角ゴシック W3" charset="-128"/>
                        </a:rPr>
                        <a:t>109</a:t>
                      </a:r>
                    </a:p>
                  </a:txBody>
                  <a:tcPr marL="12618" marR="12618" marT="12618"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800" b="0" i="0" u="none" strike="noStrike" dirty="0">
                          <a:solidFill>
                            <a:srgbClr val="000000"/>
                          </a:solidFill>
                          <a:effectLst/>
                          <a:latin typeface="ヒラギノ角ゴシック W3" charset="-128"/>
                        </a:rPr>
                        <a:t>0</a:t>
                      </a:r>
                    </a:p>
                  </a:txBody>
                  <a:tcPr marL="12618" marR="12618" marT="12618"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6021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ゲートウェイアドレス</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Gateway Address</a:t>
            </a:r>
          </a:p>
          <a:p>
            <a:r>
              <a:rPr lang="en-US" altLang="ja-JP" dirty="0"/>
              <a:t>Gateway </a:t>
            </a:r>
            <a:r>
              <a:rPr lang="en-US" altLang="ja-JP" dirty="0" smtClean="0"/>
              <a:t>(</a:t>
            </a:r>
            <a:r>
              <a:rPr lang="ja-JP" altLang="en-US" dirty="0" smtClean="0"/>
              <a:t>ネットワーク</a:t>
            </a:r>
            <a:r>
              <a:rPr lang="ja-JP" altLang="en-US" dirty="0"/>
              <a:t>同士の</a:t>
            </a:r>
            <a:r>
              <a:rPr lang="ja-JP" altLang="en-US" dirty="0" smtClean="0"/>
              <a:t>仲介者</a:t>
            </a:r>
            <a:r>
              <a:rPr lang="en-US" altLang="ja-JP" dirty="0" smtClean="0"/>
              <a:t>) </a:t>
            </a:r>
            <a:r>
              <a:rPr lang="ja-JP" altLang="en-US" dirty="0"/>
              <a:t>の </a:t>
            </a:r>
            <a:r>
              <a:rPr lang="en-US" altLang="ja-JP" dirty="0"/>
              <a:t>IP </a:t>
            </a:r>
            <a:r>
              <a:rPr lang="ja-JP" altLang="en-US" dirty="0"/>
              <a:t>アドレス</a:t>
            </a:r>
          </a:p>
          <a:p>
            <a:endParaRPr lang="ja-JP" altLang="en-US" dirty="0"/>
          </a:p>
          <a:p>
            <a:endParaRPr lang="ja-JP" altLang="en-US" dirty="0"/>
          </a:p>
          <a:p>
            <a:endParaRPr kumimoji="1" lang="ja-JP" altLang="en-US" dirty="0"/>
          </a:p>
        </p:txBody>
      </p:sp>
      <p:pic>
        <p:nvPicPr>
          <p:cNvPr id="4" name="Picture 1"/>
          <p:cNvPicPr>
            <a:picLocks noChangeAspect="1" noChangeArrowheads="1"/>
          </p:cNvPicPr>
          <p:nvPr/>
        </p:nvPicPr>
        <p:blipFill>
          <a:blip r:embed="rId2" cstate="print"/>
          <a:srcRect/>
          <a:stretch>
            <a:fillRect/>
          </a:stretch>
        </p:blipFill>
        <p:spPr bwMode="auto">
          <a:xfrm>
            <a:off x="2280610" y="2916039"/>
            <a:ext cx="4879181" cy="3393281"/>
          </a:xfrm>
          <a:prstGeom prst="rect">
            <a:avLst/>
          </a:prstGeom>
          <a:noFill/>
          <a:ln w="9525">
            <a:noFill/>
            <a:miter lim="800000"/>
            <a:headEnd/>
            <a:tailEnd/>
          </a:ln>
        </p:spPr>
      </p:pic>
      <p:sp>
        <p:nvSpPr>
          <p:cNvPr id="5" name="Text Box 8"/>
          <p:cNvSpPr txBox="1">
            <a:spLocks noChangeArrowheads="1"/>
          </p:cNvSpPr>
          <p:nvPr/>
        </p:nvSpPr>
        <p:spPr bwMode="auto">
          <a:xfrm>
            <a:off x="4241229" y="3065655"/>
            <a:ext cx="2233602" cy="586957"/>
          </a:xfrm>
          <a:prstGeom prst="rect">
            <a:avLst/>
          </a:prstGeom>
          <a:solidFill>
            <a:srgbClr val="99CCFF"/>
          </a:solidFill>
          <a:ln>
            <a:noFill/>
          </a:ln>
          <a:extLst>
            <a:ext uri="{91240B29-F687-4F45-9708-019B960494DF}">
              <a14:hiddenLine xmlns:a14="http://schemas.microsoft.com/office/drawing/2010/main" w="72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b="1" dirty="0" err="1">
                <a:solidFill>
                  <a:srgbClr val="000000"/>
                </a:solidFill>
                <a:latin typeface="Hiragino Sans W3" charset="-128"/>
                <a:ea typeface="Hiragino Sans W3" charset="-128"/>
                <a:cs typeface="Hiragino Sans W3" charset="-128"/>
              </a:rPr>
              <a:t>ゲートウェイアドレス</a:t>
            </a:r>
            <a:endParaRPr lang="en-US" sz="1600" b="1" dirty="0">
              <a:solidFill>
                <a:srgbClr val="000000"/>
              </a:solidFill>
              <a:latin typeface="Hiragino Sans W3" charset="-128"/>
              <a:ea typeface="Hiragino Sans W3" charset="-128"/>
              <a:cs typeface="Hiragino Sans W3" charset="-128"/>
            </a:endParaRPr>
          </a:p>
          <a:p>
            <a:pPr algn="ctr" eaLnBrk="1" hangingPunct="1"/>
            <a:r>
              <a:rPr lang="en-US" altLang="ja-JP" sz="1600" b="1" dirty="0" smtClean="0">
                <a:solidFill>
                  <a:srgbClr val="000000"/>
                </a:solidFill>
                <a:latin typeface="Hiragino Sans W3" charset="-128"/>
                <a:ea typeface="Hiragino Sans W3" charset="-128"/>
                <a:cs typeface="Hiragino Sans W3" charset="-128"/>
              </a:rPr>
              <a:t>133.30.109.254</a:t>
            </a:r>
            <a:endParaRPr lang="en-US" altLang="ja-JP" sz="1600" b="1" dirty="0">
              <a:solidFill>
                <a:srgbClr val="000000"/>
              </a:solidFill>
              <a:latin typeface="Hiragino Sans W3" charset="-128"/>
              <a:ea typeface="Hiragino Sans W3" charset="-128"/>
              <a:cs typeface="Hiragino Sans W3" charset="-128"/>
            </a:endParaRPr>
          </a:p>
        </p:txBody>
      </p:sp>
      <p:sp>
        <p:nvSpPr>
          <p:cNvPr id="6" name="Text Box 9"/>
          <p:cNvSpPr txBox="1">
            <a:spLocks noChangeArrowheads="1"/>
          </p:cNvSpPr>
          <p:nvPr/>
        </p:nvSpPr>
        <p:spPr bwMode="auto">
          <a:xfrm>
            <a:off x="2448601" y="4742033"/>
            <a:ext cx="2233602" cy="583321"/>
          </a:xfrm>
          <a:prstGeom prst="rect">
            <a:avLst/>
          </a:prstGeom>
          <a:solidFill>
            <a:srgbClr val="FF9966"/>
          </a:solidFill>
          <a:ln>
            <a:noFill/>
          </a:ln>
          <a:extLst>
            <a:ext uri="{91240B29-F687-4F45-9708-019B960494DF}">
              <a14:hiddenLine xmlns:a14="http://schemas.microsoft.com/office/drawing/2010/main" w="72000">
                <a:solidFill>
                  <a:srgbClr val="000000"/>
                </a:solidFill>
                <a:round/>
                <a:headEnd/>
                <a:tailEnd/>
              </a14:hiddenLine>
            </a:ext>
          </a:extLst>
        </p:spPr>
        <p:txBody>
          <a:bodyPr wrap="none" lIns="90000" tIns="45000" rIns="90000" bIns="450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b="1" dirty="0" err="1">
                <a:solidFill>
                  <a:srgbClr val="000000"/>
                </a:solidFill>
                <a:latin typeface="Hiragino Sans W3" charset="-128"/>
                <a:ea typeface="Hiragino Sans W3" charset="-128"/>
                <a:cs typeface="Hiragino Sans W3" charset="-128"/>
              </a:rPr>
              <a:t>ゲートウェイアドレス</a:t>
            </a:r>
            <a:endParaRPr lang="en-US" sz="1600" b="1" dirty="0">
              <a:solidFill>
                <a:srgbClr val="000000"/>
              </a:solidFill>
              <a:latin typeface="Hiragino Sans W3" charset="-128"/>
              <a:ea typeface="Hiragino Sans W3" charset="-128"/>
              <a:cs typeface="Hiragino Sans W3" charset="-128"/>
            </a:endParaRPr>
          </a:p>
          <a:p>
            <a:pPr algn="ctr" eaLnBrk="1" hangingPunct="1"/>
            <a:r>
              <a:rPr lang="en-US" altLang="ja-JP" sz="1600" b="1" dirty="0" smtClean="0">
                <a:solidFill>
                  <a:srgbClr val="000000"/>
                </a:solidFill>
                <a:latin typeface="Hiragino Sans W3" charset="-128"/>
                <a:ea typeface="Hiragino Sans W3" charset="-128"/>
                <a:cs typeface="Hiragino Sans W3" charset="-128"/>
              </a:rPr>
              <a:t>133.30.110.254</a:t>
            </a:r>
            <a:endParaRPr lang="en-US" altLang="ja-JP" sz="1600" b="1" dirty="0">
              <a:solidFill>
                <a:srgbClr val="000000"/>
              </a:solidFill>
              <a:latin typeface="Hiragino Sans W3" charset="-128"/>
              <a:ea typeface="Hiragino Sans W3" charset="-128"/>
              <a:cs typeface="Hiragino Sans W3" charset="-128"/>
            </a:endParaRPr>
          </a:p>
        </p:txBody>
      </p:sp>
      <p:sp>
        <p:nvSpPr>
          <p:cNvPr id="7" name="Text Box 6"/>
          <p:cNvSpPr txBox="1">
            <a:spLocks noChangeArrowheads="1"/>
          </p:cNvSpPr>
          <p:nvPr/>
        </p:nvSpPr>
        <p:spPr bwMode="auto">
          <a:xfrm>
            <a:off x="302434" y="3212976"/>
            <a:ext cx="2233603" cy="586957"/>
          </a:xfrm>
          <a:prstGeom prst="rect">
            <a:avLst/>
          </a:prstGeom>
          <a:solidFill>
            <a:srgbClr val="E6E6FF"/>
          </a:solidFill>
          <a:ln>
            <a:noFill/>
          </a:ln>
          <a:extLst>
            <a:ext uri="{91240B29-F687-4F45-9708-019B960494DF}">
              <a14:hiddenLine xmlns:a14="http://schemas.microsoft.com/office/drawing/2010/main" w="72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dirty="0" err="1">
                <a:solidFill>
                  <a:srgbClr val="3333FF"/>
                </a:solidFill>
                <a:latin typeface="Hiragino Sans W3" charset="-128"/>
                <a:ea typeface="Hiragino Sans W3" charset="-128"/>
                <a:cs typeface="Hiragino Sans W3" charset="-128"/>
              </a:rPr>
              <a:t>ネットワークアドレス</a:t>
            </a:r>
            <a:endParaRPr lang="en-US" sz="1600" dirty="0">
              <a:solidFill>
                <a:srgbClr val="3333FF"/>
              </a:solidFill>
              <a:latin typeface="Hiragino Sans W3" charset="-128"/>
              <a:ea typeface="Hiragino Sans W3" charset="-128"/>
              <a:cs typeface="Hiragino Sans W3" charset="-128"/>
            </a:endParaRPr>
          </a:p>
          <a:p>
            <a:pPr algn="ctr" eaLnBrk="1" hangingPunct="1"/>
            <a:r>
              <a:rPr lang="en-US" altLang="ja-JP" sz="1600" dirty="0" smtClean="0">
                <a:solidFill>
                  <a:srgbClr val="3333FF"/>
                </a:solidFill>
                <a:latin typeface="Hiragino Sans W3" charset="-128"/>
                <a:ea typeface="Hiragino Sans W3" charset="-128"/>
                <a:cs typeface="Hiragino Sans W3" charset="-128"/>
              </a:rPr>
              <a:t>133.30.109.0 </a:t>
            </a:r>
            <a:r>
              <a:rPr lang="en-US" altLang="ja-JP" sz="1600" dirty="0">
                <a:solidFill>
                  <a:srgbClr val="3333FF"/>
                </a:solidFill>
                <a:latin typeface="Hiragino Sans W3" charset="-128"/>
                <a:ea typeface="Hiragino Sans W3" charset="-128"/>
                <a:cs typeface="Hiragino Sans W3" charset="-128"/>
              </a:rPr>
              <a:t>/ </a:t>
            </a:r>
            <a:r>
              <a:rPr lang="en-US" altLang="ja-JP" sz="1600" dirty="0" smtClean="0">
                <a:solidFill>
                  <a:srgbClr val="3333FF"/>
                </a:solidFill>
                <a:latin typeface="Hiragino Sans W3" charset="-128"/>
                <a:ea typeface="Hiragino Sans W3" charset="-128"/>
                <a:cs typeface="Hiragino Sans W3" charset="-128"/>
              </a:rPr>
              <a:t>24</a:t>
            </a:r>
            <a:endParaRPr lang="en-US" altLang="ja-JP" sz="1600" dirty="0">
              <a:solidFill>
                <a:srgbClr val="3333FF"/>
              </a:solidFill>
              <a:latin typeface="Hiragino Sans W3" charset="-128"/>
              <a:ea typeface="Hiragino Sans W3" charset="-128"/>
              <a:cs typeface="Hiragino Sans W3" charset="-128"/>
            </a:endParaRPr>
          </a:p>
        </p:txBody>
      </p:sp>
      <p:sp>
        <p:nvSpPr>
          <p:cNvPr id="8" name="Text Box 7"/>
          <p:cNvSpPr txBox="1">
            <a:spLocks noChangeArrowheads="1"/>
          </p:cNvSpPr>
          <p:nvPr/>
        </p:nvSpPr>
        <p:spPr bwMode="auto">
          <a:xfrm>
            <a:off x="6804248" y="4155076"/>
            <a:ext cx="2232248" cy="586957"/>
          </a:xfrm>
          <a:prstGeom prst="rect">
            <a:avLst/>
          </a:prstGeom>
          <a:solidFill>
            <a:srgbClr val="FFCC99"/>
          </a:solidFill>
          <a:ln>
            <a:noFill/>
          </a:ln>
          <a:extLst>
            <a:ext uri="{91240B29-F687-4F45-9708-019B960494DF}">
              <a14:hiddenLine xmlns:a14="http://schemas.microsoft.com/office/drawing/2010/main" w="72000">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dirty="0" err="1">
                <a:solidFill>
                  <a:srgbClr val="FF0000"/>
                </a:solidFill>
                <a:latin typeface="Hiragino Sans W3" charset="-128"/>
                <a:ea typeface="Hiragino Sans W3" charset="-128"/>
                <a:cs typeface="Hiragino Sans W3" charset="-128"/>
              </a:rPr>
              <a:t>ネットワークアドレス</a:t>
            </a:r>
            <a:endParaRPr lang="en-US" sz="1600" dirty="0">
              <a:solidFill>
                <a:srgbClr val="FF0000"/>
              </a:solidFill>
              <a:latin typeface="Hiragino Sans W3" charset="-128"/>
              <a:ea typeface="Hiragino Sans W3" charset="-128"/>
              <a:cs typeface="Hiragino Sans W3" charset="-128"/>
            </a:endParaRPr>
          </a:p>
          <a:p>
            <a:pPr algn="ctr" eaLnBrk="1" hangingPunct="1"/>
            <a:r>
              <a:rPr lang="en-US" altLang="ja-JP" sz="1600" dirty="0" smtClean="0">
                <a:solidFill>
                  <a:srgbClr val="FF0000"/>
                </a:solidFill>
                <a:latin typeface="Hiragino Sans W3" charset="-128"/>
                <a:ea typeface="Hiragino Sans W3" charset="-128"/>
                <a:cs typeface="Hiragino Sans W3" charset="-128"/>
              </a:rPr>
              <a:t>133.30.110.0 </a:t>
            </a:r>
            <a:r>
              <a:rPr lang="en-US" altLang="ja-JP" sz="1600" dirty="0">
                <a:solidFill>
                  <a:srgbClr val="FF0000"/>
                </a:solidFill>
                <a:latin typeface="Hiragino Sans W3" charset="-128"/>
                <a:ea typeface="Hiragino Sans W3" charset="-128"/>
                <a:cs typeface="Hiragino Sans W3" charset="-128"/>
              </a:rPr>
              <a:t>/ </a:t>
            </a:r>
            <a:r>
              <a:rPr lang="en-US" altLang="ja-JP" sz="1600" dirty="0" smtClean="0">
                <a:solidFill>
                  <a:srgbClr val="FF0000"/>
                </a:solidFill>
                <a:latin typeface="Hiragino Sans W3" charset="-128"/>
                <a:ea typeface="Hiragino Sans W3" charset="-128"/>
                <a:cs typeface="Hiragino Sans W3" charset="-128"/>
              </a:rPr>
              <a:t>24</a:t>
            </a:r>
            <a:endParaRPr lang="en-US" altLang="ja-JP" sz="1600" dirty="0">
              <a:solidFill>
                <a:srgbClr val="FF0000"/>
              </a:solidFill>
              <a:latin typeface="Hiragino Sans W3" charset="-128"/>
              <a:ea typeface="Hiragino Sans W3" charset="-128"/>
              <a:cs typeface="Hiragino Sans W3" charset="-128"/>
            </a:endParaRPr>
          </a:p>
        </p:txBody>
      </p:sp>
    </p:spTree>
    <p:extLst>
      <p:ext uri="{BB962C8B-B14F-4D97-AF65-F5344CB8AC3E}">
        <p14:creationId xmlns:p14="http://schemas.microsoft.com/office/powerpoint/2010/main" val="2936100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ブロードキャストアドレス</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broadcast address</a:t>
            </a:r>
            <a:endParaRPr kumimoji="1" lang="en-US" altLang="ja-JP" dirty="0"/>
          </a:p>
          <a:p>
            <a:r>
              <a:rPr lang="ja-JP" altLang="en-US" dirty="0"/>
              <a:t>ネットワーク内の全てのホスト</a:t>
            </a:r>
            <a:r>
              <a:rPr lang="ja-JP" altLang="en-US" dirty="0" smtClean="0"/>
              <a:t>にデータ</a:t>
            </a:r>
            <a:r>
              <a:rPr lang="ja-JP" altLang="en-US" dirty="0"/>
              <a:t>を送信するための特殊</a:t>
            </a:r>
            <a:r>
              <a:rPr lang="ja-JP" altLang="en-US" dirty="0" smtClean="0"/>
              <a:t>なアドレス</a:t>
            </a:r>
            <a:endParaRPr lang="ja-JP" altLang="en-US" dirty="0"/>
          </a:p>
          <a:p>
            <a:pPr lvl="1"/>
            <a:r>
              <a:rPr lang="ja-JP" altLang="en-US" dirty="0"/>
              <a:t>ホストアドレス部の全てのビット</a:t>
            </a:r>
            <a:r>
              <a:rPr lang="ja-JP" altLang="en-US" dirty="0" smtClean="0"/>
              <a:t>を </a:t>
            </a:r>
            <a:r>
              <a:rPr lang="en-US" altLang="ja-JP" dirty="0" smtClean="0"/>
              <a:t>1 </a:t>
            </a:r>
            <a:r>
              <a:rPr lang="ja-JP" altLang="en-US" dirty="0"/>
              <a:t>としたもの</a:t>
            </a:r>
          </a:p>
          <a:p>
            <a:endParaRPr kumimoji="1" lang="ja-JP" altLang="en-US" dirty="0"/>
          </a:p>
        </p:txBody>
      </p:sp>
      <p:grpSp>
        <p:nvGrpSpPr>
          <p:cNvPr id="15" name="グループ化 14"/>
          <p:cNvGrpSpPr/>
          <p:nvPr/>
        </p:nvGrpSpPr>
        <p:grpSpPr>
          <a:xfrm>
            <a:off x="4353744" y="3429000"/>
            <a:ext cx="4104456" cy="2854490"/>
            <a:chOff x="4572000" y="836712"/>
            <a:chExt cx="4104456" cy="2854490"/>
          </a:xfrm>
        </p:grpSpPr>
        <p:pic>
          <p:nvPicPr>
            <p:cNvPr id="6" name="Picture 4"/>
            <p:cNvPicPr>
              <a:picLocks noChangeAspect="1" noChangeArrowheads="1"/>
            </p:cNvPicPr>
            <p:nvPr/>
          </p:nvPicPr>
          <p:blipFill>
            <a:blip r:embed="rId2" cstate="print"/>
            <a:srcRect/>
            <a:stretch>
              <a:fillRect/>
            </a:stretch>
          </p:blipFill>
          <p:spPr bwMode="auto">
            <a:xfrm>
              <a:off x="4572000" y="836712"/>
              <a:ext cx="4104456" cy="2854490"/>
            </a:xfrm>
            <a:prstGeom prst="rect">
              <a:avLst/>
            </a:prstGeom>
            <a:noFill/>
            <a:ln w="9525">
              <a:noFill/>
              <a:miter lim="800000"/>
              <a:headEnd/>
              <a:tailEnd/>
            </a:ln>
          </p:spPr>
        </p:pic>
        <p:cxnSp>
          <p:nvCxnSpPr>
            <p:cNvPr id="7" name="直線矢印コネクタ 6"/>
            <p:cNvCxnSpPr/>
            <p:nvPr/>
          </p:nvCxnSpPr>
          <p:spPr>
            <a:xfrm flipH="1" flipV="1">
              <a:off x="7236296" y="2636912"/>
              <a:ext cx="504056"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flipV="1">
              <a:off x="7380312" y="2348880"/>
              <a:ext cx="432048"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H="1">
              <a:off x="7308304" y="2780928"/>
              <a:ext cx="57606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a:off x="7812360" y="2780928"/>
              <a:ext cx="72008"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7884368" y="2348880"/>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6516216" y="1772816"/>
              <a:ext cx="72008" cy="72008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372200" y="1988840"/>
              <a:ext cx="288032" cy="2160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6444208" y="1988840"/>
              <a:ext cx="216024" cy="2160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9472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ブロードキャストアドレス</a:t>
            </a:r>
            <a:endParaRPr kumimoji="1" lang="ja-JP" altLang="en-US" dirty="0"/>
          </a:p>
        </p:txBody>
      </p:sp>
      <p:sp>
        <p:nvSpPr>
          <p:cNvPr id="3" name="コンテンツ プレースホルダー 2"/>
          <p:cNvSpPr>
            <a:spLocks noGrp="1"/>
          </p:cNvSpPr>
          <p:nvPr>
            <p:ph idx="1"/>
          </p:nvPr>
        </p:nvSpPr>
        <p:spPr>
          <a:xfrm>
            <a:off x="685800" y="980728"/>
            <a:ext cx="7772400" cy="1944216"/>
          </a:xfrm>
        </p:spPr>
        <p:txBody>
          <a:bodyPr/>
          <a:lstStyle/>
          <a:p>
            <a:r>
              <a:rPr lang="en-US" altLang="ja-JP" sz="2800" dirty="0" smtClean="0"/>
              <a:t>broadcast address</a:t>
            </a:r>
            <a:endParaRPr kumimoji="1" lang="en-US" altLang="ja-JP" sz="2800" dirty="0"/>
          </a:p>
          <a:p>
            <a:r>
              <a:rPr lang="ja-JP" altLang="en-US" sz="2800" dirty="0"/>
              <a:t>ネットワーク内の全てのホスト</a:t>
            </a:r>
            <a:r>
              <a:rPr lang="ja-JP" altLang="en-US" sz="2800" dirty="0" smtClean="0"/>
              <a:t>にデータ</a:t>
            </a:r>
            <a:r>
              <a:rPr lang="ja-JP" altLang="en-US" sz="2800" dirty="0"/>
              <a:t>を送信するための特殊</a:t>
            </a:r>
            <a:r>
              <a:rPr lang="ja-JP" altLang="en-US" sz="2800" dirty="0" smtClean="0"/>
              <a:t>なアドレス</a:t>
            </a:r>
            <a:endParaRPr lang="ja-JP" altLang="en-US" sz="2800" dirty="0"/>
          </a:p>
          <a:p>
            <a:pPr lvl="1"/>
            <a:r>
              <a:rPr lang="ja-JP" altLang="en-US" sz="2400" dirty="0"/>
              <a:t>ホストアドレス部の全てのビット</a:t>
            </a:r>
            <a:r>
              <a:rPr lang="ja-JP" altLang="en-US" sz="2400" dirty="0" smtClean="0"/>
              <a:t>を </a:t>
            </a:r>
            <a:r>
              <a:rPr lang="en-US" altLang="ja-JP" sz="2400" dirty="0" smtClean="0"/>
              <a:t>1 </a:t>
            </a:r>
            <a:r>
              <a:rPr lang="ja-JP" altLang="en-US" sz="2400" dirty="0"/>
              <a:t>としたもの</a:t>
            </a:r>
          </a:p>
          <a:p>
            <a:endParaRPr kumimoji="1" lang="ja-JP" altLang="en-US" sz="2800" dirty="0"/>
          </a:p>
        </p:txBody>
      </p:sp>
      <p:graphicFrame>
        <p:nvGraphicFramePr>
          <p:cNvPr id="6" name="表 5"/>
          <p:cNvGraphicFramePr>
            <a:graphicFrameLocks noGrp="1"/>
          </p:cNvGraphicFramePr>
          <p:nvPr>
            <p:extLst>
              <p:ext uri="{D42A27DB-BD31-4B8C-83A1-F6EECF244321}">
                <p14:modId xmlns:p14="http://schemas.microsoft.com/office/powerpoint/2010/main" val="1743249640"/>
              </p:ext>
            </p:extLst>
          </p:nvPr>
        </p:nvGraphicFramePr>
        <p:xfrm>
          <a:off x="395536" y="2924944"/>
          <a:ext cx="8496945" cy="3240357"/>
        </p:xfrm>
        <a:graphic>
          <a:graphicData uri="http://schemas.openxmlformats.org/drawingml/2006/table">
            <a:tbl>
              <a:tblPr/>
              <a:tblGrid>
                <a:gridCol w="192695"/>
                <a:gridCol w="2468334"/>
                <a:gridCol w="1458979"/>
                <a:gridCol w="1458979"/>
                <a:gridCol w="1458979"/>
                <a:gridCol w="1458979"/>
              </a:tblGrid>
              <a:tr h="358564">
                <a:tc gridSpan="2">
                  <a:txBody>
                    <a:bodyPr/>
                    <a:lstStyle/>
                    <a:p>
                      <a:pPr algn="ctr" fontAlgn="ctr"/>
                      <a:r>
                        <a:rPr lang="ja-JP" altLang="en-US" sz="1800" b="0" i="0" u="none" strike="noStrike" dirty="0">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kumimoji="1" lang="ja-JP" altLang="en-US"/>
                    </a:p>
                  </a:txBody>
                  <a:tcPr/>
                </a:tc>
                <a:tc gridSpan="3">
                  <a:txBody>
                    <a:bodyPr/>
                    <a:lstStyle/>
                    <a:p>
                      <a:pPr algn="ctr" fontAlgn="ctr"/>
                      <a:r>
                        <a:rPr lang="ja-JP" altLang="en-US" sz="1800" b="0" i="0" u="none" strike="noStrike">
                          <a:solidFill>
                            <a:srgbClr val="000000"/>
                          </a:solidFill>
                          <a:effectLst/>
                          <a:latin typeface="Yu Gothic" charset="-128"/>
                        </a:rPr>
                        <a:t>ネットワークアドレス</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800" b="0" i="0" u="none" strike="noStrike" dirty="0">
                          <a:solidFill>
                            <a:srgbClr val="000000"/>
                          </a:solidFill>
                          <a:effectLst/>
                          <a:latin typeface="Yu Gothic" charset="-128"/>
                        </a:rPr>
                        <a:t>ホストアドレス</a:t>
                      </a:r>
                    </a:p>
                  </a:txBody>
                  <a:tcPr marL="11199" marR="11199" marT="1119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r>
              <a:tr h="358564">
                <a:tc gridSpan="6">
                  <a:txBody>
                    <a:bodyPr/>
                    <a:lstStyle/>
                    <a:p>
                      <a:pPr algn="l" fontAlgn="ctr"/>
                      <a:r>
                        <a:rPr lang="en-US" altLang="ja-JP" sz="1800" b="0" i="0" u="none" strike="noStrike" dirty="0">
                          <a:solidFill>
                            <a:srgbClr val="FFFFFF"/>
                          </a:solidFill>
                          <a:effectLst/>
                          <a:latin typeface="Yu Gothic" charset="-128"/>
                        </a:rPr>
                        <a:t>2 </a:t>
                      </a:r>
                      <a:r>
                        <a:rPr lang="ja-JP" altLang="en-US" sz="1800" b="0" i="0" u="none" strike="noStrike" dirty="0">
                          <a:solidFill>
                            <a:srgbClr val="FFFFFF"/>
                          </a:solidFill>
                          <a:effectLst/>
                          <a:latin typeface="Yu Gothic" charset="-128"/>
                        </a:rPr>
                        <a:t>進数表示</a:t>
                      </a:r>
                    </a:p>
                  </a:txBody>
                  <a:tcPr marL="11199" marR="11199" marT="11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8564">
                <a:tc>
                  <a:txBody>
                    <a:bodyPr/>
                    <a:lstStyle/>
                    <a:p>
                      <a:pPr algn="l" fontAlgn="ctr"/>
                      <a:r>
                        <a:rPr lang="ja-JP" altLang="en-US" sz="1400" b="0" i="0" u="none" strike="noStrike">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en-US" altLang="ja-JP" sz="1800" b="0" i="0" u="none" strike="noStrike" dirty="0">
                          <a:solidFill>
                            <a:srgbClr val="000000"/>
                          </a:solidFill>
                          <a:effectLst/>
                          <a:latin typeface="Yu Gothic" charset="-128"/>
                        </a:rPr>
                        <a:t>IP </a:t>
                      </a:r>
                      <a:r>
                        <a:rPr lang="ja-JP" altLang="en-US" sz="1800" b="0" i="0" u="none" strike="noStrike" dirty="0">
                          <a:solidFill>
                            <a:srgbClr val="000000"/>
                          </a:solidFill>
                          <a:effectLst/>
                          <a:latin typeface="Yu Gothic" charset="-128"/>
                        </a:rPr>
                        <a:t>アドレス</a:t>
                      </a:r>
                    </a:p>
                  </a:txBody>
                  <a:tcPr marL="11199" marR="11199" marT="11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fi-FI" sz="1800" b="0" i="0" u="none" strike="noStrike">
                          <a:solidFill>
                            <a:srgbClr val="000000"/>
                          </a:solidFill>
                          <a:effectLst/>
                          <a:latin typeface="Yu Gothic" charset="-128"/>
                        </a:rPr>
                        <a:t>10000101</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cs-CZ" sz="1800" b="0" i="0" u="none" strike="noStrike">
                          <a:solidFill>
                            <a:srgbClr val="000000"/>
                          </a:solidFill>
                          <a:effectLst/>
                          <a:latin typeface="Yu Gothic" charset="-128"/>
                        </a:rPr>
                        <a:t>00011110</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fi-FI" sz="1800" b="0" i="0" u="none" strike="noStrike">
                          <a:solidFill>
                            <a:srgbClr val="000000"/>
                          </a:solidFill>
                          <a:effectLst/>
                          <a:latin typeface="Yu Gothic" charset="-128"/>
                        </a:rPr>
                        <a:t>01101101</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fi-FI" sz="1800" b="0" i="0" u="none" strike="noStrike">
                          <a:solidFill>
                            <a:srgbClr val="000000"/>
                          </a:solidFill>
                          <a:effectLst/>
                          <a:latin typeface="Yu Gothic" charset="-128"/>
                        </a:rPr>
                        <a:t>11001011</a:t>
                      </a:r>
                    </a:p>
                  </a:txBody>
                  <a:tcPr marL="11199" marR="11199" marT="1119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358564">
                <a:tc>
                  <a:txBody>
                    <a:bodyPr/>
                    <a:lstStyle/>
                    <a:p>
                      <a:pPr algn="l" fontAlgn="ctr"/>
                      <a:r>
                        <a:rPr lang="ja-JP" altLang="en-US" sz="1400" b="0" i="0" u="none" strike="noStrike">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800" b="0" i="0" u="none" strike="noStrike" dirty="0">
                          <a:solidFill>
                            <a:srgbClr val="000000"/>
                          </a:solidFill>
                          <a:effectLst/>
                          <a:latin typeface="Yu Gothic" charset="-128"/>
                        </a:rPr>
                        <a:t>サブネットマスク</a:t>
                      </a:r>
                    </a:p>
                  </a:txBody>
                  <a:tcPr marL="11199" marR="11199" marT="11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cs-CZ" sz="1800" b="0" i="0" u="none" strike="noStrike">
                          <a:solidFill>
                            <a:srgbClr val="000000"/>
                          </a:solidFill>
                          <a:effectLst/>
                          <a:latin typeface="Yu Gothic" charset="-128"/>
                        </a:rPr>
                        <a:t>11111111</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cs-CZ" sz="1800" b="0" i="0" u="none" strike="noStrike">
                          <a:solidFill>
                            <a:srgbClr val="000000"/>
                          </a:solidFill>
                          <a:effectLst/>
                          <a:latin typeface="Yu Gothic" charset="-128"/>
                        </a:rPr>
                        <a:t>11111111</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cs-CZ" sz="1800" b="0" i="0" u="none" strike="noStrike">
                          <a:solidFill>
                            <a:srgbClr val="000000"/>
                          </a:solidFill>
                          <a:effectLst/>
                          <a:latin typeface="Yu Gothic" charset="-128"/>
                        </a:rPr>
                        <a:t>11111111</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Yu Gothic" charset="-128"/>
                        </a:rPr>
                        <a:t>00000000</a:t>
                      </a:r>
                    </a:p>
                  </a:txBody>
                  <a:tcPr marL="11199" marR="11199" marT="1119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358564">
                <a:tc>
                  <a:txBody>
                    <a:bodyPr/>
                    <a:lstStyle/>
                    <a:p>
                      <a:pPr algn="l" fontAlgn="ctr"/>
                      <a:r>
                        <a:rPr lang="ja-JP" altLang="en-US" sz="1400" b="0" i="0" u="none" strike="noStrike">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800" b="0" i="0" u="none" strike="noStrike" dirty="0">
                          <a:solidFill>
                            <a:srgbClr val="000000"/>
                          </a:solidFill>
                          <a:effectLst/>
                          <a:latin typeface="Yu Gothic" charset="-128"/>
                        </a:rPr>
                        <a:t>ブロードキャストアドレス</a:t>
                      </a:r>
                    </a:p>
                  </a:txBody>
                  <a:tcPr marL="11199" marR="11199" marT="11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i-FI" sz="1800" b="0" i="0" u="none" strike="noStrike">
                          <a:solidFill>
                            <a:srgbClr val="000000"/>
                          </a:solidFill>
                          <a:effectLst/>
                          <a:latin typeface="Yu Gothic" charset="-128"/>
                        </a:rPr>
                        <a:t>10000101</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cs-CZ" sz="1800" b="0" i="0" u="none" strike="noStrike">
                          <a:solidFill>
                            <a:srgbClr val="000000"/>
                          </a:solidFill>
                          <a:effectLst/>
                          <a:latin typeface="Yu Gothic" charset="-128"/>
                        </a:rPr>
                        <a:t>00011110</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fi-FI" sz="1800" b="0" i="0" u="none" strike="noStrike">
                          <a:solidFill>
                            <a:srgbClr val="000000"/>
                          </a:solidFill>
                          <a:effectLst/>
                          <a:latin typeface="Yu Gothic" charset="-128"/>
                        </a:rPr>
                        <a:t>01101101</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cs-CZ" sz="1800" b="0" i="0" u="none" strike="noStrike">
                          <a:solidFill>
                            <a:srgbClr val="000000"/>
                          </a:solidFill>
                          <a:effectLst/>
                          <a:latin typeface="Yu Gothic" charset="-128"/>
                        </a:rPr>
                        <a:t>11111111</a:t>
                      </a:r>
                    </a:p>
                  </a:txBody>
                  <a:tcPr marL="11199" marR="11199" marT="1119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8564">
                <a:tc gridSpan="6">
                  <a:txBody>
                    <a:bodyPr/>
                    <a:lstStyle/>
                    <a:p>
                      <a:pPr algn="l" fontAlgn="ctr"/>
                      <a:r>
                        <a:rPr lang="en-US" altLang="ja-JP" sz="1800" b="0" i="0" u="none" strike="noStrike" dirty="0">
                          <a:solidFill>
                            <a:srgbClr val="FFFFFF"/>
                          </a:solidFill>
                          <a:effectLst/>
                          <a:latin typeface="Yu Gothic" charset="-128"/>
                        </a:rPr>
                        <a:t>10 </a:t>
                      </a:r>
                      <a:r>
                        <a:rPr lang="ja-JP" altLang="en-US" sz="1800" b="0" i="0" u="none" strike="noStrike" dirty="0">
                          <a:solidFill>
                            <a:srgbClr val="FFFFFF"/>
                          </a:solidFill>
                          <a:effectLst/>
                          <a:latin typeface="Yu Gothic" charset="-128"/>
                        </a:rPr>
                        <a:t>進数表示</a:t>
                      </a:r>
                    </a:p>
                  </a:txBody>
                  <a:tcPr marL="11199" marR="11199" marT="111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8564">
                <a:tc>
                  <a:txBody>
                    <a:bodyPr/>
                    <a:lstStyle/>
                    <a:p>
                      <a:pPr algn="l" fontAlgn="ctr"/>
                      <a:r>
                        <a:rPr lang="ja-JP" altLang="en-US" sz="1400" b="0" i="0" u="none" strike="noStrike">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en-US" altLang="ja-JP" sz="1800" b="0" i="0" u="none" strike="noStrike" dirty="0">
                          <a:solidFill>
                            <a:srgbClr val="000000"/>
                          </a:solidFill>
                          <a:effectLst/>
                          <a:latin typeface="Yu Gothic" charset="-128"/>
                        </a:rPr>
                        <a:t>IP </a:t>
                      </a:r>
                      <a:r>
                        <a:rPr lang="ja-JP" altLang="en-US" sz="1800" b="0" i="0" u="none" strike="noStrike" dirty="0">
                          <a:solidFill>
                            <a:srgbClr val="000000"/>
                          </a:solidFill>
                          <a:effectLst/>
                          <a:latin typeface="Yu Gothic" charset="-128"/>
                        </a:rPr>
                        <a:t>アドレス</a:t>
                      </a:r>
                    </a:p>
                  </a:txBody>
                  <a:tcPr marL="11199" marR="11199" marT="11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is-IS" sz="1800" b="0" i="0" u="none" strike="noStrike">
                          <a:solidFill>
                            <a:srgbClr val="000000"/>
                          </a:solidFill>
                          <a:effectLst/>
                          <a:latin typeface="Yu Gothic" charset="-128"/>
                        </a:rPr>
                        <a:t>133</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en-US" altLang="ja-JP" sz="1800" b="0" i="0" u="none" strike="noStrike">
                          <a:solidFill>
                            <a:srgbClr val="000000"/>
                          </a:solidFill>
                          <a:effectLst/>
                          <a:latin typeface="Yu Gothic" charset="-128"/>
                        </a:rPr>
                        <a:t>30</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is-IS" sz="1800" b="0" i="0" u="none" strike="noStrike">
                          <a:solidFill>
                            <a:srgbClr val="000000"/>
                          </a:solidFill>
                          <a:effectLst/>
                          <a:latin typeface="Yu Gothic" charset="-128"/>
                        </a:rPr>
                        <a:t>109</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r" fontAlgn="ctr"/>
                      <a:r>
                        <a:rPr lang="is-IS" sz="1800" b="0" i="0" u="none" strike="noStrike">
                          <a:solidFill>
                            <a:srgbClr val="000000"/>
                          </a:solidFill>
                          <a:effectLst/>
                          <a:latin typeface="Yu Gothic" charset="-128"/>
                        </a:rPr>
                        <a:t>203</a:t>
                      </a:r>
                    </a:p>
                  </a:txBody>
                  <a:tcPr marL="11199" marR="11199" marT="1119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r>
              <a:tr h="358564">
                <a:tc>
                  <a:txBody>
                    <a:bodyPr/>
                    <a:lstStyle/>
                    <a:p>
                      <a:pPr algn="l" fontAlgn="ctr"/>
                      <a:r>
                        <a:rPr lang="ja-JP" altLang="en-US" sz="1400" b="0" i="0" u="none" strike="noStrike">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1800" b="0" i="0" u="none" strike="noStrike" dirty="0">
                          <a:solidFill>
                            <a:srgbClr val="000000"/>
                          </a:solidFill>
                          <a:effectLst/>
                          <a:latin typeface="Yu Gothic" charset="-128"/>
                        </a:rPr>
                        <a:t>サブネットマスク</a:t>
                      </a:r>
                    </a:p>
                  </a:txBody>
                  <a:tcPr marL="11199" marR="11199" marT="11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Yu Gothic" charset="-128"/>
                        </a:rPr>
                        <a:t>255</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Yu Gothic" charset="-128"/>
                        </a:rPr>
                        <a:t>255</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is-IS" sz="1800" b="0" i="0" u="none" strike="noStrike">
                          <a:solidFill>
                            <a:srgbClr val="000000"/>
                          </a:solidFill>
                          <a:effectLst/>
                          <a:latin typeface="Yu Gothic" charset="-128"/>
                        </a:rPr>
                        <a:t>255</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1800" b="0" i="0" u="none" strike="noStrike">
                          <a:solidFill>
                            <a:srgbClr val="000000"/>
                          </a:solidFill>
                          <a:effectLst/>
                          <a:latin typeface="Yu Gothic" charset="-128"/>
                        </a:rPr>
                        <a:t>0</a:t>
                      </a:r>
                    </a:p>
                  </a:txBody>
                  <a:tcPr marL="11199" marR="11199" marT="1119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371845">
                <a:tc>
                  <a:txBody>
                    <a:bodyPr/>
                    <a:lstStyle/>
                    <a:p>
                      <a:pPr algn="l" fontAlgn="ctr"/>
                      <a:r>
                        <a:rPr lang="ja-JP" altLang="en-US" sz="1400" b="0" i="0" u="none" strike="noStrike">
                          <a:solidFill>
                            <a:srgbClr val="000000"/>
                          </a:solidFill>
                          <a:effectLst/>
                          <a:latin typeface="Yu Gothic" charset="-128"/>
                        </a:rPr>
                        <a:t>　</a:t>
                      </a:r>
                    </a:p>
                  </a:txBody>
                  <a:tcPr marL="11199" marR="11199" marT="11199"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800" b="0" i="0" u="none" strike="noStrike" dirty="0">
                          <a:solidFill>
                            <a:srgbClr val="000000"/>
                          </a:solidFill>
                          <a:effectLst/>
                          <a:latin typeface="Yu Gothic" charset="-128"/>
                        </a:rPr>
                        <a:t>ブロードキャストアドレス</a:t>
                      </a:r>
                    </a:p>
                  </a:txBody>
                  <a:tcPr marL="11199" marR="11199" marT="1119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is-IS" sz="1800" b="0" i="0" u="none" strike="noStrike" dirty="0">
                          <a:solidFill>
                            <a:srgbClr val="000000"/>
                          </a:solidFill>
                          <a:effectLst/>
                          <a:latin typeface="Yu Gothic" charset="-128"/>
                        </a:rPr>
                        <a:t>133</a:t>
                      </a:r>
                    </a:p>
                  </a:txBody>
                  <a:tcPr marL="11199" marR="11199" marT="11199" marB="0" anchor="ctr">
                    <a:lnL w="635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800" b="0" i="0" u="none" strike="noStrike" dirty="0">
                          <a:solidFill>
                            <a:srgbClr val="000000"/>
                          </a:solidFill>
                          <a:effectLst/>
                          <a:latin typeface="Yu Gothic" charset="-128"/>
                        </a:rPr>
                        <a:t>30</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is-IS" sz="1800" b="0" i="0" u="none" strike="noStrike" dirty="0">
                          <a:solidFill>
                            <a:srgbClr val="000000"/>
                          </a:solidFill>
                          <a:effectLst/>
                          <a:latin typeface="Yu Gothic" charset="-128"/>
                        </a:rPr>
                        <a:t>109</a:t>
                      </a:r>
                    </a:p>
                  </a:txBody>
                  <a:tcPr marL="11199" marR="11199" marT="11199"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is-IS" sz="1800" b="0" i="0" u="none" strike="noStrike" dirty="0" smtClean="0">
                          <a:solidFill>
                            <a:srgbClr val="000000"/>
                          </a:solidFill>
                          <a:effectLst/>
                          <a:latin typeface="Yu Gothic" charset="-128"/>
                        </a:rPr>
                        <a:t>255</a:t>
                      </a:r>
                      <a:endParaRPr lang="is-IS" sz="1800" b="0" i="0" u="none" strike="noStrike" dirty="0">
                        <a:solidFill>
                          <a:srgbClr val="000000"/>
                        </a:solidFill>
                        <a:effectLst/>
                        <a:latin typeface="Yu Gothic" charset="-128"/>
                      </a:endParaRPr>
                    </a:p>
                  </a:txBody>
                  <a:tcPr marL="11199" marR="11199" marT="11199"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758770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052736"/>
            <a:ext cx="8062664" cy="5059362"/>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200" dirty="0" smtClean="0"/>
              <a:t>実際の通信の手順</a:t>
            </a:r>
            <a:endParaRPr kumimoji="1" lang="en-US" altLang="ja-JP" sz="720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2400" dirty="0" smtClean="0"/>
          </a:p>
          <a:p>
            <a:pPr marL="514350" marR="0" lvl="0" indent="-514350" defTabSz="914400" eaLnBrk="1" fontAlgn="auto" latinLnBrk="0" hangingPunct="1">
              <a:lnSpc>
                <a:spcPct val="100000"/>
              </a:lnSpc>
              <a:spcBef>
                <a:spcPts val="0"/>
              </a:spcBef>
              <a:spcAft>
                <a:spcPts val="0"/>
              </a:spcAft>
              <a:buClrTx/>
              <a:buSzTx/>
              <a:buFont typeface="+mj-ea"/>
              <a:buAutoNum type="circleNumDbPlain"/>
              <a:tabLst/>
              <a:defRPr/>
            </a:pPr>
            <a:r>
              <a:rPr lang="ja-JP" altLang="en-US" sz="4400" u="sng" dirty="0" smtClean="0"/>
              <a:t>同じネットワーク内の計算機</a:t>
            </a:r>
            <a:r>
              <a:rPr lang="ja-JP" altLang="en-US" sz="4400" dirty="0" smtClean="0"/>
              <a:t>に情報を送信するとき</a:t>
            </a:r>
            <a:endParaRPr kumimoji="1" lang="ja-JP" altLang="en-US" sz="4400" dirty="0"/>
          </a:p>
        </p:txBody>
      </p:sp>
    </p:spTree>
    <p:extLst>
      <p:ext uri="{BB962C8B-B14F-4D97-AF65-F5344CB8AC3E}">
        <p14:creationId xmlns:p14="http://schemas.microsoft.com/office/powerpoint/2010/main" val="1726694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通信</a:t>
            </a:r>
            <a:r>
              <a:rPr lang="ja-JP" altLang="en-US" dirty="0"/>
              <a:t>の</a:t>
            </a:r>
            <a:r>
              <a:rPr lang="ja-JP" altLang="en-US" dirty="0" smtClean="0"/>
              <a:t>手順</a:t>
            </a:r>
            <a:r>
              <a:rPr lang="en-US" altLang="ja-JP" dirty="0"/>
              <a:t/>
            </a:r>
            <a:br>
              <a:rPr lang="en-US" altLang="ja-JP" dirty="0"/>
            </a:br>
            <a:r>
              <a:rPr lang="en-US" altLang="ja-JP" dirty="0"/>
              <a:t>A </a:t>
            </a:r>
            <a:r>
              <a:rPr lang="ja-JP" altLang="en-US" dirty="0"/>
              <a:t>が </a:t>
            </a:r>
            <a:r>
              <a:rPr lang="en-US" altLang="ja-JP" dirty="0"/>
              <a:t>B </a:t>
            </a:r>
            <a:r>
              <a:rPr lang="en-US" altLang="ja-JP" dirty="0" smtClean="0"/>
              <a:t>(</a:t>
            </a:r>
            <a:r>
              <a:rPr lang="ja-JP" altLang="en-US" dirty="0" smtClean="0"/>
              <a:t>同ネットワーク内</a:t>
            </a:r>
            <a:r>
              <a:rPr lang="en-US" altLang="ja-JP" dirty="0" smtClean="0"/>
              <a:t>) </a:t>
            </a:r>
            <a:r>
              <a:rPr lang="ja-JP" altLang="en-US" dirty="0"/>
              <a:t>に情報を</a:t>
            </a:r>
            <a:r>
              <a:rPr lang="ja-JP" altLang="en-US" dirty="0" smtClean="0"/>
              <a:t>送信</a:t>
            </a:r>
            <a:endParaRPr kumimoji="1" lang="ja-JP" altLang="en-US" dirty="0"/>
          </a:p>
        </p:txBody>
      </p:sp>
      <p:pic>
        <p:nvPicPr>
          <p:cNvPr id="4"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sp>
        <p:nvSpPr>
          <p:cNvPr id="7" name="上矢印 6"/>
          <p:cNvSpPr/>
          <p:nvPr/>
        </p:nvSpPr>
        <p:spPr>
          <a:xfrm rot="18868622">
            <a:off x="5640606" y="3291175"/>
            <a:ext cx="484632" cy="978408"/>
          </a:xfrm>
          <a:prstGeom prst="upArrow">
            <a:avLst/>
          </a:prstGeom>
          <a:pattFill prst="wdUpDiag">
            <a:fgClr>
              <a:schemeClr val="accent1"/>
            </a:fgClr>
            <a:bgClr>
              <a:srgbClr val="FFFFFF"/>
            </a:bgClr>
          </a:patt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図形グループ 10"/>
          <p:cNvGrpSpPr/>
          <p:nvPr/>
        </p:nvGrpSpPr>
        <p:grpSpPr>
          <a:xfrm>
            <a:off x="694116" y="4782969"/>
            <a:ext cx="6984776" cy="1588284"/>
            <a:chOff x="2267744" y="4581129"/>
            <a:chExt cx="4325910" cy="1401738"/>
          </a:xfrm>
        </p:grpSpPr>
        <p:sp>
          <p:nvSpPr>
            <p:cNvPr id="9" name="雲形吹き出し 8"/>
            <p:cNvSpPr/>
            <p:nvPr/>
          </p:nvSpPr>
          <p:spPr>
            <a:xfrm>
              <a:off x="2267744" y="4581129"/>
              <a:ext cx="4325910" cy="1368152"/>
            </a:xfrm>
            <a:prstGeom prst="cloudCallout">
              <a:avLst>
                <a:gd name="adj1" fmla="val 35456"/>
                <a:gd name="adj2" fmla="val -73103"/>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429254" y="4923518"/>
              <a:ext cx="4164400" cy="1059349"/>
            </a:xfrm>
            <a:prstGeom prst="rect">
              <a:avLst/>
            </a:prstGeom>
            <a:noFill/>
          </p:spPr>
          <p:txBody>
            <a:bodyPr wrap="square" rtlCol="0">
              <a:spAutoFit/>
            </a:bodyPr>
            <a:lstStyle/>
            <a:p>
              <a:r>
                <a:rPr kumimoji="1" lang="ja-JP" altLang="en-US" dirty="0" smtClean="0">
                  <a:latin typeface="Hiragino Sans W3" charset="-128"/>
                  <a:ea typeface="Hiragino Sans W3" charset="-128"/>
                  <a:cs typeface="Hiragino Sans W3" charset="-128"/>
                </a:rPr>
                <a:t>同じネットワーク内の </a:t>
              </a:r>
              <a:r>
                <a:rPr kumimoji="1" lang="en-US" altLang="ja-JP" dirty="0" smtClean="0">
                  <a:latin typeface="Hiragino Sans W3" charset="-128"/>
                  <a:ea typeface="Hiragino Sans W3" charset="-128"/>
                  <a:cs typeface="Hiragino Sans W3" charset="-128"/>
                </a:rPr>
                <a:t>B (133.30.110.XXX)</a:t>
              </a:r>
              <a:r>
                <a:rPr kumimoji="1" lang="ja-JP" altLang="en-US" dirty="0" smtClean="0">
                  <a:latin typeface="Hiragino Sans W3" charset="-128"/>
                  <a:ea typeface="Hiragino Sans W3" charset="-128"/>
                  <a:cs typeface="Hiragino Sans W3" charset="-128"/>
                </a:rPr>
                <a:t>に情報を送りたいんやけどなぁ</a:t>
              </a:r>
              <a:r>
                <a:rPr kumimoji="1" lang="is-IS" altLang="ja-JP" dirty="0" smtClean="0">
                  <a:latin typeface="Hiragino Sans W3" charset="-128"/>
                  <a:ea typeface="Hiragino Sans W3" charset="-128"/>
                  <a:cs typeface="Hiragino Sans W3" charset="-128"/>
                </a:rPr>
                <a:t>…</a:t>
              </a:r>
              <a:endParaRPr kumimoji="1" lang="ja-JP" altLang="en-US" dirty="0">
                <a:latin typeface="Hiragino Sans W3" charset="-128"/>
                <a:ea typeface="Hiragino Sans W3" charset="-128"/>
                <a:cs typeface="Hiragino Sans W3" charset="-128"/>
              </a:endParaRPr>
            </a:p>
          </p:txBody>
        </p:sp>
      </p:grpSp>
      <p:sp>
        <p:nvSpPr>
          <p:cNvPr id="8" name="Text Box 6"/>
          <p:cNvSpPr txBox="1">
            <a:spLocks noChangeArrowheads="1"/>
          </p:cNvSpPr>
          <p:nvPr/>
        </p:nvSpPr>
        <p:spPr bwMode="auto">
          <a:xfrm>
            <a:off x="267203" y="1109810"/>
            <a:ext cx="2233603" cy="586957"/>
          </a:xfrm>
          <a:prstGeom prst="rect">
            <a:avLst/>
          </a:prstGeom>
          <a:solidFill>
            <a:srgbClr val="E6E6FF"/>
          </a:solidFill>
          <a:ln>
            <a:noFill/>
          </a:ln>
          <a:extLst>
            <a:ext uri="{91240B29-F687-4F45-9708-019B960494DF}">
              <a14:hiddenLine xmlns:a14="http://schemas.microsoft.com/office/drawing/2010/main" w="72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dirty="0" err="1">
                <a:solidFill>
                  <a:srgbClr val="3333FF"/>
                </a:solidFill>
                <a:latin typeface="Hiragino Sans W3" charset="-128"/>
                <a:ea typeface="Hiragino Sans W3" charset="-128"/>
                <a:cs typeface="Hiragino Sans W3" charset="-128"/>
              </a:rPr>
              <a:t>ネットワークアドレス</a:t>
            </a:r>
            <a:endParaRPr lang="en-US" sz="1600" dirty="0">
              <a:solidFill>
                <a:srgbClr val="3333FF"/>
              </a:solidFill>
              <a:latin typeface="Hiragino Sans W3" charset="-128"/>
              <a:ea typeface="Hiragino Sans W3" charset="-128"/>
              <a:cs typeface="Hiragino Sans W3" charset="-128"/>
            </a:endParaRPr>
          </a:p>
          <a:p>
            <a:pPr algn="ctr" eaLnBrk="1" hangingPunct="1"/>
            <a:r>
              <a:rPr lang="en-US" altLang="ja-JP" sz="1600" dirty="0" smtClean="0">
                <a:solidFill>
                  <a:srgbClr val="3333FF"/>
                </a:solidFill>
                <a:latin typeface="Hiragino Sans W3" charset="-128"/>
                <a:ea typeface="Hiragino Sans W3" charset="-128"/>
                <a:cs typeface="Hiragino Sans W3" charset="-128"/>
              </a:rPr>
              <a:t>133.30.109.0 </a:t>
            </a:r>
            <a:r>
              <a:rPr lang="en-US" altLang="ja-JP" sz="1600" dirty="0">
                <a:solidFill>
                  <a:srgbClr val="3333FF"/>
                </a:solidFill>
                <a:latin typeface="Hiragino Sans W3" charset="-128"/>
                <a:ea typeface="Hiragino Sans W3" charset="-128"/>
                <a:cs typeface="Hiragino Sans W3" charset="-128"/>
              </a:rPr>
              <a:t>/ </a:t>
            </a:r>
            <a:r>
              <a:rPr lang="en-US" altLang="ja-JP" sz="1600" dirty="0" smtClean="0">
                <a:solidFill>
                  <a:srgbClr val="3333FF"/>
                </a:solidFill>
                <a:latin typeface="Hiragino Sans W3" charset="-128"/>
                <a:ea typeface="Hiragino Sans W3" charset="-128"/>
                <a:cs typeface="Hiragino Sans W3" charset="-128"/>
              </a:rPr>
              <a:t>24</a:t>
            </a:r>
            <a:endParaRPr lang="en-US" altLang="ja-JP" sz="1600" dirty="0">
              <a:solidFill>
                <a:srgbClr val="3333FF"/>
              </a:solidFill>
              <a:latin typeface="Hiragino Sans W3" charset="-128"/>
              <a:ea typeface="Hiragino Sans W3" charset="-128"/>
              <a:cs typeface="Hiragino Sans W3" charset="-128"/>
            </a:endParaRPr>
          </a:p>
        </p:txBody>
      </p:sp>
      <p:sp>
        <p:nvSpPr>
          <p:cNvPr id="12" name="Text Box 7"/>
          <p:cNvSpPr txBox="1">
            <a:spLocks noChangeArrowheads="1"/>
          </p:cNvSpPr>
          <p:nvPr/>
        </p:nvSpPr>
        <p:spPr bwMode="auto">
          <a:xfrm>
            <a:off x="6660232" y="2034995"/>
            <a:ext cx="2232248" cy="586957"/>
          </a:xfrm>
          <a:prstGeom prst="rect">
            <a:avLst/>
          </a:prstGeom>
          <a:solidFill>
            <a:srgbClr val="FFCC99"/>
          </a:solidFill>
          <a:ln>
            <a:noFill/>
          </a:ln>
          <a:extLst>
            <a:ext uri="{91240B29-F687-4F45-9708-019B960494DF}">
              <a14:hiddenLine xmlns:a14="http://schemas.microsoft.com/office/drawing/2010/main" w="72000">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dirty="0" err="1">
                <a:solidFill>
                  <a:srgbClr val="FF0000"/>
                </a:solidFill>
                <a:latin typeface="Hiragino Sans W3" charset="-128"/>
                <a:ea typeface="Hiragino Sans W3" charset="-128"/>
                <a:cs typeface="Hiragino Sans W3" charset="-128"/>
              </a:rPr>
              <a:t>ネットワークアドレス</a:t>
            </a:r>
            <a:endParaRPr lang="en-US" sz="1600" dirty="0">
              <a:solidFill>
                <a:srgbClr val="FF0000"/>
              </a:solidFill>
              <a:latin typeface="Hiragino Sans W3" charset="-128"/>
              <a:ea typeface="Hiragino Sans W3" charset="-128"/>
              <a:cs typeface="Hiragino Sans W3" charset="-128"/>
            </a:endParaRPr>
          </a:p>
          <a:p>
            <a:pPr algn="ctr" eaLnBrk="1" hangingPunct="1"/>
            <a:r>
              <a:rPr lang="en-US" altLang="ja-JP" sz="1600" dirty="0" smtClean="0">
                <a:solidFill>
                  <a:srgbClr val="FF0000"/>
                </a:solidFill>
                <a:latin typeface="Hiragino Sans W3" charset="-128"/>
                <a:ea typeface="Hiragino Sans W3" charset="-128"/>
                <a:cs typeface="Hiragino Sans W3" charset="-128"/>
              </a:rPr>
              <a:t>133.30.110.0 </a:t>
            </a:r>
            <a:r>
              <a:rPr lang="en-US" altLang="ja-JP" sz="1600" dirty="0">
                <a:solidFill>
                  <a:srgbClr val="FF0000"/>
                </a:solidFill>
                <a:latin typeface="Hiragino Sans W3" charset="-128"/>
                <a:ea typeface="Hiragino Sans W3" charset="-128"/>
                <a:cs typeface="Hiragino Sans W3" charset="-128"/>
              </a:rPr>
              <a:t>/ </a:t>
            </a:r>
            <a:r>
              <a:rPr lang="en-US" altLang="ja-JP" sz="1600" dirty="0" smtClean="0">
                <a:solidFill>
                  <a:srgbClr val="FF0000"/>
                </a:solidFill>
                <a:latin typeface="Hiragino Sans W3" charset="-128"/>
                <a:ea typeface="Hiragino Sans W3" charset="-128"/>
                <a:cs typeface="Hiragino Sans W3" charset="-128"/>
              </a:rPr>
              <a:t>24</a:t>
            </a:r>
            <a:endParaRPr lang="en-US" altLang="ja-JP" sz="1600" dirty="0">
              <a:solidFill>
                <a:srgbClr val="FF0000"/>
              </a:solidFill>
              <a:latin typeface="Hiragino Sans W3" charset="-128"/>
              <a:ea typeface="Hiragino Sans W3" charset="-128"/>
              <a:cs typeface="Hiragino Sans W3" charset="-128"/>
            </a:endParaRPr>
          </a:p>
        </p:txBody>
      </p:sp>
    </p:spTree>
    <p:extLst>
      <p:ext uri="{BB962C8B-B14F-4D97-AF65-F5344CB8AC3E}">
        <p14:creationId xmlns:p14="http://schemas.microsoft.com/office/powerpoint/2010/main" val="22245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通信</a:t>
            </a:r>
            <a:r>
              <a:rPr lang="ja-JP" altLang="en-US" dirty="0"/>
              <a:t>の</a:t>
            </a:r>
            <a:r>
              <a:rPr lang="ja-JP" altLang="en-US" dirty="0" smtClean="0"/>
              <a:t>手順</a:t>
            </a:r>
            <a:r>
              <a:rPr lang="en-US" altLang="ja-JP" dirty="0"/>
              <a:t/>
            </a:r>
            <a:br>
              <a:rPr lang="en-US" altLang="ja-JP" dirty="0"/>
            </a:br>
            <a:r>
              <a:rPr lang="en-US" altLang="ja-JP" dirty="0"/>
              <a:t>A </a:t>
            </a:r>
            <a:r>
              <a:rPr lang="ja-JP" altLang="en-US" dirty="0"/>
              <a:t>が </a:t>
            </a:r>
            <a:r>
              <a:rPr lang="en-US" altLang="ja-JP" dirty="0"/>
              <a:t>B </a:t>
            </a:r>
            <a:r>
              <a:rPr lang="en-US" altLang="ja-JP" dirty="0" smtClean="0"/>
              <a:t>(</a:t>
            </a:r>
            <a:r>
              <a:rPr lang="ja-JP" altLang="en-US" dirty="0" smtClean="0"/>
              <a:t>同ネットワーク内</a:t>
            </a:r>
            <a:r>
              <a:rPr lang="en-US" altLang="ja-JP" dirty="0" smtClean="0"/>
              <a:t>) </a:t>
            </a:r>
            <a:r>
              <a:rPr lang="ja-JP" altLang="en-US" dirty="0"/>
              <a:t>に情報を</a:t>
            </a:r>
            <a:r>
              <a:rPr lang="ja-JP" altLang="en-US" dirty="0" smtClean="0"/>
              <a:t>送信</a:t>
            </a:r>
            <a:endParaRPr kumimoji="1" lang="ja-JP" altLang="en-US" dirty="0"/>
          </a:p>
        </p:txBody>
      </p:sp>
      <p:pic>
        <p:nvPicPr>
          <p:cNvPr id="4"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7" name="図形グループ 6"/>
          <p:cNvGrpSpPr/>
          <p:nvPr/>
        </p:nvGrpSpPr>
        <p:grpSpPr>
          <a:xfrm>
            <a:off x="1691680" y="4659302"/>
            <a:ext cx="5438161" cy="1835617"/>
            <a:chOff x="2267744" y="4581129"/>
            <a:chExt cx="4325910" cy="1368152"/>
          </a:xfrm>
        </p:grpSpPr>
        <p:sp>
          <p:nvSpPr>
            <p:cNvPr id="8" name="雲形吹き出し 7"/>
            <p:cNvSpPr/>
            <p:nvPr/>
          </p:nvSpPr>
          <p:spPr>
            <a:xfrm>
              <a:off x="2267744" y="4581129"/>
              <a:ext cx="4325910" cy="1368152"/>
            </a:xfrm>
            <a:prstGeom prst="cloudCallout">
              <a:avLst>
                <a:gd name="adj1" fmla="val 39620"/>
                <a:gd name="adj2" fmla="val -71413"/>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786121" y="4734896"/>
              <a:ext cx="3576924" cy="902646"/>
            </a:xfrm>
            <a:prstGeom prst="rect">
              <a:avLst/>
            </a:prstGeom>
            <a:noFill/>
          </p:spPr>
          <p:txBody>
            <a:bodyPr wrap="square" rtlCol="0">
              <a:spAutoFit/>
            </a:bodyPr>
            <a:lstStyle/>
            <a:p>
              <a:r>
                <a:rPr kumimoji="1" lang="en-US" altLang="ja-JP" dirty="0" smtClean="0">
                  <a:latin typeface="Hiragino Sans W3" charset="-128"/>
                  <a:ea typeface="Hiragino Sans W3" charset="-128"/>
                  <a:cs typeface="Hiragino Sans W3" charset="-128"/>
                </a:rPr>
                <a:t>B </a:t>
              </a:r>
              <a:r>
                <a:rPr kumimoji="1" lang="ja-JP" altLang="en-US" dirty="0" smtClean="0">
                  <a:latin typeface="Hiragino Sans W3" charset="-128"/>
                  <a:ea typeface="Hiragino Sans W3" charset="-128"/>
                  <a:cs typeface="Hiragino Sans W3" charset="-128"/>
                </a:rPr>
                <a:t>の</a:t>
              </a:r>
              <a:r>
                <a:rPr kumimoji="1" lang="en-US" altLang="ja-JP" dirty="0" smtClean="0">
                  <a:latin typeface="Hiragino Sans W3" charset="-128"/>
                  <a:ea typeface="Hiragino Sans W3" charset="-128"/>
                  <a:cs typeface="Hiragino Sans W3" charset="-128"/>
                </a:rPr>
                <a:t> IP </a:t>
              </a:r>
              <a:r>
                <a:rPr kumimoji="1" lang="ja-JP" altLang="en-US" dirty="0" smtClean="0">
                  <a:latin typeface="Hiragino Sans W3" charset="-128"/>
                  <a:ea typeface="Hiragino Sans W3" charset="-128"/>
                  <a:cs typeface="Hiragino Sans W3" charset="-128"/>
                </a:rPr>
                <a:t>アドレスは知ってるんやけど</a:t>
              </a:r>
              <a:r>
                <a:rPr kumimoji="1" lang="en-US" altLang="ja-JP" dirty="0" smtClean="0">
                  <a:latin typeface="Hiragino Sans W3" charset="-128"/>
                  <a:ea typeface="Hiragino Sans W3" charset="-128"/>
                  <a:cs typeface="Hiragino Sans W3" charset="-128"/>
                </a:rPr>
                <a:t>,</a:t>
              </a:r>
              <a:r>
                <a:rPr kumimoji="1" lang="ja-JP" altLang="en-US" dirty="0" smtClean="0">
                  <a:latin typeface="Hiragino Sans W3" charset="-128"/>
                  <a:ea typeface="Hiragino Sans W3" charset="-128"/>
                  <a:cs typeface="Hiragino Sans W3" charset="-128"/>
                </a:rPr>
                <a:t> </a:t>
              </a:r>
              <a:r>
                <a:rPr kumimoji="1" lang="en-US" altLang="ja-JP" dirty="0" smtClean="0">
                  <a:latin typeface="Hiragino Sans W3" charset="-128"/>
                  <a:ea typeface="Hiragino Sans W3" charset="-128"/>
                  <a:cs typeface="Hiragino Sans W3" charset="-128"/>
                </a:rPr>
                <a:t>MAC</a:t>
              </a:r>
              <a:r>
                <a:rPr kumimoji="1" lang="ja-JP" altLang="en-US" dirty="0" smtClean="0">
                  <a:latin typeface="Hiragino Sans W3" charset="-128"/>
                  <a:ea typeface="Hiragino Sans W3" charset="-128"/>
                  <a:cs typeface="Hiragino Sans W3" charset="-128"/>
                </a:rPr>
                <a:t>アドレス</a:t>
              </a:r>
              <a:r>
                <a:rPr lang="en-US" altLang="ja-JP" dirty="0" smtClean="0">
                  <a:latin typeface="Hiragino Sans W3" charset="-128"/>
                  <a:ea typeface="Hiragino Sans W3" charset="-128"/>
                  <a:cs typeface="Hiragino Sans W3" charset="-128"/>
                </a:rPr>
                <a:t>(</a:t>
              </a:r>
              <a:r>
                <a:rPr lang="ja-JP" altLang="en-US" dirty="0" smtClean="0">
                  <a:latin typeface="Hiragino Sans W3" charset="-128"/>
                  <a:ea typeface="Hiragino Sans W3" charset="-128"/>
                  <a:cs typeface="Hiragino Sans W3" charset="-128"/>
                </a:rPr>
                <a:t>どの計算機か</a:t>
              </a:r>
              <a:r>
                <a:rPr lang="en-US" altLang="ja-JP" dirty="0" smtClean="0">
                  <a:latin typeface="Hiragino Sans W3" charset="-128"/>
                  <a:ea typeface="Hiragino Sans W3" charset="-128"/>
                  <a:cs typeface="Hiragino Sans W3" charset="-128"/>
                </a:rPr>
                <a:t>)</a:t>
              </a:r>
              <a:r>
                <a:rPr kumimoji="1" lang="ja-JP" altLang="en-US" dirty="0" smtClean="0">
                  <a:latin typeface="Hiragino Sans W3" charset="-128"/>
                  <a:ea typeface="Hiragino Sans W3" charset="-128"/>
                  <a:cs typeface="Hiragino Sans W3" charset="-128"/>
                </a:rPr>
                <a:t>は知らんなぁ</a:t>
              </a:r>
              <a:r>
                <a:rPr kumimoji="1" lang="is-IS" altLang="ja-JP" dirty="0" smtClean="0">
                  <a:latin typeface="Hiragino Sans W3" charset="-128"/>
                  <a:ea typeface="Hiragino Sans W3" charset="-128"/>
                  <a:cs typeface="Hiragino Sans W3" charset="-128"/>
                </a:rPr>
                <a:t>…</a:t>
              </a:r>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1174156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通信</a:t>
            </a:r>
            <a:r>
              <a:rPr lang="ja-JP" altLang="en-US" dirty="0"/>
              <a:t>の</a:t>
            </a:r>
            <a:r>
              <a:rPr lang="ja-JP" altLang="en-US" dirty="0" smtClean="0"/>
              <a:t>手順</a:t>
            </a:r>
            <a:r>
              <a:rPr lang="en-US" altLang="ja-JP" dirty="0"/>
              <a:t/>
            </a:r>
            <a:br>
              <a:rPr lang="en-US" altLang="ja-JP" dirty="0"/>
            </a:br>
            <a:r>
              <a:rPr lang="en-US" altLang="ja-JP" dirty="0"/>
              <a:t>A </a:t>
            </a:r>
            <a:r>
              <a:rPr lang="ja-JP" altLang="en-US" dirty="0"/>
              <a:t>が </a:t>
            </a:r>
            <a:r>
              <a:rPr lang="en-US" altLang="ja-JP" dirty="0"/>
              <a:t>B (</a:t>
            </a:r>
            <a:r>
              <a:rPr lang="ja-JP" altLang="en-US" dirty="0"/>
              <a:t>同ネットワーク内</a:t>
            </a:r>
            <a:r>
              <a:rPr lang="en-US" altLang="ja-JP" dirty="0"/>
              <a:t>) </a:t>
            </a:r>
            <a:r>
              <a:rPr lang="ja-JP" altLang="en-US" dirty="0"/>
              <a:t>に情報を</a:t>
            </a:r>
            <a:r>
              <a:rPr lang="ja-JP" altLang="en-US" dirty="0" smtClean="0"/>
              <a:t>送信</a:t>
            </a:r>
            <a:endParaRPr kumimoji="1" lang="ja-JP" altLang="en-US" dirty="0"/>
          </a:p>
        </p:txBody>
      </p:sp>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356992"/>
            <a:ext cx="16700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メモ 3"/>
          <p:cNvSpPr/>
          <p:nvPr/>
        </p:nvSpPr>
        <p:spPr>
          <a:xfrm>
            <a:off x="3851920" y="966913"/>
            <a:ext cx="4464496" cy="1395930"/>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995936" y="1052736"/>
            <a:ext cx="4176464" cy="1200329"/>
          </a:xfrm>
          <a:prstGeom prst="rect">
            <a:avLst/>
          </a:prstGeom>
          <a:noFill/>
        </p:spPr>
        <p:txBody>
          <a:bodyPr wrap="square" rtlCol="0">
            <a:spAutoFit/>
          </a:bodyPr>
          <a:lstStyle/>
          <a:p>
            <a:r>
              <a:rPr kumimoji="1" lang="en-US" altLang="ja-JP" dirty="0" smtClean="0">
                <a:latin typeface="Hiragino Sans W3" charset="-128"/>
                <a:ea typeface="Hiragino Sans W3" charset="-128"/>
                <a:cs typeface="Hiragino Sans W3" charset="-128"/>
              </a:rPr>
              <a:t>A </a:t>
            </a:r>
            <a:r>
              <a:rPr kumimoji="1" lang="ja-JP" altLang="en-US" dirty="0" smtClean="0">
                <a:latin typeface="Hiragino Sans W3" charset="-128"/>
                <a:ea typeface="Hiragino Sans W3" charset="-128"/>
                <a:cs typeface="Hiragino Sans W3" charset="-128"/>
              </a:rPr>
              <a:t>は </a:t>
            </a:r>
            <a:r>
              <a:rPr kumimoji="1" lang="en-US" altLang="ja-JP" dirty="0" smtClean="0">
                <a:latin typeface="Hiragino Sans W3" charset="-128"/>
                <a:ea typeface="Hiragino Sans W3" charset="-128"/>
                <a:cs typeface="Hiragino Sans W3" charset="-128"/>
              </a:rPr>
              <a:t>B</a:t>
            </a:r>
            <a:r>
              <a:rPr kumimoji="1" lang="ja-JP" altLang="en-US" dirty="0" smtClean="0">
                <a:latin typeface="Hiragino Sans W3" charset="-128"/>
                <a:ea typeface="Hiragino Sans W3" charset="-128"/>
                <a:cs typeface="Hiragino Sans W3" charset="-128"/>
              </a:rPr>
              <a:t> の</a:t>
            </a:r>
            <a:r>
              <a:rPr kumimoji="1" lang="en-US" altLang="ja-JP" dirty="0" smtClean="0">
                <a:latin typeface="Hiragino Sans W3" charset="-128"/>
                <a:ea typeface="Hiragino Sans W3" charset="-128"/>
                <a:cs typeface="Hiragino Sans W3" charset="-128"/>
              </a:rPr>
              <a:t> IP </a:t>
            </a:r>
            <a:r>
              <a:rPr kumimoji="1" lang="ja-JP" altLang="en-US" dirty="0" smtClean="0">
                <a:latin typeface="Hiragino Sans W3" charset="-128"/>
                <a:ea typeface="Hiragino Sans W3" charset="-128"/>
                <a:cs typeface="Hiragino Sans W3" charset="-128"/>
              </a:rPr>
              <a:t>アドレス情報をブロードキャストアドレスへ送信</a:t>
            </a:r>
            <a:endParaRPr kumimoji="1" lang="ja-JP" altLang="en-US" dirty="0">
              <a:latin typeface="Hiragino Sans W3" charset="-128"/>
              <a:ea typeface="Hiragino Sans W3" charset="-128"/>
              <a:cs typeface="Hiragino Sans W3" charset="-128"/>
            </a:endParaRPr>
          </a:p>
        </p:txBody>
      </p:sp>
      <p:grpSp>
        <p:nvGrpSpPr>
          <p:cNvPr id="11" name="図形グループ 10"/>
          <p:cNvGrpSpPr/>
          <p:nvPr/>
        </p:nvGrpSpPr>
        <p:grpSpPr>
          <a:xfrm>
            <a:off x="5143600" y="5260033"/>
            <a:ext cx="3456384" cy="1152128"/>
            <a:chOff x="5143600" y="5260033"/>
            <a:chExt cx="3456384" cy="1152128"/>
          </a:xfrm>
        </p:grpSpPr>
        <p:sp>
          <p:nvSpPr>
            <p:cNvPr id="9" name="角丸四角形吹き出し 8"/>
            <p:cNvSpPr/>
            <p:nvPr/>
          </p:nvSpPr>
          <p:spPr>
            <a:xfrm>
              <a:off x="5143600" y="5260033"/>
              <a:ext cx="3456384" cy="1152128"/>
            </a:xfrm>
            <a:prstGeom prst="wedgeRoundRectCallout">
              <a:avLst>
                <a:gd name="adj1" fmla="val 3479"/>
                <a:gd name="adj2" fmla="val -131952"/>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179604" y="5420598"/>
              <a:ext cx="3420380" cy="830997"/>
            </a:xfrm>
            <a:prstGeom prst="rect">
              <a:avLst/>
            </a:prstGeom>
            <a:noFill/>
          </p:spPr>
          <p:txBody>
            <a:bodyPr wrap="square" rtlCol="0">
              <a:spAutoFit/>
            </a:bodyPr>
            <a:lstStyle/>
            <a:p>
              <a:r>
                <a:rPr kumimoji="1" lang="ja-JP" altLang="en-US" dirty="0" smtClean="0">
                  <a:latin typeface="Hiragino Sans W3" charset="-128"/>
                  <a:ea typeface="Hiragino Sans W3" charset="-128"/>
                  <a:cs typeface="Hiragino Sans W3" charset="-128"/>
                </a:rPr>
                <a:t>「</a:t>
              </a:r>
              <a:r>
                <a:rPr kumimoji="1" lang="en-US" altLang="ja-JP" dirty="0" smtClean="0">
                  <a:latin typeface="Hiragino Sans W3" charset="-128"/>
                  <a:ea typeface="Hiragino Sans W3" charset="-128"/>
                  <a:cs typeface="Hiragino Sans W3" charset="-128"/>
                </a:rPr>
                <a:t>133.30.110.XXX</a:t>
              </a:r>
              <a:r>
                <a:rPr kumimoji="1" lang="ja-JP" altLang="en-US" dirty="0" smtClean="0">
                  <a:latin typeface="Hiragino Sans W3" charset="-128"/>
                  <a:ea typeface="Hiragino Sans W3" charset="-128"/>
                  <a:cs typeface="Hiragino Sans W3" charset="-128"/>
                </a:rPr>
                <a:t>」って誰やー</a:t>
              </a:r>
              <a:r>
                <a:rPr kumimoji="1" lang="en-US" altLang="ja-JP" dirty="0" smtClean="0">
                  <a:latin typeface="Hiragino Sans W3" charset="-128"/>
                  <a:ea typeface="Hiragino Sans W3" charset="-128"/>
                  <a:cs typeface="Hiragino Sans W3" charset="-128"/>
                </a:rPr>
                <a:t>??</a:t>
              </a:r>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4013635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通信</a:t>
            </a:r>
            <a:r>
              <a:rPr lang="ja-JP" altLang="en-US" dirty="0"/>
              <a:t>の</a:t>
            </a:r>
            <a:r>
              <a:rPr lang="ja-JP" altLang="en-US" dirty="0" smtClean="0"/>
              <a:t>手順</a:t>
            </a:r>
            <a:r>
              <a:rPr lang="en-US" altLang="ja-JP" dirty="0"/>
              <a:t/>
            </a:r>
            <a:br>
              <a:rPr lang="en-US" altLang="ja-JP" dirty="0"/>
            </a:br>
            <a:r>
              <a:rPr lang="en-US" altLang="ja-JP" dirty="0"/>
              <a:t>A </a:t>
            </a:r>
            <a:r>
              <a:rPr lang="ja-JP" altLang="en-US" dirty="0"/>
              <a:t>が </a:t>
            </a:r>
            <a:r>
              <a:rPr lang="en-US" altLang="ja-JP" dirty="0"/>
              <a:t>B (</a:t>
            </a:r>
            <a:r>
              <a:rPr lang="ja-JP" altLang="en-US" dirty="0"/>
              <a:t>同ネットワーク内</a:t>
            </a:r>
            <a:r>
              <a:rPr lang="en-US" altLang="ja-JP" dirty="0"/>
              <a:t>) </a:t>
            </a:r>
            <a:r>
              <a:rPr lang="ja-JP" altLang="en-US" dirty="0"/>
              <a:t>に情報を</a:t>
            </a:r>
            <a:r>
              <a:rPr lang="ja-JP" altLang="en-US" dirty="0" smtClean="0"/>
              <a:t>送信</a:t>
            </a:r>
            <a:endParaRPr kumimoji="1" lang="ja-JP" altLang="en-US" dirty="0"/>
          </a:p>
        </p:txBody>
      </p:sp>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sp>
        <p:nvSpPr>
          <p:cNvPr id="4" name="メモ 3"/>
          <p:cNvSpPr/>
          <p:nvPr/>
        </p:nvSpPr>
        <p:spPr>
          <a:xfrm>
            <a:off x="3851920" y="966913"/>
            <a:ext cx="4464496" cy="1395930"/>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995936" y="1052736"/>
            <a:ext cx="4320480" cy="1569660"/>
          </a:xfrm>
          <a:prstGeom prst="rect">
            <a:avLst/>
          </a:prstGeom>
          <a:noFill/>
        </p:spPr>
        <p:txBody>
          <a:bodyPr wrap="square" rtlCol="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Hiragino Sans W3" charset="-128"/>
                <a:ea typeface="Hiragino Sans W3" charset="-128"/>
                <a:cs typeface="Hiragino Sans W3" charset="-128"/>
              </a:rPr>
              <a:t>B </a:t>
            </a:r>
            <a:r>
              <a:rPr lang="en-US" altLang="ja-JP" dirty="0" err="1">
                <a:solidFill>
                  <a:srgbClr val="000000"/>
                </a:solidFill>
                <a:latin typeface="Hiragino Sans W3" charset="-128"/>
                <a:ea typeface="Hiragino Sans W3" charset="-128"/>
                <a:cs typeface="Hiragino Sans W3" charset="-128"/>
              </a:rPr>
              <a:t>は受け取った情報が自分宛だと知り、B</a:t>
            </a:r>
            <a:r>
              <a:rPr lang="en-US" altLang="ja-JP" dirty="0">
                <a:solidFill>
                  <a:srgbClr val="000000"/>
                </a:solidFill>
                <a:latin typeface="Hiragino Sans W3" charset="-128"/>
                <a:ea typeface="Hiragino Sans W3" charset="-128"/>
                <a:cs typeface="Hiragino Sans W3" charset="-128"/>
              </a:rPr>
              <a:t> 自身の MAC ア</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Hiragino Sans W3" charset="-128"/>
                <a:ea typeface="Hiragino Sans W3" charset="-128"/>
                <a:cs typeface="Hiragino Sans W3" charset="-128"/>
              </a:rPr>
              <a:t>ドレスを含む情報を A に返送</a:t>
            </a:r>
          </a:p>
          <a:p>
            <a:endParaRPr kumimoji="1" lang="ja-JP" altLang="en-US" dirty="0">
              <a:latin typeface="Hiragino Sans W3" charset="-128"/>
              <a:ea typeface="Hiragino Sans W3" charset="-128"/>
              <a:cs typeface="Hiragino Sans W3" charset="-128"/>
            </a:endParaRPr>
          </a:p>
        </p:txBody>
      </p:sp>
      <p:grpSp>
        <p:nvGrpSpPr>
          <p:cNvPr id="11" name="図形グループ 10"/>
          <p:cNvGrpSpPr/>
          <p:nvPr/>
        </p:nvGrpSpPr>
        <p:grpSpPr>
          <a:xfrm>
            <a:off x="2735796" y="3648111"/>
            <a:ext cx="2232248" cy="648072"/>
            <a:chOff x="5647656" y="4817069"/>
            <a:chExt cx="3565894" cy="1152129"/>
          </a:xfrm>
        </p:grpSpPr>
        <p:sp>
          <p:nvSpPr>
            <p:cNvPr id="9" name="角丸四角形吹き出し 8"/>
            <p:cNvSpPr/>
            <p:nvPr/>
          </p:nvSpPr>
          <p:spPr>
            <a:xfrm>
              <a:off x="5647656" y="4817069"/>
              <a:ext cx="3456384" cy="1152129"/>
            </a:xfrm>
            <a:prstGeom prst="wedgeRoundRectCallout">
              <a:avLst>
                <a:gd name="adj1" fmla="val 48832"/>
                <a:gd name="adj2" fmla="val -142729"/>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793170" y="4929238"/>
              <a:ext cx="3420380" cy="820738"/>
            </a:xfrm>
            <a:prstGeom prst="rect">
              <a:avLst/>
            </a:prstGeom>
            <a:noFill/>
          </p:spPr>
          <p:txBody>
            <a:bodyPr wrap="square" rtlCol="0">
              <a:spAutoFit/>
            </a:bodyPr>
            <a:lstStyle/>
            <a:p>
              <a:r>
                <a:rPr kumimoji="1" lang="ja-JP" altLang="en-US" dirty="0" smtClean="0">
                  <a:latin typeface="Hiragino Sans W3" charset="-128"/>
                  <a:ea typeface="Hiragino Sans W3" charset="-128"/>
                  <a:cs typeface="Hiragino Sans W3" charset="-128"/>
                </a:rPr>
                <a:t>おう</a:t>
              </a:r>
              <a:r>
                <a:rPr kumimoji="1" lang="en-US" altLang="ja-JP" dirty="0" smtClean="0">
                  <a:latin typeface="Hiragino Sans W3" charset="-128"/>
                  <a:ea typeface="Hiragino Sans W3" charset="-128"/>
                  <a:cs typeface="Hiragino Sans W3" charset="-128"/>
                </a:rPr>
                <a:t>,</a:t>
              </a:r>
              <a:r>
                <a:rPr kumimoji="1" lang="ja-JP" altLang="en-US" dirty="0" smtClean="0">
                  <a:latin typeface="Hiragino Sans W3" charset="-128"/>
                  <a:ea typeface="Hiragino Sans W3" charset="-128"/>
                  <a:cs typeface="Hiragino Sans W3" charset="-128"/>
                </a:rPr>
                <a:t> 僕やー</a:t>
              </a:r>
              <a:endParaRPr kumimoji="1" lang="ja-JP" altLang="en-US" dirty="0">
                <a:latin typeface="Hiragino Sans W3" charset="-128"/>
                <a:ea typeface="Hiragino Sans W3" charset="-128"/>
                <a:cs typeface="Hiragino Sans W3" charset="-128"/>
              </a:endParaRPr>
            </a:p>
          </p:txBody>
        </p:sp>
      </p:grpSp>
      <p:sp>
        <p:nvSpPr>
          <p:cNvPr id="7" name="上矢印 6"/>
          <p:cNvSpPr/>
          <p:nvPr/>
        </p:nvSpPr>
        <p:spPr>
          <a:xfrm rot="7607310">
            <a:off x="5600982" y="3301058"/>
            <a:ext cx="472516" cy="1008112"/>
          </a:xfrm>
          <a:prstGeom prst="up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76655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通信</a:t>
            </a:r>
            <a:r>
              <a:rPr lang="ja-JP" altLang="en-US" dirty="0"/>
              <a:t>の</a:t>
            </a:r>
            <a:r>
              <a:rPr lang="ja-JP" altLang="en-US" dirty="0" smtClean="0"/>
              <a:t>手順</a:t>
            </a:r>
            <a:r>
              <a:rPr lang="en-US" altLang="ja-JP" dirty="0"/>
              <a:t/>
            </a:r>
            <a:br>
              <a:rPr lang="en-US" altLang="ja-JP" dirty="0"/>
            </a:br>
            <a:r>
              <a:rPr lang="en-US" altLang="ja-JP" dirty="0"/>
              <a:t>A </a:t>
            </a:r>
            <a:r>
              <a:rPr lang="ja-JP" altLang="en-US" dirty="0"/>
              <a:t>が </a:t>
            </a:r>
            <a:r>
              <a:rPr lang="en-US" altLang="ja-JP" dirty="0"/>
              <a:t>B (</a:t>
            </a:r>
            <a:r>
              <a:rPr lang="ja-JP" altLang="en-US" dirty="0"/>
              <a:t>同ネットワーク内</a:t>
            </a:r>
            <a:r>
              <a:rPr lang="en-US" altLang="ja-JP" dirty="0"/>
              <a:t>) </a:t>
            </a:r>
            <a:r>
              <a:rPr lang="ja-JP" altLang="en-US" dirty="0"/>
              <a:t>に情報を</a:t>
            </a:r>
            <a:r>
              <a:rPr lang="ja-JP" altLang="en-US" dirty="0" smtClean="0"/>
              <a:t>送信</a:t>
            </a:r>
            <a:endParaRPr kumimoji="1" lang="ja-JP" altLang="en-US" dirty="0"/>
          </a:p>
        </p:txBody>
      </p:sp>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sp>
        <p:nvSpPr>
          <p:cNvPr id="4" name="メモ 3"/>
          <p:cNvSpPr/>
          <p:nvPr/>
        </p:nvSpPr>
        <p:spPr>
          <a:xfrm>
            <a:off x="3851920" y="966913"/>
            <a:ext cx="4464496" cy="1395930"/>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851920" y="1224170"/>
            <a:ext cx="4604048" cy="1200329"/>
          </a:xfrm>
          <a:prstGeom prst="rect">
            <a:avLst/>
          </a:prstGeom>
          <a:noFill/>
        </p:spPr>
        <p:txBody>
          <a:bodyPr wrap="square" rtlCol="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a:solidFill>
                  <a:srgbClr val="000000"/>
                </a:solidFill>
                <a:latin typeface="Hiragino Sans W3" charset="-128"/>
                <a:ea typeface="Hiragino Sans W3" charset="-128"/>
                <a:cs typeface="Hiragino Sans W3" charset="-128"/>
              </a:rPr>
              <a:t>A </a:t>
            </a:r>
            <a:r>
              <a:rPr lang="en-US" altLang="ja-JP" dirty="0" smtClean="0">
                <a:solidFill>
                  <a:srgbClr val="000000"/>
                </a:solidFill>
                <a:latin typeface="Hiragino Sans W3" charset="-128"/>
                <a:ea typeface="Hiragino Sans W3" charset="-128"/>
                <a:cs typeface="Hiragino Sans W3" charset="-128"/>
              </a:rPr>
              <a:t>は送信したい情報を取得した </a:t>
            </a:r>
            <a:r>
              <a:rPr lang="en-US" altLang="ja-JP" dirty="0">
                <a:solidFill>
                  <a:srgbClr val="000000"/>
                </a:solidFill>
                <a:latin typeface="Hiragino Sans W3" charset="-128"/>
                <a:ea typeface="Hiragino Sans W3" charset="-128"/>
                <a:cs typeface="Hiragino Sans W3" charset="-128"/>
              </a:rPr>
              <a:t>MAC </a:t>
            </a:r>
            <a:r>
              <a:rPr lang="en-US" altLang="ja-JP" dirty="0" smtClean="0">
                <a:solidFill>
                  <a:srgbClr val="000000"/>
                </a:solidFill>
                <a:latin typeface="Hiragino Sans W3" charset="-128"/>
                <a:ea typeface="Hiragino Sans W3" charset="-128"/>
                <a:cs typeface="Hiragino Sans W3" charset="-128"/>
              </a:rPr>
              <a:t>アドレスへ送信する</a:t>
            </a:r>
            <a:endParaRPr lang="en-US" altLang="ja-JP" dirty="0">
              <a:solidFill>
                <a:srgbClr val="000000"/>
              </a:solidFill>
              <a:latin typeface="Hiragino Sans W3" charset="-128"/>
              <a:ea typeface="Hiragino Sans W3" charset="-128"/>
              <a:cs typeface="Hiragino Sans W3" charset="-128"/>
            </a:endParaRPr>
          </a:p>
          <a:p>
            <a:endParaRPr kumimoji="1" lang="ja-JP" altLang="en-US" dirty="0">
              <a:latin typeface="Hiragino Sans W3" charset="-128"/>
              <a:ea typeface="Hiragino Sans W3" charset="-128"/>
              <a:cs typeface="Hiragino Sans W3" charset="-128"/>
            </a:endParaRPr>
          </a:p>
        </p:txBody>
      </p:sp>
      <p:grpSp>
        <p:nvGrpSpPr>
          <p:cNvPr id="11" name="図形グループ 10"/>
          <p:cNvGrpSpPr/>
          <p:nvPr/>
        </p:nvGrpSpPr>
        <p:grpSpPr>
          <a:xfrm>
            <a:off x="4075729" y="4965452"/>
            <a:ext cx="4199183" cy="868916"/>
            <a:chOff x="5793170" y="4929238"/>
            <a:chExt cx="3690590" cy="1715592"/>
          </a:xfrm>
        </p:grpSpPr>
        <p:sp>
          <p:nvSpPr>
            <p:cNvPr id="9" name="角丸四角形吹き出し 8"/>
            <p:cNvSpPr/>
            <p:nvPr/>
          </p:nvSpPr>
          <p:spPr>
            <a:xfrm>
              <a:off x="5793170" y="5492702"/>
              <a:ext cx="3690590" cy="1152128"/>
            </a:xfrm>
            <a:prstGeom prst="wedgeRoundRectCallout">
              <a:avLst>
                <a:gd name="adj1" fmla="val 13100"/>
                <a:gd name="adj2" fmla="val -216376"/>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iragino Sans W3" charset="-128"/>
                  <a:ea typeface="Hiragino Sans W3" charset="-128"/>
                  <a:cs typeface="Hiragino Sans W3" charset="-128"/>
                </a:rPr>
                <a:t>おっしゃ</a:t>
              </a:r>
              <a:r>
                <a:rPr kumimoji="1" lang="en-US" altLang="ja-JP" dirty="0" smtClean="0">
                  <a:solidFill>
                    <a:schemeClr val="tx1"/>
                  </a:solidFill>
                  <a:latin typeface="Hiragino Sans W3" charset="-128"/>
                  <a:ea typeface="Hiragino Sans W3" charset="-128"/>
                  <a:cs typeface="Hiragino Sans W3" charset="-128"/>
                </a:rPr>
                <a:t>,</a:t>
              </a:r>
              <a:r>
                <a:rPr kumimoji="1" lang="ja-JP" altLang="en-US" dirty="0" smtClean="0">
                  <a:solidFill>
                    <a:schemeClr val="tx1"/>
                  </a:solidFill>
                  <a:latin typeface="Hiragino Sans W3" charset="-128"/>
                  <a:ea typeface="Hiragino Sans W3" charset="-128"/>
                  <a:cs typeface="Hiragino Sans W3" charset="-128"/>
                </a:rPr>
                <a:t> ほな情報送るわ</a:t>
              </a:r>
              <a:r>
                <a:rPr kumimoji="1" lang="en-US" altLang="ja-JP" dirty="0" smtClean="0">
                  <a:solidFill>
                    <a:schemeClr val="tx1"/>
                  </a:solidFill>
                  <a:latin typeface="Hiragino Sans W3" charset="-128"/>
                  <a:ea typeface="Hiragino Sans W3" charset="-128"/>
                  <a:cs typeface="Hiragino Sans W3" charset="-128"/>
                </a:rPr>
                <a:t>〜</a:t>
              </a:r>
              <a:endParaRPr kumimoji="1" lang="ja-JP" altLang="en-US" dirty="0">
                <a:solidFill>
                  <a:schemeClr val="tx1"/>
                </a:solidFill>
                <a:latin typeface="Hiragino Sans W3" charset="-128"/>
                <a:ea typeface="Hiragino Sans W3" charset="-128"/>
                <a:cs typeface="Hiragino Sans W3" charset="-128"/>
              </a:endParaRPr>
            </a:p>
          </p:txBody>
        </p:sp>
        <p:sp>
          <p:nvSpPr>
            <p:cNvPr id="10" name="テキスト ボックス 9"/>
            <p:cNvSpPr txBox="1"/>
            <p:nvPr/>
          </p:nvSpPr>
          <p:spPr>
            <a:xfrm>
              <a:off x="5793170" y="4929238"/>
              <a:ext cx="3420380" cy="337943"/>
            </a:xfrm>
            <a:prstGeom prst="rect">
              <a:avLst/>
            </a:prstGeom>
            <a:noFill/>
          </p:spPr>
          <p:txBody>
            <a:bodyPr wrap="square" rtlCol="0">
              <a:spAutoFit/>
            </a:bodyPr>
            <a:lstStyle/>
            <a:p>
              <a:endParaRPr kumimoji="1" lang="ja-JP" altLang="en-US" dirty="0">
                <a:latin typeface="Hiragino Sans W3" charset="-128"/>
                <a:ea typeface="Hiragino Sans W3" charset="-128"/>
                <a:cs typeface="Hiragino Sans W3" charset="-128"/>
              </a:endParaRPr>
            </a:p>
          </p:txBody>
        </p:sp>
      </p:grpSp>
      <p:sp>
        <p:nvSpPr>
          <p:cNvPr id="7" name="上矢印 6"/>
          <p:cNvSpPr/>
          <p:nvPr/>
        </p:nvSpPr>
        <p:spPr>
          <a:xfrm rot="18875246">
            <a:off x="5600982" y="3301058"/>
            <a:ext cx="472516" cy="1008112"/>
          </a:xfrm>
          <a:prstGeom prst="up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図形グループ 11"/>
          <p:cNvGrpSpPr/>
          <p:nvPr/>
        </p:nvGrpSpPr>
        <p:grpSpPr>
          <a:xfrm>
            <a:off x="478920" y="3283011"/>
            <a:ext cx="4053961" cy="583532"/>
            <a:chOff x="5793170" y="4810870"/>
            <a:chExt cx="3562957" cy="1152128"/>
          </a:xfrm>
        </p:grpSpPr>
        <p:sp>
          <p:nvSpPr>
            <p:cNvPr id="13" name="角丸四角形吹き出し 12"/>
            <p:cNvSpPr/>
            <p:nvPr/>
          </p:nvSpPr>
          <p:spPr>
            <a:xfrm>
              <a:off x="7745057" y="4810870"/>
              <a:ext cx="1611070" cy="1152128"/>
            </a:xfrm>
            <a:prstGeom prst="wedgeRoundRectCallout">
              <a:avLst>
                <a:gd name="adj1" fmla="val 68206"/>
                <a:gd name="adj2" fmla="val -96984"/>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iragino Sans W3" charset="-128"/>
                  <a:ea typeface="Hiragino Sans W3" charset="-128"/>
                  <a:cs typeface="Hiragino Sans W3" charset="-128"/>
                </a:rPr>
                <a:t>おおきにー</a:t>
              </a:r>
              <a:endParaRPr kumimoji="1" lang="ja-JP" altLang="en-US" dirty="0">
                <a:solidFill>
                  <a:schemeClr val="tx1"/>
                </a:solidFill>
                <a:latin typeface="Hiragino Sans W3" charset="-128"/>
                <a:ea typeface="Hiragino Sans W3" charset="-128"/>
                <a:cs typeface="Hiragino Sans W3" charset="-128"/>
              </a:endParaRPr>
            </a:p>
          </p:txBody>
        </p:sp>
        <p:sp>
          <p:nvSpPr>
            <p:cNvPr id="14" name="テキスト ボックス 13"/>
            <p:cNvSpPr txBox="1"/>
            <p:nvPr/>
          </p:nvSpPr>
          <p:spPr>
            <a:xfrm>
              <a:off x="5793170" y="4929238"/>
              <a:ext cx="3420380" cy="337943"/>
            </a:xfrm>
            <a:prstGeom prst="rect">
              <a:avLst/>
            </a:prstGeom>
            <a:noFill/>
          </p:spPr>
          <p:txBody>
            <a:bodyPr wrap="square" rtlCol="0">
              <a:spAutoFit/>
            </a:bodyPr>
            <a:lstStyle/>
            <a:p>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21861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dirty="0" smtClean="0"/>
              <a:t>目次</a:t>
            </a:r>
          </a:p>
        </p:txBody>
      </p:sp>
      <p:sp>
        <p:nvSpPr>
          <p:cNvPr id="4099" name="コンテンツ プレースホルダー 4"/>
          <p:cNvSpPr>
            <a:spLocks noGrp="1"/>
          </p:cNvSpPr>
          <p:nvPr>
            <p:ph idx="1"/>
          </p:nvPr>
        </p:nvSpPr>
        <p:spPr/>
        <p:txBody>
          <a:bodyPr/>
          <a:lstStyle/>
          <a:p>
            <a:r>
              <a:rPr lang="ja-JP" altLang="en-US" dirty="0" smtClean="0">
                <a:solidFill>
                  <a:srgbClr val="FF0000"/>
                </a:solidFill>
              </a:rPr>
              <a:t>コンピュータ・ネットワークの</a:t>
            </a:r>
            <a:r>
              <a:rPr lang="ja-JP" altLang="en-US" dirty="0">
                <a:solidFill>
                  <a:srgbClr val="FF0000"/>
                </a:solidFill>
              </a:rPr>
              <a:t>概要</a:t>
            </a:r>
          </a:p>
          <a:p>
            <a:r>
              <a:rPr lang="ja-JP" altLang="en-US" dirty="0" smtClean="0">
                <a:solidFill>
                  <a:schemeClr val="tx2">
                    <a:lumMod val="50000"/>
                  </a:schemeClr>
                </a:solidFill>
              </a:rPr>
              <a:t>インターネット</a:t>
            </a:r>
            <a:r>
              <a:rPr lang="ja-JP" altLang="en-US" dirty="0">
                <a:solidFill>
                  <a:schemeClr val="tx2">
                    <a:lumMod val="50000"/>
                  </a:schemeClr>
                </a:solidFill>
              </a:rPr>
              <a:t>と通信モデル</a:t>
            </a:r>
          </a:p>
          <a:p>
            <a:r>
              <a:rPr lang="ja-JP" altLang="en-US" dirty="0" smtClean="0">
                <a:solidFill>
                  <a:schemeClr val="tx2">
                    <a:lumMod val="50000"/>
                  </a:schemeClr>
                </a:solidFill>
              </a:rPr>
              <a:t>インターネット</a:t>
            </a:r>
            <a:r>
              <a:rPr lang="ja-JP" altLang="en-US" dirty="0">
                <a:solidFill>
                  <a:schemeClr val="tx2">
                    <a:lumMod val="50000"/>
                  </a:schemeClr>
                </a:solidFill>
              </a:rPr>
              <a:t>の通信規約</a:t>
            </a:r>
          </a:p>
          <a:p>
            <a:r>
              <a:rPr lang="ja-JP" altLang="en-US" dirty="0" smtClean="0">
                <a:solidFill>
                  <a:schemeClr val="tx2">
                    <a:lumMod val="50000"/>
                  </a:schemeClr>
                </a:solidFill>
              </a:rPr>
              <a:t>ネットワーク</a:t>
            </a:r>
            <a:r>
              <a:rPr lang="ja-JP" altLang="en-US" dirty="0">
                <a:solidFill>
                  <a:schemeClr val="tx2">
                    <a:lumMod val="50000"/>
                  </a:schemeClr>
                </a:solidFill>
              </a:rPr>
              <a:t>の設定</a:t>
            </a:r>
          </a:p>
          <a:p>
            <a:r>
              <a:rPr lang="ja-JP" altLang="en-US" dirty="0" smtClean="0">
                <a:solidFill>
                  <a:schemeClr val="tx2">
                    <a:lumMod val="50000"/>
                  </a:schemeClr>
                </a:solidFill>
              </a:rPr>
              <a:t>インターネット</a:t>
            </a:r>
            <a:r>
              <a:rPr lang="ja-JP" altLang="en-US" dirty="0">
                <a:solidFill>
                  <a:schemeClr val="tx2">
                    <a:lumMod val="50000"/>
                  </a:schemeClr>
                </a:solidFill>
              </a:rPr>
              <a:t>の「電話帳」</a:t>
            </a:r>
          </a:p>
          <a:p>
            <a:endParaRPr lang="ja-JP" altLang="en-US" dirty="0" smtClean="0">
              <a:solidFill>
                <a:schemeClr val="tx2">
                  <a:lumMod val="50000"/>
                </a:schemeClr>
              </a:solidFill>
            </a:endParaRPr>
          </a:p>
        </p:txBody>
      </p:sp>
    </p:spTree>
    <p:extLst>
      <p:ext uri="{BB962C8B-B14F-4D97-AF65-F5344CB8AC3E}">
        <p14:creationId xmlns:p14="http://schemas.microsoft.com/office/powerpoint/2010/main" val="599968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3568" y="1052736"/>
            <a:ext cx="7773988" cy="5059362"/>
          </a:xfr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200" dirty="0" smtClean="0"/>
              <a:t>実際の通信の手順</a:t>
            </a:r>
            <a:endParaRPr kumimoji="1" lang="en-US" altLang="ja-JP" sz="7200" dirty="0" smtClean="0"/>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2400" dirty="0" smtClean="0"/>
          </a:p>
          <a:p>
            <a:pPr marL="742950" marR="0" lvl="0" indent="-742950" defTabSz="914400" eaLnBrk="1" fontAlgn="auto" latinLnBrk="0" hangingPunct="1">
              <a:lnSpc>
                <a:spcPct val="100000"/>
              </a:lnSpc>
              <a:spcBef>
                <a:spcPts val="0"/>
              </a:spcBef>
              <a:spcAft>
                <a:spcPts val="0"/>
              </a:spcAft>
              <a:buClrTx/>
              <a:buSzTx/>
              <a:buFont typeface="+mj-ea"/>
              <a:buAutoNum type="circleNumDbPlain" startAt="2"/>
              <a:tabLst/>
              <a:defRPr/>
            </a:pPr>
            <a:r>
              <a:rPr lang="ja-JP" altLang="en-US" sz="4400" u="sng" dirty="0" smtClean="0"/>
              <a:t>自分のいるネットワーク外の計算機</a:t>
            </a:r>
            <a:r>
              <a:rPr lang="ja-JP" altLang="en-US" sz="4400" dirty="0" smtClean="0"/>
              <a:t>に情報を送信するとき</a:t>
            </a:r>
            <a:endParaRPr kumimoji="1" lang="ja-JP" altLang="en-US" sz="4400" dirty="0"/>
          </a:p>
        </p:txBody>
      </p:sp>
    </p:spTree>
    <p:extLst>
      <p:ext uri="{BB962C8B-B14F-4D97-AF65-F5344CB8AC3E}">
        <p14:creationId xmlns:p14="http://schemas.microsoft.com/office/powerpoint/2010/main" val="1579154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sp>
        <p:nvSpPr>
          <p:cNvPr id="4" name="メモ 3"/>
          <p:cNvSpPr/>
          <p:nvPr/>
        </p:nvSpPr>
        <p:spPr>
          <a:xfrm>
            <a:off x="3851919" y="966913"/>
            <a:ext cx="4758665" cy="1381967"/>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006537" y="1048869"/>
            <a:ext cx="4604048" cy="1200329"/>
          </a:xfrm>
          <a:prstGeom prst="rect">
            <a:avLst/>
          </a:prstGeom>
          <a:noFill/>
        </p:spPr>
        <p:txBody>
          <a:bodyPr wrap="square" rtlCol="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rgbClr val="000000"/>
                </a:solidFill>
                <a:latin typeface="Hiragino Sans W3" charset="-128"/>
                <a:ea typeface="Hiragino Sans W3" charset="-128"/>
                <a:cs typeface="Hiragino Sans W3" charset="-128"/>
              </a:rPr>
              <a:t>A </a:t>
            </a:r>
            <a:r>
              <a:rPr lang="ja-JP" altLang="en-US" dirty="0" smtClean="0">
                <a:solidFill>
                  <a:srgbClr val="000000"/>
                </a:solidFill>
                <a:latin typeface="Hiragino Sans W3" charset="-128"/>
                <a:ea typeface="Hiragino Sans W3" charset="-128"/>
                <a:cs typeface="Hiragino Sans W3" charset="-128"/>
              </a:rPr>
              <a:t>は </a:t>
            </a:r>
            <a:r>
              <a:rPr lang="en-US" altLang="ja-JP" dirty="0" smtClean="0">
                <a:solidFill>
                  <a:srgbClr val="000000"/>
                </a:solidFill>
                <a:latin typeface="Hiragino Sans W3" charset="-128"/>
                <a:ea typeface="Hiragino Sans W3" charset="-128"/>
                <a:cs typeface="Hiragino Sans W3" charset="-128"/>
              </a:rPr>
              <a:t>C</a:t>
            </a:r>
            <a:r>
              <a:rPr lang="ja-JP" altLang="en-US" dirty="0" smtClean="0">
                <a:solidFill>
                  <a:srgbClr val="000000"/>
                </a:solidFill>
                <a:latin typeface="Hiragino Sans W3" charset="-128"/>
                <a:ea typeface="Hiragino Sans W3" charset="-128"/>
                <a:cs typeface="Hiragino Sans W3" charset="-128"/>
              </a:rPr>
              <a:t> の</a:t>
            </a:r>
            <a:r>
              <a:rPr lang="en-US" altLang="ja-JP" dirty="0" smtClean="0">
                <a:solidFill>
                  <a:srgbClr val="000000"/>
                </a:solidFill>
                <a:latin typeface="Hiragino Sans W3" charset="-128"/>
                <a:ea typeface="Hiragino Sans W3" charset="-128"/>
                <a:cs typeface="Hiragino Sans W3" charset="-128"/>
              </a:rPr>
              <a:t> IP</a:t>
            </a:r>
            <a:r>
              <a:rPr lang="ja-JP" altLang="en-US" dirty="0" smtClean="0">
                <a:solidFill>
                  <a:srgbClr val="000000"/>
                </a:solidFill>
                <a:latin typeface="Hiragino Sans W3" charset="-128"/>
                <a:ea typeface="Hiragino Sans W3" charset="-128"/>
                <a:cs typeface="Hiragino Sans W3" charset="-128"/>
              </a:rPr>
              <a:t> アドレスを知っていて</a:t>
            </a:r>
            <a:r>
              <a:rPr lang="en-US" altLang="ja-JP" dirty="0" smtClean="0">
                <a:solidFill>
                  <a:srgbClr val="000000"/>
                </a:solidFill>
                <a:latin typeface="Hiragino Sans W3" charset="-128"/>
                <a:ea typeface="Hiragino Sans W3" charset="-128"/>
                <a:cs typeface="Hiragino Sans W3" charset="-128"/>
              </a:rPr>
              <a:t>, C </a:t>
            </a:r>
            <a:r>
              <a:rPr lang="ja-JP" altLang="en-US" dirty="0" smtClean="0">
                <a:solidFill>
                  <a:srgbClr val="000000"/>
                </a:solidFill>
                <a:latin typeface="Hiragino Sans W3" charset="-128"/>
                <a:ea typeface="Hiragino Sans W3" charset="-128"/>
                <a:cs typeface="Hiragino Sans W3" charset="-128"/>
              </a:rPr>
              <a:t>が自分のネットワーク内には存在しないことが分かる</a:t>
            </a:r>
            <a:endParaRPr lang="en-US" altLang="ja-JP" dirty="0">
              <a:solidFill>
                <a:srgbClr val="000000"/>
              </a:solidFill>
              <a:latin typeface="Hiragino Sans W3" charset="-128"/>
              <a:ea typeface="Hiragino Sans W3" charset="-128"/>
              <a:cs typeface="Hiragino Sans W3" charset="-128"/>
            </a:endParaRPr>
          </a:p>
        </p:txBody>
      </p:sp>
      <p:sp>
        <p:nvSpPr>
          <p:cNvPr id="15" name="上矢印 14"/>
          <p:cNvSpPr/>
          <p:nvPr/>
        </p:nvSpPr>
        <p:spPr>
          <a:xfrm rot="17421713">
            <a:off x="4372596" y="1522194"/>
            <a:ext cx="484632" cy="3877760"/>
          </a:xfrm>
          <a:prstGeom prst="upArrow">
            <a:avLst>
              <a:gd name="adj1" fmla="val 52084"/>
              <a:gd name="adj2" fmla="val 106879"/>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図形グループ 16"/>
          <p:cNvGrpSpPr/>
          <p:nvPr/>
        </p:nvGrpSpPr>
        <p:grpSpPr>
          <a:xfrm>
            <a:off x="627064" y="4476891"/>
            <a:ext cx="6449710" cy="2200440"/>
            <a:chOff x="2616253" y="4362879"/>
            <a:chExt cx="4332011" cy="2200440"/>
          </a:xfrm>
        </p:grpSpPr>
        <p:sp>
          <p:nvSpPr>
            <p:cNvPr id="8" name="雲形吹き出し 7"/>
            <p:cNvSpPr/>
            <p:nvPr/>
          </p:nvSpPr>
          <p:spPr>
            <a:xfrm>
              <a:off x="2616253" y="4362879"/>
              <a:ext cx="4332011" cy="1831108"/>
            </a:xfrm>
            <a:prstGeom prst="cloudCallout">
              <a:avLst>
                <a:gd name="adj1" fmla="val 43631"/>
                <a:gd name="adj2" fmla="val -63045"/>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838042" y="4624327"/>
              <a:ext cx="3888432" cy="1938992"/>
            </a:xfrm>
            <a:prstGeom prst="rect">
              <a:avLst/>
            </a:prstGeom>
            <a:noFill/>
          </p:spPr>
          <p:txBody>
            <a:bodyPr wrap="square" rtlCol="0">
              <a:spAutoFit/>
            </a:bodyPr>
            <a:lstStyle/>
            <a:p>
              <a:pPr algn="ctr"/>
              <a:r>
                <a:rPr lang="ja-JP" altLang="en-US" dirty="0">
                  <a:latin typeface="Hiragino Sans W3" charset="-128"/>
                  <a:ea typeface="Hiragino Sans W3" charset="-128"/>
                  <a:cs typeface="Hiragino Sans W3" charset="-128"/>
                </a:rPr>
                <a:t>「</a:t>
              </a:r>
              <a:r>
                <a:rPr lang="en-US" altLang="ja-JP" dirty="0" smtClean="0">
                  <a:latin typeface="Hiragino Sans W3" charset="-128"/>
                  <a:ea typeface="Hiragino Sans W3" charset="-128"/>
                  <a:cs typeface="Hiragino Sans W3" charset="-128"/>
                </a:rPr>
                <a:t>133.30.109.YYY</a:t>
              </a:r>
              <a:r>
                <a:rPr lang="ja-JP" altLang="en-US" dirty="0">
                  <a:latin typeface="Hiragino Sans W3" charset="-128"/>
                  <a:ea typeface="Hiragino Sans W3" charset="-128"/>
                  <a:cs typeface="Hiragino Sans W3" charset="-128"/>
                </a:rPr>
                <a:t>」って</a:t>
              </a:r>
              <a:endParaRPr lang="en-US" altLang="ja-JP" dirty="0">
                <a:latin typeface="Hiragino Sans W3" charset="-128"/>
                <a:ea typeface="Hiragino Sans W3" charset="-128"/>
                <a:cs typeface="Hiragino Sans W3" charset="-128"/>
              </a:endParaRPr>
            </a:p>
            <a:p>
              <a:pPr algn="ctr"/>
              <a:r>
                <a:rPr lang="ja-JP" altLang="en-US" dirty="0" smtClean="0">
                  <a:latin typeface="Hiragino Sans W3" charset="-128"/>
                  <a:ea typeface="Hiragino Sans W3" charset="-128"/>
                  <a:cs typeface="Hiragino Sans W3" charset="-128"/>
                </a:rPr>
                <a:t>ウチのネットワークに</a:t>
              </a:r>
              <a:r>
                <a:rPr lang="ja-JP" altLang="en-US" dirty="0">
                  <a:latin typeface="Hiragino Sans W3" charset="-128"/>
                  <a:ea typeface="Hiragino Sans W3" charset="-128"/>
                  <a:cs typeface="Hiragino Sans W3" charset="-128"/>
                </a:rPr>
                <a:t>おれへんやんけ</a:t>
              </a:r>
              <a:r>
                <a:rPr lang="is-IS" altLang="ja-JP" dirty="0">
                  <a:latin typeface="Hiragino Sans W3" charset="-128"/>
                  <a:ea typeface="Hiragino Sans W3" charset="-128"/>
                  <a:cs typeface="Hiragino Sans W3" charset="-128"/>
                </a:rPr>
                <a:t>…</a:t>
              </a:r>
            </a:p>
            <a:p>
              <a:pPr algn="ctr"/>
              <a:r>
                <a:rPr lang="ja-JP" altLang="en-US" dirty="0">
                  <a:latin typeface="Hiragino Sans W3" charset="-128"/>
                  <a:ea typeface="Hiragino Sans W3" charset="-128"/>
                  <a:cs typeface="Hiragino Sans W3" charset="-128"/>
                </a:rPr>
                <a:t>せや</a:t>
              </a:r>
              <a:r>
                <a:rPr lang="en-US" altLang="ja-JP" dirty="0">
                  <a:latin typeface="Hiragino Sans W3" charset="-128"/>
                  <a:ea typeface="Hiragino Sans W3" charset="-128"/>
                  <a:cs typeface="Hiragino Sans W3" charset="-128"/>
                </a:rPr>
                <a:t>,</a:t>
              </a:r>
              <a:r>
                <a:rPr lang="ja-JP" altLang="en-US" dirty="0">
                  <a:latin typeface="Hiragino Sans W3" charset="-128"/>
                  <a:ea typeface="Hiragino Sans W3" charset="-128"/>
                  <a:cs typeface="Hiragino Sans W3" charset="-128"/>
                </a:rPr>
                <a:t> ゲートウェイに頼も</a:t>
              </a:r>
              <a:endParaRPr lang="en-US" altLang="ja-JP" dirty="0">
                <a:latin typeface="Hiragino Sans W3" charset="-128"/>
                <a:ea typeface="Hiragino Sans W3" charset="-128"/>
                <a:cs typeface="Hiragino Sans W3" charset="-128"/>
              </a:endParaRPr>
            </a:p>
            <a:p>
              <a:endParaRPr kumimoji="1" lang="ja-JP" altLang="en-US" dirty="0">
                <a:latin typeface="Hiragino Sans W3" charset="-128"/>
                <a:ea typeface="Hiragino Sans W3" charset="-128"/>
                <a:cs typeface="Hiragino Sans W3" charset="-128"/>
              </a:endParaRPr>
            </a:p>
          </p:txBody>
        </p:sp>
      </p:grpSp>
      <p:sp>
        <p:nvSpPr>
          <p:cNvPr id="20" name="タイトル 1"/>
          <p:cNvSpPr>
            <a:spLocks noGrp="1"/>
          </p:cNvSpPr>
          <p:nvPr>
            <p:ph type="title"/>
          </p:nvPr>
        </p:nvSpPr>
        <p:spPr>
          <a:xfrm>
            <a:off x="685800" y="98425"/>
            <a:ext cx="7773988" cy="695325"/>
          </a:xfrm>
        </p:spPr>
        <p:txBody>
          <a:bodyPr>
            <a:normAutofit fontScale="90000"/>
          </a:bodyPr>
          <a:lstStyle/>
          <a:p>
            <a:r>
              <a:rPr lang="ja-JP" altLang="en-US" dirty="0" smtClean="0"/>
              <a:t>通信</a:t>
            </a:r>
            <a:r>
              <a:rPr lang="ja-JP" altLang="en-US" dirty="0"/>
              <a:t>の</a:t>
            </a:r>
            <a:r>
              <a:rPr lang="ja-JP" altLang="en-US" dirty="0" smtClean="0"/>
              <a:t>手順</a:t>
            </a:r>
            <a:r>
              <a:rPr lang="en-US" altLang="ja-JP" dirty="0"/>
              <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a:t>
            </a:r>
            <a:r>
              <a:rPr lang="ja-JP" altLang="en-US" dirty="0" smtClean="0"/>
              <a:t>送信</a:t>
            </a:r>
            <a:endParaRPr kumimoji="1" lang="ja-JP" altLang="en-US" dirty="0"/>
          </a:p>
        </p:txBody>
      </p:sp>
      <p:sp>
        <p:nvSpPr>
          <p:cNvPr id="10" name="Text Box 6"/>
          <p:cNvSpPr txBox="1">
            <a:spLocks noChangeArrowheads="1"/>
          </p:cNvSpPr>
          <p:nvPr/>
        </p:nvSpPr>
        <p:spPr bwMode="auto">
          <a:xfrm>
            <a:off x="267203" y="1109810"/>
            <a:ext cx="2233603" cy="586957"/>
          </a:xfrm>
          <a:prstGeom prst="rect">
            <a:avLst/>
          </a:prstGeom>
          <a:solidFill>
            <a:srgbClr val="E6E6FF"/>
          </a:solidFill>
          <a:ln>
            <a:noFill/>
          </a:ln>
          <a:extLst>
            <a:ext uri="{91240B29-F687-4F45-9708-019B960494DF}">
              <a14:hiddenLine xmlns:a14="http://schemas.microsoft.com/office/drawing/2010/main" w="72000">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dirty="0" err="1">
                <a:solidFill>
                  <a:srgbClr val="3333FF"/>
                </a:solidFill>
                <a:latin typeface="Hiragino Sans W3" charset="-128"/>
                <a:ea typeface="Hiragino Sans W3" charset="-128"/>
                <a:cs typeface="Hiragino Sans W3" charset="-128"/>
              </a:rPr>
              <a:t>ネットワークアドレス</a:t>
            </a:r>
            <a:endParaRPr lang="en-US" sz="1600" dirty="0">
              <a:solidFill>
                <a:srgbClr val="3333FF"/>
              </a:solidFill>
              <a:latin typeface="Hiragino Sans W3" charset="-128"/>
              <a:ea typeface="Hiragino Sans W3" charset="-128"/>
              <a:cs typeface="Hiragino Sans W3" charset="-128"/>
            </a:endParaRPr>
          </a:p>
          <a:p>
            <a:pPr algn="ctr" eaLnBrk="1" hangingPunct="1"/>
            <a:r>
              <a:rPr lang="en-US" altLang="ja-JP" sz="1600" dirty="0" smtClean="0">
                <a:solidFill>
                  <a:srgbClr val="3333FF"/>
                </a:solidFill>
                <a:latin typeface="Hiragino Sans W3" charset="-128"/>
                <a:ea typeface="Hiragino Sans W3" charset="-128"/>
                <a:cs typeface="Hiragino Sans W3" charset="-128"/>
              </a:rPr>
              <a:t>133.30.109.0 </a:t>
            </a:r>
            <a:r>
              <a:rPr lang="en-US" altLang="ja-JP" sz="1600" dirty="0">
                <a:solidFill>
                  <a:srgbClr val="3333FF"/>
                </a:solidFill>
                <a:latin typeface="Hiragino Sans W3" charset="-128"/>
                <a:ea typeface="Hiragino Sans W3" charset="-128"/>
                <a:cs typeface="Hiragino Sans W3" charset="-128"/>
              </a:rPr>
              <a:t>/ </a:t>
            </a:r>
            <a:r>
              <a:rPr lang="en-US" altLang="ja-JP" sz="1600" dirty="0" smtClean="0">
                <a:solidFill>
                  <a:srgbClr val="3333FF"/>
                </a:solidFill>
                <a:latin typeface="Hiragino Sans W3" charset="-128"/>
                <a:ea typeface="Hiragino Sans W3" charset="-128"/>
                <a:cs typeface="Hiragino Sans W3" charset="-128"/>
              </a:rPr>
              <a:t>24</a:t>
            </a:r>
            <a:endParaRPr lang="en-US" altLang="ja-JP" sz="1600" dirty="0">
              <a:solidFill>
                <a:srgbClr val="3333FF"/>
              </a:solidFill>
              <a:latin typeface="Hiragino Sans W3" charset="-128"/>
              <a:ea typeface="Hiragino Sans W3" charset="-128"/>
              <a:cs typeface="Hiragino Sans W3" charset="-128"/>
            </a:endParaRPr>
          </a:p>
        </p:txBody>
      </p:sp>
      <p:sp>
        <p:nvSpPr>
          <p:cNvPr id="11" name="Text Box 7"/>
          <p:cNvSpPr txBox="1">
            <a:spLocks noChangeArrowheads="1"/>
          </p:cNvSpPr>
          <p:nvPr/>
        </p:nvSpPr>
        <p:spPr bwMode="auto">
          <a:xfrm>
            <a:off x="6777416" y="2921761"/>
            <a:ext cx="2232248" cy="586957"/>
          </a:xfrm>
          <a:prstGeom prst="rect">
            <a:avLst/>
          </a:prstGeom>
          <a:solidFill>
            <a:srgbClr val="FFCC99"/>
          </a:solidFill>
          <a:ln>
            <a:noFill/>
          </a:ln>
          <a:extLst>
            <a:ext uri="{91240B29-F687-4F45-9708-019B960494DF}">
              <a14:hiddenLine xmlns:a14="http://schemas.microsoft.com/office/drawing/2010/main" w="72000">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charset="-128"/>
              </a:defRPr>
            </a:lvl9pPr>
          </a:lstStyle>
          <a:p>
            <a:pPr algn="ctr" eaLnBrk="1" hangingPunct="1"/>
            <a:r>
              <a:rPr lang="en-US" sz="1600" dirty="0" err="1">
                <a:solidFill>
                  <a:srgbClr val="FF0000"/>
                </a:solidFill>
                <a:latin typeface="Hiragino Sans W3" charset="-128"/>
                <a:ea typeface="Hiragino Sans W3" charset="-128"/>
                <a:cs typeface="Hiragino Sans W3" charset="-128"/>
              </a:rPr>
              <a:t>ネットワークアドレス</a:t>
            </a:r>
            <a:endParaRPr lang="en-US" sz="1600" dirty="0">
              <a:solidFill>
                <a:srgbClr val="FF0000"/>
              </a:solidFill>
              <a:latin typeface="Hiragino Sans W3" charset="-128"/>
              <a:ea typeface="Hiragino Sans W3" charset="-128"/>
              <a:cs typeface="Hiragino Sans W3" charset="-128"/>
            </a:endParaRPr>
          </a:p>
          <a:p>
            <a:pPr algn="ctr" eaLnBrk="1" hangingPunct="1"/>
            <a:r>
              <a:rPr lang="en-US" altLang="ja-JP" sz="1600" dirty="0" smtClean="0">
                <a:solidFill>
                  <a:srgbClr val="FF0000"/>
                </a:solidFill>
                <a:latin typeface="Hiragino Sans W3" charset="-128"/>
                <a:ea typeface="Hiragino Sans W3" charset="-128"/>
                <a:cs typeface="Hiragino Sans W3" charset="-128"/>
              </a:rPr>
              <a:t>133.30.110.0 </a:t>
            </a:r>
            <a:r>
              <a:rPr lang="en-US" altLang="ja-JP" sz="1600" dirty="0">
                <a:solidFill>
                  <a:srgbClr val="FF0000"/>
                </a:solidFill>
                <a:latin typeface="Hiragino Sans W3" charset="-128"/>
                <a:ea typeface="Hiragino Sans W3" charset="-128"/>
                <a:cs typeface="Hiragino Sans W3" charset="-128"/>
              </a:rPr>
              <a:t>/ </a:t>
            </a:r>
            <a:r>
              <a:rPr lang="en-US" altLang="ja-JP" sz="1600" dirty="0" smtClean="0">
                <a:solidFill>
                  <a:srgbClr val="FF0000"/>
                </a:solidFill>
                <a:latin typeface="Hiragino Sans W3" charset="-128"/>
                <a:ea typeface="Hiragino Sans W3" charset="-128"/>
                <a:cs typeface="Hiragino Sans W3" charset="-128"/>
              </a:rPr>
              <a:t>24</a:t>
            </a:r>
            <a:endParaRPr lang="en-US" altLang="ja-JP" sz="1600" dirty="0">
              <a:solidFill>
                <a:srgbClr val="FF0000"/>
              </a:solidFill>
              <a:latin typeface="Hiragino Sans W3" charset="-128"/>
              <a:ea typeface="Hiragino Sans W3" charset="-128"/>
              <a:cs typeface="Hiragino Sans W3" charset="-128"/>
            </a:endParaRPr>
          </a:p>
        </p:txBody>
      </p:sp>
    </p:spTree>
    <p:extLst>
      <p:ext uri="{BB962C8B-B14F-4D97-AF65-F5344CB8AC3E}">
        <p14:creationId xmlns:p14="http://schemas.microsoft.com/office/powerpoint/2010/main" val="106271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sp>
        <p:nvSpPr>
          <p:cNvPr id="4" name="メモ 3"/>
          <p:cNvSpPr/>
          <p:nvPr/>
        </p:nvSpPr>
        <p:spPr>
          <a:xfrm>
            <a:off x="3851919" y="966913"/>
            <a:ext cx="4758665" cy="1381967"/>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006537" y="1048869"/>
            <a:ext cx="4604048" cy="1200329"/>
          </a:xfrm>
          <a:prstGeom prst="rect">
            <a:avLst/>
          </a:prstGeom>
          <a:noFill/>
        </p:spPr>
        <p:txBody>
          <a:bodyPr wrap="square" rtlCol="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rgbClr val="000000"/>
                </a:solidFill>
                <a:latin typeface="Hiragino Sans W3" charset="-128"/>
                <a:ea typeface="Hiragino Sans W3" charset="-128"/>
                <a:cs typeface="Hiragino Sans W3" charset="-128"/>
              </a:rPr>
              <a:t>A </a:t>
            </a:r>
            <a:r>
              <a:rPr lang="ja-JP" altLang="en-US" dirty="0" smtClean="0">
                <a:solidFill>
                  <a:srgbClr val="000000"/>
                </a:solidFill>
                <a:latin typeface="Hiragino Sans W3" charset="-128"/>
                <a:ea typeface="Hiragino Sans W3" charset="-128"/>
                <a:cs typeface="Hiragino Sans W3" charset="-128"/>
              </a:rPr>
              <a:t>は ゲートウェイの</a:t>
            </a:r>
            <a:r>
              <a:rPr lang="en-US" altLang="ja-JP" dirty="0" smtClean="0">
                <a:solidFill>
                  <a:srgbClr val="000000"/>
                </a:solidFill>
                <a:latin typeface="Hiragino Sans W3" charset="-128"/>
                <a:ea typeface="Hiragino Sans W3" charset="-128"/>
                <a:cs typeface="Hiragino Sans W3" charset="-128"/>
              </a:rPr>
              <a:t> IP </a:t>
            </a:r>
            <a:r>
              <a:rPr lang="ja-JP" altLang="en-US" dirty="0" smtClean="0">
                <a:solidFill>
                  <a:srgbClr val="000000"/>
                </a:solidFill>
                <a:latin typeface="Hiragino Sans W3" charset="-128"/>
                <a:ea typeface="Hiragino Sans W3" charset="-128"/>
                <a:cs typeface="Hiragino Sans W3" charset="-128"/>
              </a:rPr>
              <a:t>アドレスをブロードキャストアドレスに送信する</a:t>
            </a:r>
            <a:endParaRPr lang="en-US" altLang="ja-JP" dirty="0">
              <a:solidFill>
                <a:srgbClr val="000000"/>
              </a:solidFill>
              <a:latin typeface="Hiragino Sans W3" charset="-128"/>
              <a:ea typeface="Hiragino Sans W3" charset="-128"/>
              <a:cs typeface="Hiragino Sans W3" charset="-128"/>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6166" y="3407519"/>
            <a:ext cx="16700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図形グループ 10"/>
          <p:cNvGrpSpPr/>
          <p:nvPr/>
        </p:nvGrpSpPr>
        <p:grpSpPr>
          <a:xfrm>
            <a:off x="4411400" y="5134179"/>
            <a:ext cx="4199184" cy="868916"/>
            <a:chOff x="5793169" y="4929238"/>
            <a:chExt cx="3690591" cy="1715592"/>
          </a:xfrm>
        </p:grpSpPr>
        <p:sp>
          <p:nvSpPr>
            <p:cNvPr id="12" name="角丸四角形吹き出し 11"/>
            <p:cNvSpPr/>
            <p:nvPr/>
          </p:nvSpPr>
          <p:spPr>
            <a:xfrm>
              <a:off x="6027376" y="5492702"/>
              <a:ext cx="3456384" cy="1152128"/>
            </a:xfrm>
            <a:prstGeom prst="wedgeRoundRectCallout">
              <a:avLst>
                <a:gd name="adj1" fmla="val 8302"/>
                <a:gd name="adj2" fmla="val -253686"/>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iragino Sans W3" charset="-128"/>
                  <a:ea typeface="Hiragino Sans W3" charset="-128"/>
                  <a:cs typeface="Hiragino Sans W3" charset="-128"/>
                </a:rPr>
                <a:t>ゲートウェイは誰やー</a:t>
              </a:r>
              <a:r>
                <a:rPr lang="en-US" altLang="ja-JP" dirty="0" smtClean="0">
                  <a:solidFill>
                    <a:schemeClr val="tx1"/>
                  </a:solidFill>
                  <a:latin typeface="Hiragino Sans W3" charset="-128"/>
                  <a:ea typeface="Hiragino Sans W3" charset="-128"/>
                  <a:cs typeface="Hiragino Sans W3" charset="-128"/>
                </a:rPr>
                <a:t>?</a:t>
              </a:r>
              <a:endParaRPr kumimoji="1" lang="ja-JP" altLang="en-US" dirty="0">
                <a:solidFill>
                  <a:schemeClr val="tx1"/>
                </a:solidFill>
                <a:latin typeface="Hiragino Sans W3" charset="-128"/>
                <a:ea typeface="Hiragino Sans W3" charset="-128"/>
                <a:cs typeface="Hiragino Sans W3" charset="-128"/>
              </a:endParaRPr>
            </a:p>
          </p:txBody>
        </p:sp>
        <p:sp>
          <p:nvSpPr>
            <p:cNvPr id="13" name="テキスト ボックス 12"/>
            <p:cNvSpPr txBox="1"/>
            <p:nvPr/>
          </p:nvSpPr>
          <p:spPr>
            <a:xfrm>
              <a:off x="5793169" y="4929238"/>
              <a:ext cx="3420380" cy="337943"/>
            </a:xfrm>
            <a:prstGeom prst="rect">
              <a:avLst/>
            </a:prstGeom>
            <a:noFill/>
          </p:spPr>
          <p:txBody>
            <a:bodyPr wrap="square" rtlCol="0">
              <a:spAutoFit/>
            </a:bodyPr>
            <a:lstStyle/>
            <a:p>
              <a:endParaRPr kumimoji="1" lang="ja-JP" altLang="en-US" dirty="0">
                <a:latin typeface="Hiragino Sans W3" charset="-128"/>
                <a:ea typeface="Hiragino Sans W3" charset="-128"/>
                <a:cs typeface="Hiragino Sans W3" charset="-128"/>
              </a:endParaRPr>
            </a:p>
          </p:txBody>
        </p:sp>
      </p:grpSp>
      <p:sp>
        <p:nvSpPr>
          <p:cNvPr id="18" name="タイトル 1"/>
          <p:cNvSpPr>
            <a:spLocks noGrp="1"/>
          </p:cNvSpPr>
          <p:nvPr>
            <p:ph type="title"/>
          </p:nvPr>
        </p:nvSpPr>
        <p:spPr>
          <a:xfrm>
            <a:off x="685800" y="98425"/>
            <a:ext cx="7773988" cy="695325"/>
          </a:xfrm>
        </p:spPr>
        <p:txBody>
          <a:bodyPr>
            <a:normAutofit fontScale="90000"/>
          </a:bodyPr>
          <a:lstStyle/>
          <a:p>
            <a:r>
              <a:rPr lang="ja-JP" altLang="en-US" dirty="0" smtClean="0"/>
              <a:t>通信</a:t>
            </a:r>
            <a:r>
              <a:rPr lang="ja-JP" altLang="en-US" dirty="0"/>
              <a:t>の</a:t>
            </a:r>
            <a:r>
              <a:rPr lang="ja-JP" altLang="en-US" dirty="0" smtClean="0"/>
              <a:t>手順</a:t>
            </a:r>
            <a:r>
              <a:rPr lang="en-US" altLang="ja-JP" dirty="0"/>
              <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a:t>
            </a:r>
            <a:r>
              <a:rPr lang="ja-JP" altLang="en-US" dirty="0" smtClean="0"/>
              <a:t>送信</a:t>
            </a:r>
            <a:endParaRPr kumimoji="1" lang="ja-JP" altLang="en-US" dirty="0"/>
          </a:p>
        </p:txBody>
      </p:sp>
    </p:spTree>
    <p:extLst>
      <p:ext uri="{BB962C8B-B14F-4D97-AF65-F5344CB8AC3E}">
        <p14:creationId xmlns:p14="http://schemas.microsoft.com/office/powerpoint/2010/main" val="381981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通信</a:t>
            </a:r>
            <a:r>
              <a:rPr lang="ja-JP" altLang="en-US" dirty="0"/>
              <a:t>の</a:t>
            </a:r>
            <a:r>
              <a:rPr lang="ja-JP" altLang="en-US" dirty="0" smtClean="0"/>
              <a:t>手順</a:t>
            </a:r>
            <a:r>
              <a:rPr lang="en-US" altLang="ja-JP" dirty="0"/>
              <a:t/>
            </a:r>
            <a:br>
              <a:rPr lang="en-US" altLang="ja-JP" dirty="0"/>
            </a:br>
            <a:r>
              <a:rPr lang="en-US" altLang="ja-JP" dirty="0"/>
              <a:t>A </a:t>
            </a:r>
            <a:r>
              <a:rPr lang="ja-JP" altLang="en-US" dirty="0"/>
              <a:t>が </a:t>
            </a:r>
            <a:r>
              <a:rPr lang="en-US" altLang="ja-JP" dirty="0"/>
              <a:t>C</a:t>
            </a:r>
            <a:r>
              <a:rPr lang="en-US" altLang="ja-JP" dirty="0" smtClean="0"/>
              <a:t> (</a:t>
            </a:r>
            <a:r>
              <a:rPr lang="ja-JP" altLang="en-US" dirty="0" smtClean="0"/>
              <a:t>別ネットワーク内</a:t>
            </a:r>
            <a:r>
              <a:rPr lang="en-US" altLang="ja-JP" dirty="0"/>
              <a:t>) </a:t>
            </a:r>
            <a:r>
              <a:rPr lang="ja-JP" altLang="en-US" dirty="0"/>
              <a:t>に情報を</a:t>
            </a:r>
            <a:r>
              <a:rPr lang="ja-JP" altLang="en-US" dirty="0" smtClean="0"/>
              <a:t>送信</a:t>
            </a:r>
            <a:endParaRPr kumimoji="1" lang="ja-JP" altLang="en-US" dirty="0"/>
          </a:p>
        </p:txBody>
      </p:sp>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3" name="図形グループ 2"/>
          <p:cNvGrpSpPr/>
          <p:nvPr/>
        </p:nvGrpSpPr>
        <p:grpSpPr>
          <a:xfrm>
            <a:off x="3347864" y="948810"/>
            <a:ext cx="5616624" cy="1655483"/>
            <a:chOff x="2987824" y="966913"/>
            <a:chExt cx="5616624" cy="1655483"/>
          </a:xfrm>
        </p:grpSpPr>
        <p:sp>
          <p:nvSpPr>
            <p:cNvPr id="4" name="メモ 3"/>
            <p:cNvSpPr/>
            <p:nvPr/>
          </p:nvSpPr>
          <p:spPr>
            <a:xfrm>
              <a:off x="2987824" y="966913"/>
              <a:ext cx="5616624" cy="1395930"/>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87824" y="1052736"/>
              <a:ext cx="5471964" cy="1569660"/>
            </a:xfrm>
            <a:prstGeom prst="rect">
              <a:avLst/>
            </a:prstGeom>
            <a:noFill/>
          </p:spPr>
          <p:txBody>
            <a:bodyPr wrap="square" rtlCol="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dirty="0" smtClean="0">
                  <a:solidFill>
                    <a:srgbClr val="000000"/>
                  </a:solidFill>
                  <a:latin typeface="Hiragino Sans W3" charset="-128"/>
                  <a:ea typeface="Hiragino Sans W3" charset="-128"/>
                  <a:cs typeface="Hiragino Sans W3" charset="-128"/>
                </a:rPr>
                <a:t>ゲートウェイ</a:t>
              </a:r>
              <a:r>
                <a:rPr lang="en-US" altLang="ja-JP" dirty="0" smtClean="0">
                  <a:solidFill>
                    <a:srgbClr val="000000"/>
                  </a:solidFill>
                  <a:latin typeface="Hiragino Sans W3" charset="-128"/>
                  <a:ea typeface="Hiragino Sans W3" charset="-128"/>
                  <a:cs typeface="Hiragino Sans W3" charset="-128"/>
                </a:rPr>
                <a:t> は受け取った情報が自分宛だと知り, </a:t>
              </a:r>
              <a:r>
                <a:rPr lang="ja-JP" altLang="en-US" dirty="0" smtClean="0">
                  <a:solidFill>
                    <a:srgbClr val="000000"/>
                  </a:solidFill>
                  <a:latin typeface="Hiragino Sans W3" charset="-128"/>
                  <a:ea typeface="Hiragino Sans W3" charset="-128"/>
                  <a:cs typeface="Hiragino Sans W3" charset="-128"/>
                </a:rPr>
                <a:t>ゲートウェイ</a:t>
              </a:r>
              <a:r>
                <a:rPr lang="en-US" altLang="ja-JP" dirty="0" smtClean="0">
                  <a:solidFill>
                    <a:srgbClr val="000000"/>
                  </a:solidFill>
                  <a:latin typeface="Hiragino Sans W3" charset="-128"/>
                  <a:ea typeface="Hiragino Sans W3" charset="-128"/>
                  <a:cs typeface="Hiragino Sans W3" charset="-128"/>
                </a:rPr>
                <a:t>自身の </a:t>
              </a:r>
              <a:r>
                <a:rPr lang="en-US" altLang="ja-JP" dirty="0">
                  <a:solidFill>
                    <a:srgbClr val="000000"/>
                  </a:solidFill>
                  <a:latin typeface="Hiragino Sans W3" charset="-128"/>
                  <a:ea typeface="Hiragino Sans W3" charset="-128"/>
                  <a:cs typeface="Hiragino Sans W3" charset="-128"/>
                </a:rPr>
                <a:t>MAC </a:t>
              </a:r>
              <a:r>
                <a:rPr lang="en-US" altLang="ja-JP" dirty="0" smtClean="0">
                  <a:solidFill>
                    <a:srgbClr val="000000"/>
                  </a:solidFill>
                  <a:latin typeface="Hiragino Sans W3" charset="-128"/>
                  <a:ea typeface="Hiragino Sans W3" charset="-128"/>
                  <a:cs typeface="Hiragino Sans W3" charset="-128"/>
                </a:rPr>
                <a:t>アドレスを含む情報を </a:t>
              </a:r>
              <a:r>
                <a:rPr lang="en-US" altLang="ja-JP" dirty="0">
                  <a:solidFill>
                    <a:srgbClr val="000000"/>
                  </a:solidFill>
                  <a:latin typeface="Hiragino Sans W3" charset="-128"/>
                  <a:ea typeface="Hiragino Sans W3" charset="-128"/>
                  <a:cs typeface="Hiragino Sans W3" charset="-128"/>
                </a:rPr>
                <a:t>A に返送</a:t>
              </a:r>
            </a:p>
            <a:p>
              <a:endParaRPr kumimoji="1" lang="ja-JP" altLang="en-US" dirty="0">
                <a:latin typeface="Hiragino Sans W3" charset="-128"/>
                <a:ea typeface="Hiragino Sans W3" charset="-128"/>
                <a:cs typeface="Hiragino Sans W3" charset="-128"/>
              </a:endParaRPr>
            </a:p>
          </p:txBody>
        </p:sp>
      </p:grpSp>
      <p:grpSp>
        <p:nvGrpSpPr>
          <p:cNvPr id="11" name="図形グループ 10"/>
          <p:cNvGrpSpPr/>
          <p:nvPr/>
        </p:nvGrpSpPr>
        <p:grpSpPr>
          <a:xfrm>
            <a:off x="931607" y="3693172"/>
            <a:ext cx="1969924" cy="648072"/>
            <a:chOff x="1213527" y="5353832"/>
            <a:chExt cx="3681374" cy="1152129"/>
          </a:xfrm>
        </p:grpSpPr>
        <p:sp>
          <p:nvSpPr>
            <p:cNvPr id="9" name="角丸四角形吹き出し 8"/>
            <p:cNvSpPr/>
            <p:nvPr/>
          </p:nvSpPr>
          <p:spPr>
            <a:xfrm>
              <a:off x="1213527" y="5353832"/>
              <a:ext cx="3456384" cy="1152129"/>
            </a:xfrm>
            <a:prstGeom prst="wedgeRoundRectCallout">
              <a:avLst>
                <a:gd name="adj1" fmla="val 110043"/>
                <a:gd name="adj2" fmla="val -1634"/>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74522" y="5519526"/>
              <a:ext cx="3420379" cy="820739"/>
            </a:xfrm>
            <a:prstGeom prst="rect">
              <a:avLst/>
            </a:prstGeom>
            <a:noFill/>
          </p:spPr>
          <p:txBody>
            <a:bodyPr wrap="square" rtlCol="0">
              <a:spAutoFit/>
            </a:bodyPr>
            <a:lstStyle/>
            <a:p>
              <a:r>
                <a:rPr lang="ja-JP" altLang="en-US" dirty="0" smtClean="0">
                  <a:latin typeface="Hiragino Sans W3" charset="-128"/>
                  <a:ea typeface="Hiragino Sans W3" charset="-128"/>
                  <a:cs typeface="Hiragino Sans W3" charset="-128"/>
                </a:rPr>
                <a:t>呼んだか</a:t>
              </a:r>
              <a:r>
                <a:rPr lang="en-US" altLang="ja-JP" dirty="0" smtClean="0">
                  <a:latin typeface="Hiragino Sans W3" charset="-128"/>
                  <a:ea typeface="Hiragino Sans W3" charset="-128"/>
                  <a:cs typeface="Hiragino Sans W3" charset="-128"/>
                </a:rPr>
                <a:t>?</a:t>
              </a:r>
              <a:endParaRPr kumimoji="1" lang="ja-JP" altLang="en-US" dirty="0">
                <a:latin typeface="Hiragino Sans W3" charset="-128"/>
                <a:ea typeface="Hiragino Sans W3" charset="-128"/>
                <a:cs typeface="Hiragino Sans W3" charset="-128"/>
              </a:endParaRPr>
            </a:p>
          </p:txBody>
        </p:sp>
      </p:grpSp>
      <p:sp>
        <p:nvSpPr>
          <p:cNvPr id="7" name="上矢印 6"/>
          <p:cNvSpPr/>
          <p:nvPr/>
        </p:nvSpPr>
        <p:spPr>
          <a:xfrm rot="5853364">
            <a:off x="5406289" y="3489604"/>
            <a:ext cx="472516" cy="1008112"/>
          </a:xfrm>
          <a:prstGeom prst="up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7722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通信</a:t>
            </a:r>
            <a:r>
              <a:rPr lang="ja-JP" altLang="en-US" dirty="0"/>
              <a:t>の</a:t>
            </a:r>
            <a:r>
              <a:rPr lang="ja-JP" altLang="en-US" dirty="0" smtClean="0"/>
              <a:t>手順</a:t>
            </a:r>
            <a:r>
              <a:rPr lang="en-US" altLang="ja-JP" dirty="0"/>
              <a:t/>
            </a:r>
            <a:br>
              <a:rPr lang="en-US" altLang="ja-JP" dirty="0"/>
            </a:br>
            <a:r>
              <a:rPr lang="en-US" altLang="ja-JP" dirty="0"/>
              <a:t>A </a:t>
            </a:r>
            <a:r>
              <a:rPr lang="ja-JP" altLang="en-US" dirty="0"/>
              <a:t>が </a:t>
            </a:r>
            <a:r>
              <a:rPr lang="en-US" altLang="ja-JP" dirty="0"/>
              <a:t>C</a:t>
            </a:r>
            <a:r>
              <a:rPr lang="en-US" altLang="ja-JP" dirty="0" smtClean="0"/>
              <a:t> (</a:t>
            </a:r>
            <a:r>
              <a:rPr lang="ja-JP" altLang="en-US" dirty="0" smtClean="0"/>
              <a:t>別ネットワーク内</a:t>
            </a:r>
            <a:r>
              <a:rPr lang="en-US" altLang="ja-JP" dirty="0"/>
              <a:t>) </a:t>
            </a:r>
            <a:r>
              <a:rPr lang="ja-JP" altLang="en-US" dirty="0"/>
              <a:t>に情報を</a:t>
            </a:r>
            <a:r>
              <a:rPr lang="ja-JP" altLang="en-US" dirty="0" smtClean="0"/>
              <a:t>送信</a:t>
            </a:r>
            <a:endParaRPr kumimoji="1" lang="ja-JP" altLang="en-US" dirty="0"/>
          </a:p>
        </p:txBody>
      </p:sp>
      <p:pic>
        <p:nvPicPr>
          <p:cNvPr id="6"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3" name="図形グループ 2"/>
          <p:cNvGrpSpPr/>
          <p:nvPr/>
        </p:nvGrpSpPr>
        <p:grpSpPr>
          <a:xfrm>
            <a:off x="3851920" y="1002386"/>
            <a:ext cx="4888362" cy="1252990"/>
            <a:chOff x="2999020" y="1041985"/>
            <a:chExt cx="6590800" cy="1395930"/>
          </a:xfrm>
        </p:grpSpPr>
        <p:sp>
          <p:nvSpPr>
            <p:cNvPr id="4" name="メモ 3"/>
            <p:cNvSpPr/>
            <p:nvPr/>
          </p:nvSpPr>
          <p:spPr>
            <a:xfrm>
              <a:off x="2999020" y="1041985"/>
              <a:ext cx="6590800" cy="1395930"/>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91959" y="1041985"/>
              <a:ext cx="6404921" cy="1200329"/>
            </a:xfrm>
            <a:prstGeom prst="rect">
              <a:avLst/>
            </a:prstGeom>
            <a:noFill/>
          </p:spPr>
          <p:txBody>
            <a:bodyPr wrap="square" rtlCol="0">
              <a:spAutoFit/>
            </a:bodyPr>
            <a:lstStyle/>
            <a:p>
              <a:r>
                <a:rPr kumimoji="1" lang="en-US" altLang="ja-JP" dirty="0" smtClean="0">
                  <a:latin typeface="Hiragino Sans W3" charset="-128"/>
                  <a:ea typeface="Hiragino Sans W3" charset="-128"/>
                  <a:cs typeface="Hiragino Sans W3" charset="-128"/>
                </a:rPr>
                <a:t>A </a:t>
              </a:r>
              <a:r>
                <a:rPr kumimoji="1" lang="ja-JP" altLang="en-US" dirty="0" smtClean="0">
                  <a:latin typeface="Hiragino Sans W3" charset="-128"/>
                  <a:ea typeface="Hiragino Sans W3" charset="-128"/>
                  <a:cs typeface="Hiragino Sans W3" charset="-128"/>
                </a:rPr>
                <a:t>は送信したい情報を受け取った</a:t>
              </a:r>
              <a:r>
                <a:rPr kumimoji="1" lang="en-US" altLang="ja-JP" dirty="0" smtClean="0">
                  <a:latin typeface="Hiragino Sans W3" charset="-128"/>
                  <a:ea typeface="Hiragino Sans W3" charset="-128"/>
                  <a:cs typeface="Hiragino Sans W3" charset="-128"/>
                </a:rPr>
                <a:t>MAC </a:t>
              </a:r>
              <a:r>
                <a:rPr kumimoji="1" lang="ja-JP" altLang="en-US" dirty="0" smtClean="0">
                  <a:latin typeface="Hiragino Sans W3" charset="-128"/>
                  <a:ea typeface="Hiragino Sans W3" charset="-128"/>
                  <a:cs typeface="Hiragino Sans W3" charset="-128"/>
                </a:rPr>
                <a:t>アドレス</a:t>
              </a:r>
              <a:r>
                <a:rPr kumimoji="1" lang="en-US" altLang="ja-JP" dirty="0" smtClean="0">
                  <a:latin typeface="Hiragino Sans W3" charset="-128"/>
                  <a:ea typeface="Hiragino Sans W3" charset="-128"/>
                  <a:cs typeface="Hiragino Sans W3" charset="-128"/>
                </a:rPr>
                <a:t>(</a:t>
              </a:r>
              <a:r>
                <a:rPr kumimoji="1" lang="ja-JP" altLang="en-US" dirty="0" smtClean="0">
                  <a:latin typeface="Hiragino Sans W3" charset="-128"/>
                  <a:ea typeface="Hiragino Sans W3" charset="-128"/>
                  <a:cs typeface="Hiragino Sans W3" charset="-128"/>
                </a:rPr>
                <a:t>ゲートウェイ</a:t>
              </a:r>
              <a:r>
                <a:rPr kumimoji="1" lang="en-US" altLang="ja-JP" dirty="0" smtClean="0">
                  <a:latin typeface="Hiragino Sans W3" charset="-128"/>
                  <a:ea typeface="Hiragino Sans W3" charset="-128"/>
                  <a:cs typeface="Hiragino Sans W3" charset="-128"/>
                </a:rPr>
                <a:t>)</a:t>
              </a:r>
              <a:r>
                <a:rPr kumimoji="1" lang="ja-JP" altLang="en-US" dirty="0" smtClean="0">
                  <a:latin typeface="Hiragino Sans W3" charset="-128"/>
                  <a:ea typeface="Hiragino Sans W3" charset="-128"/>
                  <a:cs typeface="Hiragino Sans W3" charset="-128"/>
                </a:rPr>
                <a:t>に送信する</a:t>
              </a:r>
              <a:endParaRPr kumimoji="1" lang="ja-JP" altLang="en-US" dirty="0">
                <a:latin typeface="Hiragino Sans W3" charset="-128"/>
                <a:ea typeface="Hiragino Sans W3" charset="-128"/>
                <a:cs typeface="Hiragino Sans W3" charset="-128"/>
              </a:endParaRPr>
            </a:p>
          </p:txBody>
        </p:sp>
      </p:grpSp>
      <p:grpSp>
        <p:nvGrpSpPr>
          <p:cNvPr id="11" name="図形グループ 10"/>
          <p:cNvGrpSpPr/>
          <p:nvPr/>
        </p:nvGrpSpPr>
        <p:grpSpPr>
          <a:xfrm>
            <a:off x="5841916" y="4619349"/>
            <a:ext cx="2592288" cy="1008112"/>
            <a:chOff x="-401287" y="5353832"/>
            <a:chExt cx="5071199" cy="1152129"/>
          </a:xfrm>
        </p:grpSpPr>
        <p:sp>
          <p:nvSpPr>
            <p:cNvPr id="9" name="角丸四角形吹き出し 8"/>
            <p:cNvSpPr/>
            <p:nvPr/>
          </p:nvSpPr>
          <p:spPr>
            <a:xfrm>
              <a:off x="-401287" y="5353832"/>
              <a:ext cx="5071199" cy="1152129"/>
            </a:xfrm>
            <a:prstGeom prst="wedgeRoundRectCallout">
              <a:avLst>
                <a:gd name="adj1" fmla="val 1195"/>
                <a:gd name="adj2" fmla="val -82290"/>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475" y="5519526"/>
              <a:ext cx="4310500" cy="949712"/>
            </a:xfrm>
            <a:prstGeom prst="rect">
              <a:avLst/>
            </a:prstGeom>
            <a:noFill/>
          </p:spPr>
          <p:txBody>
            <a:bodyPr wrap="square" rtlCol="0">
              <a:spAutoFit/>
            </a:bodyPr>
            <a:lstStyle/>
            <a:p>
              <a:r>
                <a:rPr lang="ja-JP" altLang="en-US" dirty="0" smtClean="0">
                  <a:latin typeface="Hiragino Sans W3" charset="-128"/>
                  <a:ea typeface="Hiragino Sans W3" charset="-128"/>
                  <a:cs typeface="Hiragino Sans W3" charset="-128"/>
                </a:rPr>
                <a:t>お前か！</a:t>
              </a:r>
              <a:endParaRPr lang="en-US" altLang="ja-JP" dirty="0" smtClean="0">
                <a:latin typeface="Hiragino Sans W3" charset="-128"/>
                <a:ea typeface="Hiragino Sans W3" charset="-128"/>
                <a:cs typeface="Hiragino Sans W3" charset="-128"/>
              </a:endParaRPr>
            </a:p>
            <a:p>
              <a:r>
                <a:rPr kumimoji="1" lang="ja-JP" altLang="en-US" dirty="0" smtClean="0">
                  <a:latin typeface="Hiragino Sans W3" charset="-128"/>
                  <a:ea typeface="Hiragino Sans W3" charset="-128"/>
                  <a:cs typeface="Hiragino Sans W3" charset="-128"/>
                </a:rPr>
                <a:t>ほな</a:t>
              </a:r>
              <a:r>
                <a:rPr kumimoji="1" lang="en-US" altLang="ja-JP" dirty="0" smtClean="0">
                  <a:latin typeface="Hiragino Sans W3" charset="-128"/>
                  <a:ea typeface="Hiragino Sans W3" charset="-128"/>
                  <a:cs typeface="Hiragino Sans W3" charset="-128"/>
                </a:rPr>
                <a:t>,</a:t>
              </a:r>
              <a:r>
                <a:rPr kumimoji="1" lang="ja-JP" altLang="en-US" dirty="0" smtClean="0">
                  <a:latin typeface="Hiragino Sans W3" charset="-128"/>
                  <a:ea typeface="Hiragino Sans W3" charset="-128"/>
                  <a:cs typeface="Hiragino Sans W3" charset="-128"/>
                </a:rPr>
                <a:t> 頼むわ</a:t>
              </a:r>
              <a:r>
                <a:rPr kumimoji="1" lang="en-US" altLang="ja-JP" dirty="0" smtClean="0">
                  <a:latin typeface="Hiragino Sans W3" charset="-128"/>
                  <a:ea typeface="Hiragino Sans W3" charset="-128"/>
                  <a:cs typeface="Hiragino Sans W3" charset="-128"/>
                </a:rPr>
                <a:t>〜</a:t>
              </a:r>
              <a:endParaRPr kumimoji="1" lang="ja-JP" altLang="en-US" dirty="0">
                <a:latin typeface="Hiragino Sans W3" charset="-128"/>
                <a:ea typeface="Hiragino Sans W3" charset="-128"/>
                <a:cs typeface="Hiragino Sans W3" charset="-128"/>
              </a:endParaRPr>
            </a:p>
          </p:txBody>
        </p:sp>
      </p:grpSp>
      <p:sp>
        <p:nvSpPr>
          <p:cNvPr id="7" name="上矢印 6"/>
          <p:cNvSpPr/>
          <p:nvPr/>
        </p:nvSpPr>
        <p:spPr>
          <a:xfrm rot="16611695">
            <a:off x="5406289" y="3489604"/>
            <a:ext cx="472516" cy="1008112"/>
          </a:xfrm>
          <a:prstGeom prst="up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図形グループ 11"/>
          <p:cNvGrpSpPr/>
          <p:nvPr/>
        </p:nvGrpSpPr>
        <p:grpSpPr>
          <a:xfrm>
            <a:off x="1979712" y="3698873"/>
            <a:ext cx="1425875" cy="648072"/>
            <a:chOff x="1213527" y="5353832"/>
            <a:chExt cx="3681374" cy="1152129"/>
          </a:xfrm>
        </p:grpSpPr>
        <p:sp>
          <p:nvSpPr>
            <p:cNvPr id="13" name="角丸四角形吹き出し 12"/>
            <p:cNvSpPr/>
            <p:nvPr/>
          </p:nvSpPr>
          <p:spPr>
            <a:xfrm>
              <a:off x="1213527" y="5353832"/>
              <a:ext cx="3456384" cy="1152129"/>
            </a:xfrm>
            <a:prstGeom prst="wedgeRoundRectCallout">
              <a:avLst>
                <a:gd name="adj1" fmla="val 110043"/>
                <a:gd name="adj2" fmla="val -1634"/>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74522" y="5519526"/>
              <a:ext cx="3420379" cy="820739"/>
            </a:xfrm>
            <a:prstGeom prst="rect">
              <a:avLst/>
            </a:prstGeom>
            <a:noFill/>
          </p:spPr>
          <p:txBody>
            <a:bodyPr wrap="square" rtlCol="0">
              <a:spAutoFit/>
            </a:bodyPr>
            <a:lstStyle/>
            <a:p>
              <a:r>
                <a:rPr lang="ja-JP" altLang="en-US" dirty="0" smtClean="0">
                  <a:latin typeface="Hiragino Sans W3" charset="-128"/>
                  <a:ea typeface="Hiragino Sans W3" charset="-128"/>
                  <a:cs typeface="Hiragino Sans W3" charset="-128"/>
                </a:rPr>
                <a:t>あいよ</a:t>
              </a:r>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267173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通信</a:t>
            </a:r>
            <a:r>
              <a:rPr lang="ja-JP" altLang="en-US" dirty="0"/>
              <a:t>の</a:t>
            </a:r>
            <a:r>
              <a:rPr lang="ja-JP" altLang="en-US" dirty="0" smtClean="0"/>
              <a:t>手順</a:t>
            </a:r>
            <a:r>
              <a:rPr lang="en-US" altLang="ja-JP" dirty="0"/>
              <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a:t>
            </a:r>
            <a:r>
              <a:rPr lang="ja-JP" altLang="en-US" dirty="0" smtClean="0"/>
              <a:t>送信</a:t>
            </a:r>
            <a:endParaRPr kumimoji="1" lang="ja-JP" altLang="en-US" dirty="0"/>
          </a:p>
        </p:txBody>
      </p:sp>
      <p:pic>
        <p:nvPicPr>
          <p:cNvPr id="4"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7" name="図形グループ 6"/>
          <p:cNvGrpSpPr/>
          <p:nvPr/>
        </p:nvGrpSpPr>
        <p:grpSpPr>
          <a:xfrm>
            <a:off x="3759940" y="982398"/>
            <a:ext cx="5384060" cy="889290"/>
            <a:chOff x="2620916" y="1041985"/>
            <a:chExt cx="6875966" cy="1395930"/>
          </a:xfrm>
        </p:grpSpPr>
        <p:sp>
          <p:nvSpPr>
            <p:cNvPr id="8" name="メモ 7"/>
            <p:cNvSpPr/>
            <p:nvPr/>
          </p:nvSpPr>
          <p:spPr>
            <a:xfrm>
              <a:off x="2620917" y="1041985"/>
              <a:ext cx="6713167" cy="1395930"/>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620916" y="1041985"/>
              <a:ext cx="6875966" cy="1337261"/>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ゲートウェイは受け取った情報を</a:t>
              </a:r>
              <a:r>
                <a:rPr lang="en-US" altLang="ja-JP" dirty="0">
                  <a:latin typeface="Hiragino Sans W3" charset="-128"/>
                  <a:ea typeface="Hiragino Sans W3" charset="-128"/>
                  <a:cs typeface="Hiragino Sans W3" charset="-128"/>
                </a:rPr>
                <a:t>C</a:t>
              </a:r>
              <a:r>
                <a:rPr lang="ja-JP" altLang="en-US" dirty="0">
                  <a:latin typeface="Hiragino Sans W3" charset="-128"/>
                  <a:ea typeface="Hiragino Sans W3" charset="-128"/>
                  <a:cs typeface="Hiragino Sans W3" charset="-128"/>
                </a:rPr>
                <a:t>を含むゲートウェイへと送信する</a:t>
              </a:r>
            </a:p>
            <a:p>
              <a:endParaRPr kumimoji="1" lang="ja-JP" altLang="en-US" dirty="0">
                <a:latin typeface="Hiragino Sans W3" charset="-128"/>
                <a:ea typeface="Hiragino Sans W3" charset="-128"/>
                <a:cs typeface="Hiragino Sans W3" charset="-128"/>
              </a:endParaRPr>
            </a:p>
          </p:txBody>
        </p:sp>
      </p:grpSp>
      <p:sp>
        <p:nvSpPr>
          <p:cNvPr id="11" name="左矢印 10"/>
          <p:cNvSpPr/>
          <p:nvPr/>
        </p:nvSpPr>
        <p:spPr>
          <a:xfrm rot="4760009">
            <a:off x="3129178" y="2854971"/>
            <a:ext cx="1399406" cy="338373"/>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図形グループ 11"/>
          <p:cNvGrpSpPr/>
          <p:nvPr/>
        </p:nvGrpSpPr>
        <p:grpSpPr>
          <a:xfrm>
            <a:off x="1259632" y="3698874"/>
            <a:ext cx="2145955" cy="924200"/>
            <a:chOff x="1213527" y="5353832"/>
            <a:chExt cx="3681374" cy="1643023"/>
          </a:xfrm>
        </p:grpSpPr>
        <p:sp>
          <p:nvSpPr>
            <p:cNvPr id="13" name="角丸四角形吹き出し 12"/>
            <p:cNvSpPr/>
            <p:nvPr/>
          </p:nvSpPr>
          <p:spPr>
            <a:xfrm>
              <a:off x="1213527" y="5353832"/>
              <a:ext cx="3456383" cy="1643023"/>
            </a:xfrm>
            <a:prstGeom prst="wedgeRoundRectCallout">
              <a:avLst>
                <a:gd name="adj1" fmla="val 94915"/>
                <a:gd name="adj2" fmla="val -17339"/>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74522" y="5519526"/>
              <a:ext cx="3420379" cy="1477329"/>
            </a:xfrm>
            <a:prstGeom prst="rect">
              <a:avLst/>
            </a:prstGeom>
            <a:noFill/>
          </p:spPr>
          <p:txBody>
            <a:bodyPr wrap="square" rtlCol="0">
              <a:spAutoFit/>
            </a:bodyPr>
            <a:lstStyle/>
            <a:p>
              <a:r>
                <a:rPr lang="ja-JP" altLang="en-US" dirty="0" smtClean="0">
                  <a:latin typeface="Hiragino Sans W3" charset="-128"/>
                  <a:ea typeface="Hiragino Sans W3" charset="-128"/>
                  <a:cs typeface="Hiragino Sans W3" charset="-128"/>
                </a:rPr>
                <a:t>お前んとこらしいで</a:t>
              </a:r>
              <a:endParaRPr kumimoji="1" lang="ja-JP" altLang="en-US" dirty="0">
                <a:latin typeface="Hiragino Sans W3" charset="-128"/>
                <a:ea typeface="Hiragino Sans W3" charset="-128"/>
                <a:cs typeface="Hiragino Sans W3" charset="-128"/>
              </a:endParaRPr>
            </a:p>
          </p:txBody>
        </p:sp>
      </p:grpSp>
      <p:grpSp>
        <p:nvGrpSpPr>
          <p:cNvPr id="15" name="図形グループ 14"/>
          <p:cNvGrpSpPr/>
          <p:nvPr/>
        </p:nvGrpSpPr>
        <p:grpSpPr>
          <a:xfrm>
            <a:off x="1705168" y="2003249"/>
            <a:ext cx="1407022" cy="600251"/>
            <a:chOff x="1213528" y="5353833"/>
            <a:chExt cx="3681373" cy="1643024"/>
          </a:xfrm>
        </p:grpSpPr>
        <p:sp>
          <p:nvSpPr>
            <p:cNvPr id="16" name="角丸四角形吹き出し 15"/>
            <p:cNvSpPr/>
            <p:nvPr/>
          </p:nvSpPr>
          <p:spPr>
            <a:xfrm>
              <a:off x="1213528" y="5353833"/>
              <a:ext cx="3456381" cy="1643024"/>
            </a:xfrm>
            <a:prstGeom prst="wedgeRoundRectCallout">
              <a:avLst>
                <a:gd name="adj1" fmla="val 94915"/>
                <a:gd name="adj2" fmla="val -17339"/>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474522" y="5519526"/>
              <a:ext cx="3420379" cy="820738"/>
            </a:xfrm>
            <a:prstGeom prst="rect">
              <a:avLst/>
            </a:prstGeom>
            <a:noFill/>
          </p:spPr>
          <p:txBody>
            <a:bodyPr wrap="square" rtlCol="0">
              <a:spAutoFit/>
            </a:bodyPr>
            <a:lstStyle/>
            <a:p>
              <a:r>
                <a:rPr lang="ja-JP" altLang="en-US" dirty="0" smtClean="0">
                  <a:latin typeface="Hiragino Sans W3" charset="-128"/>
                  <a:ea typeface="Hiragino Sans W3" charset="-128"/>
                  <a:cs typeface="Hiragino Sans W3" charset="-128"/>
                </a:rPr>
                <a:t>へーい</a:t>
              </a:r>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37281078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通信</a:t>
            </a:r>
            <a:r>
              <a:rPr lang="ja-JP" altLang="en-US" dirty="0"/>
              <a:t>の</a:t>
            </a:r>
            <a:r>
              <a:rPr lang="ja-JP" altLang="en-US" dirty="0" smtClean="0"/>
              <a:t>手順</a:t>
            </a:r>
            <a:r>
              <a:rPr lang="en-US" altLang="ja-JP" dirty="0"/>
              <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a:t>
            </a:r>
            <a:r>
              <a:rPr lang="ja-JP" altLang="en-US" dirty="0" smtClean="0"/>
              <a:t>送信</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6" name="Group 5"/>
          <p:cNvGrpSpPr>
            <a:grpSpLocks/>
          </p:cNvGrpSpPr>
          <p:nvPr/>
        </p:nvGrpSpPr>
        <p:grpSpPr bwMode="auto">
          <a:xfrm>
            <a:off x="1691680" y="2132856"/>
            <a:ext cx="1495425" cy="430212"/>
            <a:chOff x="1542" y="2455"/>
            <a:chExt cx="942" cy="271"/>
          </a:xfrm>
        </p:grpSpPr>
        <p:sp>
          <p:nvSpPr>
            <p:cNvPr id="7" name="Line 6"/>
            <p:cNvSpPr>
              <a:spLocks noChangeShapeType="1"/>
            </p:cNvSpPr>
            <p:nvPr/>
          </p:nvSpPr>
          <p:spPr bwMode="auto">
            <a:xfrm flipH="1" flipV="1">
              <a:off x="2285" y="2454"/>
              <a:ext cx="201" cy="47"/>
            </a:xfrm>
            <a:prstGeom prst="line">
              <a:avLst/>
            </a:prstGeom>
            <a:noFill/>
            <a:ln w="360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 name="Line 7"/>
            <p:cNvSpPr>
              <a:spLocks noChangeShapeType="1"/>
            </p:cNvSpPr>
            <p:nvPr/>
          </p:nvSpPr>
          <p:spPr bwMode="auto">
            <a:xfrm flipH="1" flipV="1">
              <a:off x="1541" y="2454"/>
              <a:ext cx="945" cy="92"/>
            </a:xfrm>
            <a:prstGeom prst="line">
              <a:avLst/>
            </a:prstGeom>
            <a:noFill/>
            <a:ln w="360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 name="Line 8"/>
            <p:cNvSpPr>
              <a:spLocks noChangeShapeType="1"/>
            </p:cNvSpPr>
            <p:nvPr/>
          </p:nvSpPr>
          <p:spPr bwMode="auto">
            <a:xfrm flipH="1">
              <a:off x="2236" y="2591"/>
              <a:ext cx="250" cy="136"/>
            </a:xfrm>
            <a:prstGeom prst="line">
              <a:avLst/>
            </a:prstGeom>
            <a:noFill/>
            <a:ln w="360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0" name="図形グループ 9"/>
          <p:cNvGrpSpPr/>
          <p:nvPr/>
        </p:nvGrpSpPr>
        <p:grpSpPr>
          <a:xfrm>
            <a:off x="395536" y="4318519"/>
            <a:ext cx="3563889" cy="1938992"/>
            <a:chOff x="4945450" y="1041985"/>
            <a:chExt cx="4551432" cy="3465905"/>
          </a:xfrm>
        </p:grpSpPr>
        <p:sp>
          <p:nvSpPr>
            <p:cNvPr id="11" name="メモ 10"/>
            <p:cNvSpPr/>
            <p:nvPr/>
          </p:nvSpPr>
          <p:spPr>
            <a:xfrm>
              <a:off x="4945450" y="1041985"/>
              <a:ext cx="4388632" cy="2808718"/>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945453" y="1041985"/>
              <a:ext cx="4551429" cy="3465905"/>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ゲートウェイは</a:t>
              </a:r>
              <a:r>
                <a:rPr lang="ja-JP" altLang="en-US" dirty="0" smtClean="0">
                  <a:latin typeface="Hiragino Sans W3" charset="-128"/>
                  <a:ea typeface="Hiragino Sans W3" charset="-128"/>
                  <a:cs typeface="Hiragino Sans W3" charset="-128"/>
                </a:rPr>
                <a:t>受け取った </a:t>
              </a:r>
              <a:r>
                <a:rPr lang="en-US" altLang="ja-JP" dirty="0" smtClean="0">
                  <a:latin typeface="Hiragino Sans W3" charset="-128"/>
                  <a:ea typeface="Hiragino Sans W3" charset="-128"/>
                  <a:cs typeface="Hiragino Sans W3" charset="-128"/>
                </a:rPr>
                <a:t>C </a:t>
              </a:r>
              <a:r>
                <a:rPr lang="ja-JP" altLang="en-US" dirty="0">
                  <a:latin typeface="Hiragino Sans W3" charset="-128"/>
                  <a:ea typeface="Hiragino Sans W3" charset="-128"/>
                  <a:cs typeface="Hiragino Sans W3" charset="-128"/>
                </a:rPr>
                <a:t>の </a:t>
              </a:r>
              <a:r>
                <a:rPr lang="en-US" altLang="ja-JP" dirty="0">
                  <a:latin typeface="Hiragino Sans W3" charset="-128"/>
                  <a:ea typeface="Hiragino Sans W3" charset="-128"/>
                  <a:cs typeface="Hiragino Sans W3" charset="-128"/>
                </a:rPr>
                <a:t>IP </a:t>
              </a:r>
              <a:r>
                <a:rPr lang="ja-JP" altLang="en-US" dirty="0" smtClean="0">
                  <a:latin typeface="Hiragino Sans W3" charset="-128"/>
                  <a:ea typeface="Hiragino Sans W3" charset="-128"/>
                  <a:cs typeface="Hiragino Sans W3" charset="-128"/>
                </a:rPr>
                <a:t>アドレスの</a:t>
              </a:r>
              <a:r>
                <a:rPr lang="ja-JP" altLang="en-US" dirty="0">
                  <a:latin typeface="Hiragino Sans W3" charset="-128"/>
                  <a:ea typeface="Hiragino Sans W3" charset="-128"/>
                  <a:cs typeface="Hiragino Sans W3" charset="-128"/>
                </a:rPr>
                <a:t>情報</a:t>
              </a:r>
              <a:r>
                <a:rPr lang="ja-JP" altLang="en-US" dirty="0" smtClean="0">
                  <a:latin typeface="Hiragino Sans W3" charset="-128"/>
                  <a:ea typeface="Hiragino Sans W3" charset="-128"/>
                  <a:cs typeface="Hiragino Sans W3" charset="-128"/>
                </a:rPr>
                <a:t>をブロードキャストアドレス</a:t>
              </a:r>
              <a:r>
                <a:rPr lang="ja-JP" altLang="en-US" dirty="0">
                  <a:latin typeface="Hiragino Sans W3" charset="-128"/>
                  <a:ea typeface="Hiragino Sans W3" charset="-128"/>
                  <a:cs typeface="Hiragino Sans W3" charset="-128"/>
                </a:rPr>
                <a:t>に送信する</a:t>
              </a:r>
            </a:p>
            <a:p>
              <a:endParaRPr kumimoji="1" lang="ja-JP" altLang="en-US" dirty="0">
                <a:latin typeface="Hiragino Sans W3" charset="-128"/>
                <a:ea typeface="Hiragino Sans W3" charset="-128"/>
                <a:cs typeface="Hiragino Sans W3" charset="-128"/>
              </a:endParaRPr>
            </a:p>
          </p:txBody>
        </p:sp>
      </p:grpSp>
      <p:grpSp>
        <p:nvGrpSpPr>
          <p:cNvPr id="13" name="図形グループ 12"/>
          <p:cNvGrpSpPr/>
          <p:nvPr/>
        </p:nvGrpSpPr>
        <p:grpSpPr>
          <a:xfrm>
            <a:off x="4222131" y="1032552"/>
            <a:ext cx="3408959" cy="891530"/>
            <a:chOff x="1213528" y="5353833"/>
            <a:chExt cx="3484548" cy="2440321"/>
          </a:xfrm>
        </p:grpSpPr>
        <p:sp>
          <p:nvSpPr>
            <p:cNvPr id="14" name="角丸四角形吹き出し 13"/>
            <p:cNvSpPr/>
            <p:nvPr/>
          </p:nvSpPr>
          <p:spPr>
            <a:xfrm>
              <a:off x="1213528" y="5353833"/>
              <a:ext cx="3456381" cy="2440321"/>
            </a:xfrm>
            <a:prstGeom prst="wedgeRoundRectCallout">
              <a:avLst>
                <a:gd name="adj1" fmla="val -56722"/>
                <a:gd name="adj2" fmla="val 74281"/>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77697" y="5409081"/>
              <a:ext cx="3420379" cy="2274628"/>
            </a:xfrm>
            <a:prstGeom prst="rect">
              <a:avLst/>
            </a:prstGeom>
            <a:noFill/>
          </p:spPr>
          <p:txBody>
            <a:bodyPr wrap="square" rtlCol="0">
              <a:spAutoFit/>
            </a:bodyPr>
            <a:lstStyle/>
            <a:p>
              <a:r>
                <a:rPr lang="ja-JP" altLang="en-US" dirty="0" smtClean="0">
                  <a:latin typeface="Hiragino Sans W3" charset="-128"/>
                  <a:ea typeface="Hiragino Sans W3" charset="-128"/>
                  <a:cs typeface="Hiragino Sans W3" charset="-128"/>
                </a:rPr>
                <a:t>「</a:t>
              </a:r>
              <a:r>
                <a:rPr lang="en-US" altLang="ja-JP" dirty="0" smtClean="0">
                  <a:latin typeface="Hiragino Sans W3" charset="-128"/>
                  <a:ea typeface="Hiragino Sans W3" charset="-128"/>
                  <a:cs typeface="Hiragino Sans W3" charset="-128"/>
                </a:rPr>
                <a:t>133.30.110.YYY</a:t>
              </a:r>
              <a:r>
                <a:rPr lang="ja-JP" altLang="en-US" dirty="0" smtClean="0">
                  <a:latin typeface="Hiragino Sans W3" charset="-128"/>
                  <a:ea typeface="Hiragino Sans W3" charset="-128"/>
                  <a:cs typeface="Hiragino Sans W3" charset="-128"/>
                </a:rPr>
                <a:t>」って誰</a:t>
              </a:r>
              <a:r>
                <a:rPr lang="en-US" altLang="ja-JP" dirty="0" smtClean="0">
                  <a:latin typeface="Hiragino Sans W3" charset="-128"/>
                  <a:ea typeface="Hiragino Sans W3" charset="-128"/>
                  <a:cs typeface="Hiragino Sans W3" charset="-128"/>
                </a:rPr>
                <a:t>〜?</a:t>
              </a:r>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3952983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通信</a:t>
            </a:r>
            <a:r>
              <a:rPr lang="ja-JP" altLang="en-US" dirty="0"/>
              <a:t>の</a:t>
            </a:r>
            <a:r>
              <a:rPr lang="ja-JP" altLang="en-US" dirty="0" smtClean="0"/>
              <a:t>手順</a:t>
            </a:r>
            <a:r>
              <a:rPr lang="en-US" altLang="ja-JP" dirty="0"/>
              <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a:t>
            </a:r>
            <a:r>
              <a:rPr lang="ja-JP" altLang="en-US" dirty="0" smtClean="0"/>
              <a:t>送信</a:t>
            </a:r>
            <a:endParaRPr kumimoji="1" lang="ja-JP" altLang="en-US" dirty="0"/>
          </a:p>
        </p:txBody>
      </p:sp>
      <p:pic>
        <p:nvPicPr>
          <p:cNvPr id="10"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7" name="図形グループ 6"/>
          <p:cNvGrpSpPr/>
          <p:nvPr/>
        </p:nvGrpSpPr>
        <p:grpSpPr>
          <a:xfrm>
            <a:off x="179512" y="4318519"/>
            <a:ext cx="4235373" cy="1571330"/>
            <a:chOff x="4945450" y="1041985"/>
            <a:chExt cx="4388632" cy="3753367"/>
          </a:xfrm>
        </p:grpSpPr>
        <p:sp>
          <p:nvSpPr>
            <p:cNvPr id="8" name="メモ 7"/>
            <p:cNvSpPr/>
            <p:nvPr/>
          </p:nvSpPr>
          <p:spPr>
            <a:xfrm>
              <a:off x="4945450" y="1041985"/>
              <a:ext cx="4388632" cy="3753367"/>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013279" y="1041985"/>
              <a:ext cx="4252974" cy="3753367"/>
            </a:xfrm>
            <a:prstGeom prst="rect">
              <a:avLst/>
            </a:prstGeom>
            <a:noFill/>
          </p:spPr>
          <p:txBody>
            <a:bodyPr wrap="square" rtlCol="0">
              <a:spAutoFit/>
            </a:bodyPr>
            <a:lstStyle/>
            <a:p>
              <a:r>
                <a:rPr lang="en-US" altLang="ja-JP" dirty="0" smtClean="0">
                  <a:latin typeface="Hiragino Sans W3" charset="-128"/>
                  <a:ea typeface="Hiragino Sans W3" charset="-128"/>
                  <a:cs typeface="Hiragino Sans W3" charset="-128"/>
                </a:rPr>
                <a:t>C</a:t>
              </a:r>
              <a:r>
                <a:rPr lang="ja-JP" altLang="en-US" dirty="0" smtClean="0">
                  <a:latin typeface="Hiragino Sans W3" charset="-128"/>
                  <a:ea typeface="Hiragino Sans W3" charset="-128"/>
                  <a:cs typeface="Hiragino Sans W3" charset="-128"/>
                </a:rPr>
                <a:t> は</a:t>
              </a:r>
              <a:r>
                <a:rPr lang="ja-JP" altLang="en-US" dirty="0">
                  <a:latin typeface="Hiragino Sans W3" charset="-128"/>
                  <a:ea typeface="Hiragino Sans W3" charset="-128"/>
                  <a:cs typeface="Hiragino Sans W3" charset="-128"/>
                </a:rPr>
                <a:t>受け取った情報が自分宛だと</a:t>
              </a:r>
              <a:r>
                <a:rPr lang="ja-JP" altLang="en-US" dirty="0" smtClean="0">
                  <a:latin typeface="Hiragino Sans W3" charset="-128"/>
                  <a:ea typeface="Hiragino Sans W3" charset="-128"/>
                  <a:cs typeface="Hiragino Sans W3" charset="-128"/>
                </a:rPr>
                <a:t>知り</a:t>
              </a:r>
              <a:r>
                <a:rPr lang="en-US" altLang="ja-JP" dirty="0" smtClean="0">
                  <a:latin typeface="Hiragino Sans W3" charset="-128"/>
                  <a:ea typeface="Hiragino Sans W3" charset="-128"/>
                  <a:cs typeface="Hiragino Sans W3" charset="-128"/>
                </a:rPr>
                <a:t>, C</a:t>
              </a:r>
              <a:r>
                <a:rPr lang="ja-JP" altLang="en-US" dirty="0" smtClean="0">
                  <a:latin typeface="Hiragino Sans W3" charset="-128"/>
                  <a:ea typeface="Hiragino Sans W3" charset="-128"/>
                  <a:cs typeface="Hiragino Sans W3" charset="-128"/>
                </a:rPr>
                <a:t> 自身</a:t>
              </a:r>
              <a:r>
                <a:rPr lang="ja-JP" altLang="en-US" dirty="0">
                  <a:latin typeface="Hiragino Sans W3" charset="-128"/>
                  <a:ea typeface="Hiragino Sans W3" charset="-128"/>
                  <a:cs typeface="Hiragino Sans W3" charset="-128"/>
                </a:rPr>
                <a:t>の</a:t>
              </a:r>
              <a:r>
                <a:rPr lang="en-US" altLang="ja-JP" dirty="0">
                  <a:latin typeface="Hiragino Sans W3" charset="-128"/>
                  <a:ea typeface="Hiragino Sans W3" charset="-128"/>
                  <a:cs typeface="Hiragino Sans W3" charset="-128"/>
                </a:rPr>
                <a:t>MAC</a:t>
              </a:r>
              <a:r>
                <a:rPr lang="ja-JP" altLang="en-US" dirty="0">
                  <a:latin typeface="Hiragino Sans W3" charset="-128"/>
                  <a:ea typeface="Hiragino Sans W3" charset="-128"/>
                  <a:cs typeface="Hiragino Sans W3" charset="-128"/>
                </a:rPr>
                <a:t>アドレスを含む情報をゲートウェイに返送する</a:t>
              </a:r>
            </a:p>
            <a:p>
              <a:endParaRPr kumimoji="1" lang="ja-JP" altLang="en-US" dirty="0">
                <a:latin typeface="Hiragino Sans W3" charset="-128"/>
                <a:ea typeface="Hiragino Sans W3" charset="-128"/>
                <a:cs typeface="Hiragino Sans W3" charset="-128"/>
              </a:endParaRPr>
            </a:p>
          </p:txBody>
        </p:sp>
      </p:grpSp>
      <p:sp>
        <p:nvSpPr>
          <p:cNvPr id="4" name="左矢印 3"/>
          <p:cNvSpPr/>
          <p:nvPr/>
        </p:nvSpPr>
        <p:spPr>
          <a:xfrm rot="8640426">
            <a:off x="2813833" y="2388930"/>
            <a:ext cx="560209" cy="325032"/>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図形グループ 12"/>
          <p:cNvGrpSpPr/>
          <p:nvPr/>
        </p:nvGrpSpPr>
        <p:grpSpPr>
          <a:xfrm>
            <a:off x="1043608" y="1592273"/>
            <a:ext cx="1896791" cy="533576"/>
            <a:chOff x="1213528" y="5353833"/>
            <a:chExt cx="3484548" cy="2440321"/>
          </a:xfrm>
        </p:grpSpPr>
        <p:sp>
          <p:nvSpPr>
            <p:cNvPr id="14" name="角丸四角形吹き出し 13"/>
            <p:cNvSpPr/>
            <p:nvPr/>
          </p:nvSpPr>
          <p:spPr>
            <a:xfrm>
              <a:off x="1213528" y="5353833"/>
              <a:ext cx="3456381" cy="2440321"/>
            </a:xfrm>
            <a:prstGeom prst="wedgeRoundRectCallout">
              <a:avLst>
                <a:gd name="adj1" fmla="val 17966"/>
                <a:gd name="adj2" fmla="val 134518"/>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77697" y="5409081"/>
              <a:ext cx="3420379" cy="1263682"/>
            </a:xfrm>
            <a:prstGeom prst="rect">
              <a:avLst/>
            </a:prstGeom>
            <a:noFill/>
          </p:spPr>
          <p:txBody>
            <a:bodyPr wrap="square" rtlCol="0">
              <a:spAutoFit/>
            </a:bodyPr>
            <a:lstStyle/>
            <a:p>
              <a:r>
                <a:rPr lang="ja-JP" altLang="en-US" dirty="0" smtClean="0">
                  <a:latin typeface="Hiragino Sans W3" charset="-128"/>
                  <a:ea typeface="Hiragino Sans W3" charset="-128"/>
                  <a:cs typeface="Hiragino Sans W3" charset="-128"/>
                </a:rPr>
                <a:t>ワイやで</a:t>
              </a:r>
              <a:r>
                <a:rPr lang="en-US" altLang="ja-JP" dirty="0" smtClean="0">
                  <a:latin typeface="Hiragino Sans W3" charset="-128"/>
                  <a:ea typeface="Hiragino Sans W3" charset="-128"/>
                  <a:cs typeface="Hiragino Sans W3" charset="-128"/>
                </a:rPr>
                <a:t>〜</a:t>
              </a:r>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1721643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通信</a:t>
            </a:r>
            <a:r>
              <a:rPr lang="ja-JP" altLang="en-US" dirty="0"/>
              <a:t>の</a:t>
            </a:r>
            <a:r>
              <a:rPr lang="ja-JP" altLang="en-US" dirty="0" smtClean="0"/>
              <a:t>手順</a:t>
            </a:r>
            <a:r>
              <a:rPr lang="en-US" altLang="ja-JP" dirty="0"/>
              <a:t/>
            </a:r>
            <a:br>
              <a:rPr lang="en-US" altLang="ja-JP" dirty="0"/>
            </a:br>
            <a:r>
              <a:rPr lang="en-US" altLang="ja-JP" dirty="0"/>
              <a:t>A </a:t>
            </a:r>
            <a:r>
              <a:rPr lang="ja-JP" altLang="en-US" dirty="0"/>
              <a:t>が </a:t>
            </a:r>
            <a:r>
              <a:rPr lang="en-US" altLang="ja-JP" dirty="0"/>
              <a:t>C (</a:t>
            </a:r>
            <a:r>
              <a:rPr lang="ja-JP" altLang="en-US" dirty="0"/>
              <a:t>別ネットワーク内</a:t>
            </a:r>
            <a:r>
              <a:rPr lang="en-US" altLang="ja-JP" dirty="0"/>
              <a:t>) </a:t>
            </a:r>
            <a:r>
              <a:rPr lang="ja-JP" altLang="en-US" dirty="0"/>
              <a:t>に情報を</a:t>
            </a:r>
            <a:r>
              <a:rPr lang="ja-JP" altLang="en-US" dirty="0" smtClean="0"/>
              <a:t>送信</a:t>
            </a:r>
            <a:endParaRPr kumimoji="1" lang="ja-JP" altLang="en-US" dirty="0"/>
          </a:p>
        </p:txBody>
      </p:sp>
      <p:pic>
        <p:nvPicPr>
          <p:cNvPr id="4" name="Picture 1"/>
          <p:cNvPicPr>
            <a:picLocks noChangeAspect="1" noChangeArrowheads="1"/>
          </p:cNvPicPr>
          <p:nvPr/>
        </p:nvPicPr>
        <p:blipFill>
          <a:blip r:embed="rId2" cstate="print"/>
          <a:srcRect/>
          <a:stretch>
            <a:fillRect/>
          </a:stretch>
        </p:blipFill>
        <p:spPr bwMode="auto">
          <a:xfrm>
            <a:off x="827584" y="1052736"/>
            <a:ext cx="6505575" cy="4524375"/>
          </a:xfrm>
          <a:prstGeom prst="rect">
            <a:avLst/>
          </a:prstGeom>
          <a:noFill/>
          <a:ln w="9525">
            <a:noFill/>
            <a:miter lim="800000"/>
            <a:headEnd/>
            <a:tailEnd/>
          </a:ln>
        </p:spPr>
      </p:pic>
      <p:grpSp>
        <p:nvGrpSpPr>
          <p:cNvPr id="7" name="図形グループ 6"/>
          <p:cNvGrpSpPr/>
          <p:nvPr/>
        </p:nvGrpSpPr>
        <p:grpSpPr>
          <a:xfrm>
            <a:off x="215516" y="4942240"/>
            <a:ext cx="5256584" cy="1200329"/>
            <a:chOff x="4945450" y="1041985"/>
            <a:chExt cx="4775274" cy="5257466"/>
          </a:xfrm>
        </p:grpSpPr>
        <p:sp>
          <p:nvSpPr>
            <p:cNvPr id="8" name="メモ 7"/>
            <p:cNvSpPr/>
            <p:nvPr/>
          </p:nvSpPr>
          <p:spPr>
            <a:xfrm>
              <a:off x="4945450" y="1041985"/>
              <a:ext cx="4775274" cy="3753367"/>
            </a:xfrm>
            <a:prstGeom prst="foldedCorner">
              <a:avLst/>
            </a:prstGeom>
            <a:solidFill>
              <a:srgbClr val="FFC000">
                <a:alpha val="8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013279" y="1041985"/>
              <a:ext cx="4707445" cy="5257466"/>
            </a:xfrm>
            <a:prstGeom prst="rect">
              <a:avLst/>
            </a:prstGeom>
            <a:noFill/>
          </p:spPr>
          <p:txBody>
            <a:bodyPr wrap="square" rtlCol="0">
              <a:spAutoFit/>
            </a:bodyPr>
            <a:lstStyle/>
            <a:p>
              <a:r>
                <a:rPr lang="ja-JP" altLang="en-US" dirty="0">
                  <a:latin typeface="Hiragino Sans W3" charset="-128"/>
                  <a:ea typeface="Hiragino Sans W3" charset="-128"/>
                  <a:cs typeface="Hiragino Sans W3" charset="-128"/>
                </a:rPr>
                <a:t>ゲートウェイは</a:t>
              </a:r>
              <a:r>
                <a:rPr lang="en-US" altLang="ja-JP" dirty="0">
                  <a:latin typeface="Hiragino Sans W3" charset="-128"/>
                  <a:ea typeface="Hiragino Sans W3" charset="-128"/>
                  <a:cs typeface="Hiragino Sans W3" charset="-128"/>
                </a:rPr>
                <a:t>, A</a:t>
              </a:r>
              <a:r>
                <a:rPr lang="ja-JP" altLang="en-US" dirty="0">
                  <a:latin typeface="Hiragino Sans W3" charset="-128"/>
                  <a:ea typeface="Hiragino Sans W3" charset="-128"/>
                  <a:cs typeface="Hiragino Sans W3" charset="-128"/>
                </a:rPr>
                <a:t>から</a:t>
              </a:r>
              <a:r>
                <a:rPr lang="ja-JP" altLang="en-US" dirty="0" smtClean="0">
                  <a:latin typeface="Hiragino Sans W3" charset="-128"/>
                  <a:ea typeface="Hiragino Sans W3" charset="-128"/>
                  <a:cs typeface="Hiragino Sans W3" charset="-128"/>
                </a:rPr>
                <a:t>受け取った</a:t>
              </a:r>
              <a:endParaRPr lang="en-US" altLang="ja-JP" dirty="0" smtClean="0">
                <a:latin typeface="Hiragino Sans W3" charset="-128"/>
                <a:ea typeface="Hiragino Sans W3" charset="-128"/>
                <a:cs typeface="Hiragino Sans W3" charset="-128"/>
              </a:endParaRPr>
            </a:p>
            <a:p>
              <a:r>
                <a:rPr lang="ja-JP" altLang="en-US" dirty="0" smtClean="0">
                  <a:latin typeface="Hiragino Sans W3" charset="-128"/>
                  <a:ea typeface="Hiragino Sans W3" charset="-128"/>
                  <a:cs typeface="Hiragino Sans W3" charset="-128"/>
                </a:rPr>
                <a:t>情報</a:t>
              </a:r>
              <a:r>
                <a:rPr lang="ja-JP" altLang="en-US" dirty="0">
                  <a:latin typeface="Hiragino Sans W3" charset="-128"/>
                  <a:ea typeface="Hiragino Sans W3" charset="-128"/>
                  <a:cs typeface="Hiragino Sans W3" charset="-128"/>
                </a:rPr>
                <a:t>を</a:t>
              </a:r>
              <a:r>
                <a:rPr lang="en-US" altLang="ja-JP" dirty="0">
                  <a:latin typeface="Hiragino Sans W3" charset="-128"/>
                  <a:ea typeface="Hiragino Sans W3" charset="-128"/>
                  <a:cs typeface="Hiragino Sans W3" charset="-128"/>
                </a:rPr>
                <a:t>C</a:t>
              </a:r>
              <a:r>
                <a:rPr lang="ja-JP" altLang="en-US" dirty="0">
                  <a:latin typeface="Hiragino Sans W3" charset="-128"/>
                  <a:ea typeface="Hiragino Sans W3" charset="-128"/>
                  <a:cs typeface="Hiragino Sans W3" charset="-128"/>
                </a:rPr>
                <a:t>の</a:t>
              </a:r>
              <a:r>
                <a:rPr lang="en-US" altLang="ja-JP" dirty="0">
                  <a:latin typeface="Hiragino Sans W3" charset="-128"/>
                  <a:ea typeface="Hiragino Sans W3" charset="-128"/>
                  <a:cs typeface="Hiragino Sans W3" charset="-128"/>
                </a:rPr>
                <a:t>MAC</a:t>
              </a:r>
              <a:r>
                <a:rPr lang="ja-JP" altLang="en-US" dirty="0">
                  <a:latin typeface="Hiragino Sans W3" charset="-128"/>
                  <a:ea typeface="Hiragino Sans W3" charset="-128"/>
                  <a:cs typeface="Hiragino Sans W3" charset="-128"/>
                </a:rPr>
                <a:t>アドレスに転送する</a:t>
              </a:r>
            </a:p>
            <a:p>
              <a:endParaRPr kumimoji="1" lang="ja-JP" altLang="en-US" dirty="0">
                <a:latin typeface="Hiragino Sans W3" charset="-128"/>
                <a:ea typeface="Hiragino Sans W3" charset="-128"/>
                <a:cs typeface="Hiragino Sans W3" charset="-128"/>
              </a:endParaRPr>
            </a:p>
          </p:txBody>
        </p:sp>
      </p:grpSp>
      <p:grpSp>
        <p:nvGrpSpPr>
          <p:cNvPr id="10" name="図形グループ 9"/>
          <p:cNvGrpSpPr/>
          <p:nvPr/>
        </p:nvGrpSpPr>
        <p:grpSpPr>
          <a:xfrm>
            <a:off x="4461602" y="1268760"/>
            <a:ext cx="3408959" cy="511306"/>
            <a:chOff x="1213528" y="5353833"/>
            <a:chExt cx="3484548" cy="2440321"/>
          </a:xfrm>
        </p:grpSpPr>
        <p:sp>
          <p:nvSpPr>
            <p:cNvPr id="11" name="角丸四角形吹き出し 10"/>
            <p:cNvSpPr/>
            <p:nvPr/>
          </p:nvSpPr>
          <p:spPr>
            <a:xfrm>
              <a:off x="1213528" y="5353833"/>
              <a:ext cx="3456381" cy="2440321"/>
            </a:xfrm>
            <a:prstGeom prst="wedgeRoundRectCallout">
              <a:avLst>
                <a:gd name="adj1" fmla="val -55005"/>
                <a:gd name="adj2" fmla="val 102668"/>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277697" y="5409081"/>
              <a:ext cx="3420379" cy="1263682"/>
            </a:xfrm>
            <a:prstGeom prst="rect">
              <a:avLst/>
            </a:prstGeom>
            <a:noFill/>
          </p:spPr>
          <p:txBody>
            <a:bodyPr wrap="square" rtlCol="0">
              <a:spAutoFit/>
            </a:bodyPr>
            <a:lstStyle/>
            <a:p>
              <a:r>
                <a:rPr kumimoji="1" lang="en-US" altLang="ja-JP" dirty="0" smtClean="0">
                  <a:latin typeface="Hiragino Sans W3" charset="-128"/>
                  <a:ea typeface="Hiragino Sans W3" charset="-128"/>
                  <a:cs typeface="Hiragino Sans W3" charset="-128"/>
                </a:rPr>
                <a:t>A</a:t>
              </a:r>
              <a:r>
                <a:rPr kumimoji="1" lang="ja-JP" altLang="en-US" dirty="0" smtClean="0">
                  <a:latin typeface="Hiragino Sans W3" charset="-128"/>
                  <a:ea typeface="Hiragino Sans W3" charset="-128"/>
                  <a:cs typeface="Hiragino Sans W3" charset="-128"/>
                </a:rPr>
                <a:t> からの情報</a:t>
              </a:r>
              <a:r>
                <a:rPr kumimoji="1" lang="en-US" altLang="ja-JP" dirty="0" smtClean="0">
                  <a:latin typeface="Hiragino Sans W3" charset="-128"/>
                  <a:ea typeface="Hiragino Sans W3" charset="-128"/>
                  <a:cs typeface="Hiragino Sans W3" charset="-128"/>
                </a:rPr>
                <a:t>,</a:t>
              </a:r>
              <a:r>
                <a:rPr kumimoji="1" lang="ja-JP" altLang="en-US" dirty="0" smtClean="0">
                  <a:latin typeface="Hiragino Sans W3" charset="-128"/>
                  <a:ea typeface="Hiragino Sans W3" charset="-128"/>
                  <a:cs typeface="Hiragino Sans W3" charset="-128"/>
                </a:rPr>
                <a:t> やるわ</a:t>
              </a:r>
              <a:endParaRPr kumimoji="1" lang="ja-JP" altLang="en-US" dirty="0">
                <a:latin typeface="Hiragino Sans W3" charset="-128"/>
                <a:ea typeface="Hiragino Sans W3" charset="-128"/>
                <a:cs typeface="Hiragino Sans W3" charset="-128"/>
              </a:endParaRPr>
            </a:p>
          </p:txBody>
        </p:sp>
      </p:grpSp>
      <p:grpSp>
        <p:nvGrpSpPr>
          <p:cNvPr id="13" name="図形グループ 12"/>
          <p:cNvGrpSpPr/>
          <p:nvPr/>
        </p:nvGrpSpPr>
        <p:grpSpPr>
          <a:xfrm>
            <a:off x="467544" y="3653423"/>
            <a:ext cx="1972069" cy="945417"/>
            <a:chOff x="1213528" y="4447444"/>
            <a:chExt cx="3622839" cy="5932844"/>
          </a:xfrm>
        </p:grpSpPr>
        <p:sp>
          <p:nvSpPr>
            <p:cNvPr id="14" name="角丸四角形吹き出し 13"/>
            <p:cNvSpPr/>
            <p:nvPr/>
          </p:nvSpPr>
          <p:spPr>
            <a:xfrm>
              <a:off x="1213528" y="4447444"/>
              <a:ext cx="3456380" cy="5932844"/>
            </a:xfrm>
            <a:prstGeom prst="wedgeRoundRectCallout">
              <a:avLst>
                <a:gd name="adj1" fmla="val 41880"/>
                <a:gd name="adj2" fmla="val -95348"/>
                <a:gd name="adj3" fmla="val 16667"/>
              </a:avLst>
            </a:prstGeom>
            <a:solidFill>
              <a:srgbClr val="92D050">
                <a:alpha val="82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415988" y="5079480"/>
              <a:ext cx="3420379" cy="5214813"/>
            </a:xfrm>
            <a:prstGeom prst="rect">
              <a:avLst/>
            </a:prstGeom>
            <a:noFill/>
          </p:spPr>
          <p:txBody>
            <a:bodyPr wrap="square" rtlCol="0">
              <a:spAutoFit/>
            </a:bodyPr>
            <a:lstStyle/>
            <a:p>
              <a:r>
                <a:rPr lang="ja-JP" altLang="en-US" dirty="0" smtClean="0">
                  <a:latin typeface="Hiragino Sans W3" charset="-128"/>
                  <a:ea typeface="Hiragino Sans W3" charset="-128"/>
                  <a:cs typeface="Hiragino Sans W3" charset="-128"/>
                </a:rPr>
                <a:t>🐜🐜🐜🐜</a:t>
              </a:r>
              <a:r>
                <a:rPr lang="ja-JP" altLang="en-US" dirty="0">
                  <a:latin typeface="Hiragino Sans W3" charset="-128"/>
                  <a:ea typeface="Hiragino Sans W3" charset="-128"/>
                  <a:cs typeface="Hiragino Sans W3" charset="-128"/>
                </a:rPr>
                <a:t>🐜</a:t>
              </a:r>
            </a:p>
            <a:p>
              <a:r>
                <a:rPr lang="ja-JP" altLang="en-US" dirty="0" smtClean="0">
                  <a:latin typeface="Hiragino Sans W3" charset="-128"/>
                  <a:ea typeface="Hiragino Sans W3" charset="-128"/>
                  <a:cs typeface="Hiragino Sans W3" charset="-128"/>
                </a:rPr>
                <a:t>🐜🐜🐜🐜🐜</a:t>
              </a:r>
              <a:endParaRPr lang="ja-JP" altLang="en-US" dirty="0">
                <a:latin typeface="Hiragino Sans W3" charset="-128"/>
                <a:ea typeface="Hiragino Sans W3" charset="-128"/>
                <a:cs typeface="Hiragino Sans W3" charset="-128"/>
              </a:endParaRPr>
            </a:p>
          </p:txBody>
        </p:sp>
      </p:grpSp>
      <p:sp>
        <p:nvSpPr>
          <p:cNvPr id="16" name="左矢印 15"/>
          <p:cNvSpPr/>
          <p:nvPr/>
        </p:nvSpPr>
        <p:spPr>
          <a:xfrm rot="19328987">
            <a:off x="2884599" y="2342546"/>
            <a:ext cx="560209" cy="325032"/>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51014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IPv6</a:t>
            </a:r>
            <a:endParaRPr kumimoji="1" lang="ja-JP" altLang="en-US" dirty="0"/>
          </a:p>
        </p:txBody>
      </p:sp>
      <p:sp>
        <p:nvSpPr>
          <p:cNvPr id="3" name="コンテンツ プレースホルダー 2"/>
          <p:cNvSpPr>
            <a:spLocks noGrp="1"/>
          </p:cNvSpPr>
          <p:nvPr>
            <p:ph idx="1"/>
          </p:nvPr>
        </p:nvSpPr>
        <p:spPr/>
        <p:txBody>
          <a:bodyPr>
            <a:noAutofit/>
          </a:bodyPr>
          <a:lstStyle/>
          <a:p>
            <a:r>
              <a:rPr lang="en-US" altLang="ja-JP" sz="2000" dirty="0" smtClean="0"/>
              <a:t>Internet </a:t>
            </a:r>
            <a:r>
              <a:rPr lang="en-US" altLang="ja-JP" sz="2000" dirty="0"/>
              <a:t>Protocol version </a:t>
            </a:r>
            <a:r>
              <a:rPr lang="en-US" altLang="ja-JP" sz="2000" dirty="0" smtClean="0"/>
              <a:t>6</a:t>
            </a:r>
            <a:endParaRPr lang="en-US" altLang="ja-JP" sz="2000" dirty="0"/>
          </a:p>
          <a:p>
            <a:pPr lvl="1"/>
            <a:r>
              <a:rPr lang="ja-JP" altLang="en-US" sz="2000" dirty="0"/>
              <a:t>これ</a:t>
            </a:r>
            <a:r>
              <a:rPr lang="ja-JP" altLang="en-US" sz="2000" dirty="0" smtClean="0"/>
              <a:t>まで使われてきたのは </a:t>
            </a:r>
            <a:r>
              <a:rPr lang="en-US" altLang="ja-JP" sz="2000" dirty="0" smtClean="0"/>
              <a:t>version 4 (IPv4)</a:t>
            </a:r>
          </a:p>
          <a:p>
            <a:r>
              <a:rPr lang="en-US" altLang="ja-JP" sz="2000" dirty="0"/>
              <a:t>IPv4 </a:t>
            </a:r>
            <a:r>
              <a:rPr lang="ja-JP" altLang="en-US" sz="2000" dirty="0"/>
              <a:t>の次世代版 となる通信プロトコル</a:t>
            </a:r>
          </a:p>
          <a:p>
            <a:pPr lvl="1"/>
            <a:r>
              <a:rPr lang="en-US" altLang="ja-JP" sz="2000" dirty="0"/>
              <a:t>90</a:t>
            </a:r>
            <a:r>
              <a:rPr lang="ja-JP" altLang="en-US" sz="2000" dirty="0"/>
              <a:t>年台後半から</a:t>
            </a:r>
            <a:r>
              <a:rPr lang="en-US" altLang="ja-JP" sz="2000" dirty="0"/>
              <a:t>2000</a:t>
            </a:r>
            <a:r>
              <a:rPr lang="ja-JP" altLang="en-US" sz="2000" dirty="0"/>
              <a:t>年台前半に主な仕様策定</a:t>
            </a:r>
          </a:p>
          <a:p>
            <a:pPr lvl="1"/>
            <a:r>
              <a:rPr lang="en-US" altLang="ja-JP" sz="2000" dirty="0"/>
              <a:t>BSD</a:t>
            </a:r>
            <a:r>
              <a:rPr lang="ja-JP" altLang="en-US" sz="2000" dirty="0"/>
              <a:t>系</a:t>
            </a:r>
            <a:r>
              <a:rPr lang="en-US" altLang="ja-JP" sz="2000" dirty="0"/>
              <a:t>Unix</a:t>
            </a:r>
            <a:r>
              <a:rPr lang="ja-JP" altLang="en-US" sz="2000" dirty="0"/>
              <a:t>上での実装</a:t>
            </a:r>
            <a:r>
              <a:rPr lang="en-US" altLang="ja-JP" sz="2000" dirty="0"/>
              <a:t>(WIDE KAME</a:t>
            </a:r>
            <a:r>
              <a:rPr lang="ja-JP" altLang="en-US" sz="2000" dirty="0"/>
              <a:t>プロジェクト </a:t>
            </a:r>
            <a:r>
              <a:rPr lang="en-US" altLang="ja-JP" sz="2000" dirty="0"/>
              <a:t>; 1998-2005)</a:t>
            </a:r>
          </a:p>
          <a:p>
            <a:pPr lvl="1"/>
            <a:r>
              <a:rPr lang="en-US" altLang="ja-JP" sz="2000" dirty="0"/>
              <a:t>IPv4</a:t>
            </a:r>
            <a:r>
              <a:rPr lang="ja-JP" altLang="en-US" sz="2000" dirty="0"/>
              <a:t>アドレス枯渇問題に対する解 </a:t>
            </a:r>
            <a:r>
              <a:rPr lang="en-US" altLang="ja-JP" sz="2000" dirty="0"/>
              <a:t>(</a:t>
            </a:r>
            <a:r>
              <a:rPr lang="ja-JP" altLang="en-US" sz="2000" dirty="0"/>
              <a:t>大量のアドレス空間</a:t>
            </a:r>
            <a:r>
              <a:rPr lang="en-US" altLang="ja-JP" sz="2000" dirty="0"/>
              <a:t>)</a:t>
            </a:r>
          </a:p>
          <a:p>
            <a:pPr lvl="2"/>
            <a:r>
              <a:rPr lang="en-US" altLang="ja-JP" sz="1600" dirty="0"/>
              <a:t>32 bit </a:t>
            </a:r>
            <a:r>
              <a:rPr lang="ja-JP" altLang="en-US" sz="1600" dirty="0"/>
              <a:t>から </a:t>
            </a:r>
            <a:r>
              <a:rPr lang="en-US" altLang="ja-JP" sz="1600" dirty="0"/>
              <a:t>128 bit </a:t>
            </a:r>
            <a:r>
              <a:rPr lang="ja-JP" altLang="en-US" sz="1600" dirty="0"/>
              <a:t>へ </a:t>
            </a:r>
            <a:r>
              <a:rPr lang="en-US" altLang="ja-JP" sz="1600" dirty="0"/>
              <a:t>( </a:t>
            </a:r>
            <a:r>
              <a:rPr lang="en-US" altLang="ja-JP" sz="1600" dirty="0" smtClean="0"/>
              <a:t>43 </a:t>
            </a:r>
            <a:r>
              <a:rPr lang="ja-JP" altLang="en-US" sz="1600" dirty="0" smtClean="0"/>
              <a:t>億</a:t>
            </a:r>
            <a:r>
              <a:rPr lang="ja-JP" altLang="en-US" sz="1600" dirty="0"/>
              <a:t>個</a:t>
            </a:r>
            <a:r>
              <a:rPr lang="ja-JP" altLang="en-US" sz="1600" dirty="0" smtClean="0"/>
              <a:t>から </a:t>
            </a:r>
            <a:r>
              <a:rPr lang="en-US" altLang="ja-JP" sz="1600" dirty="0" smtClean="0"/>
              <a:t>10 </a:t>
            </a:r>
            <a:r>
              <a:rPr lang="ja-JP" altLang="en-US" sz="1600" dirty="0" smtClean="0"/>
              <a:t>の </a:t>
            </a:r>
            <a:r>
              <a:rPr lang="en-US" altLang="ja-JP" sz="1600" dirty="0" smtClean="0"/>
              <a:t>38 </a:t>
            </a:r>
            <a:r>
              <a:rPr lang="ja-JP" altLang="en-US" sz="1600" dirty="0" smtClean="0"/>
              <a:t>乗</a:t>
            </a:r>
            <a:r>
              <a:rPr lang="ja-JP" altLang="en-US" sz="1600" dirty="0"/>
              <a:t>個</a:t>
            </a:r>
            <a:r>
              <a:rPr lang="ja-JP" altLang="en-US" sz="1600" dirty="0" smtClean="0"/>
              <a:t>へ</a:t>
            </a:r>
            <a:r>
              <a:rPr lang="en-US" altLang="ja-JP" sz="1600" dirty="0" smtClean="0"/>
              <a:t>)</a:t>
            </a:r>
            <a:endParaRPr lang="en-US" altLang="ja-JP" sz="1600" dirty="0"/>
          </a:p>
          <a:p>
            <a:pPr lvl="1"/>
            <a:r>
              <a:rPr lang="en-US" altLang="ja-JP" sz="2000" dirty="0"/>
              <a:t>IPv4</a:t>
            </a:r>
            <a:r>
              <a:rPr lang="ja-JP" altLang="en-US" sz="2000" dirty="0"/>
              <a:t>と似ているが、互換性がないのがデメリット</a:t>
            </a:r>
          </a:p>
          <a:p>
            <a:pPr lvl="1"/>
            <a:r>
              <a:rPr lang="ja-JP" altLang="en-US" sz="2000" dirty="0" smtClean="0"/>
              <a:t>現在</a:t>
            </a:r>
            <a:r>
              <a:rPr lang="en-US" altLang="ja-JP" sz="2000" dirty="0" smtClean="0"/>
              <a:t>, </a:t>
            </a:r>
            <a:r>
              <a:rPr lang="ja-JP" altLang="en-US" sz="2000" dirty="0" smtClean="0"/>
              <a:t>世界的</a:t>
            </a:r>
            <a:r>
              <a:rPr lang="ja-JP" altLang="en-US" sz="2000" dirty="0"/>
              <a:t>に普及途上で</a:t>
            </a:r>
            <a:r>
              <a:rPr lang="ja-JP" altLang="en-US" sz="2000" dirty="0" smtClean="0"/>
              <a:t>ある </a:t>
            </a:r>
            <a:r>
              <a:rPr lang="en-US" altLang="ja-JP" sz="2000" dirty="0" smtClean="0"/>
              <a:t>(</a:t>
            </a:r>
            <a:r>
              <a:rPr lang="en-US" altLang="ja-JP" sz="2000" dirty="0"/>
              <a:t>World IPv6 Launch; 2012/6/6) </a:t>
            </a:r>
            <a:endParaRPr lang="en-US" altLang="ja-JP" sz="2000" dirty="0" smtClean="0"/>
          </a:p>
          <a:p>
            <a:r>
              <a:rPr lang="ja-JP" altLang="en-US" sz="2000" dirty="0" smtClean="0"/>
              <a:t>例</a:t>
            </a:r>
            <a:endParaRPr lang="en-US" altLang="ja-JP" sz="2000" dirty="0"/>
          </a:p>
          <a:p>
            <a:pPr lvl="1"/>
            <a:r>
              <a:rPr lang="en-US" altLang="ja-JP" sz="2000" dirty="0" smtClean="0"/>
              <a:t>IPv4</a:t>
            </a:r>
            <a:r>
              <a:rPr lang="ja-JP" altLang="en-US" sz="2000" dirty="0" smtClean="0"/>
              <a:t>： </a:t>
            </a:r>
            <a:r>
              <a:rPr lang="en-US" altLang="ja-JP" sz="2000" dirty="0"/>
              <a:t>133.30.110.203</a:t>
            </a:r>
          </a:p>
          <a:p>
            <a:pPr lvl="1"/>
            <a:r>
              <a:rPr lang="en-US" altLang="ja-JP" sz="2000" dirty="0" smtClean="0"/>
              <a:t>IPv6</a:t>
            </a:r>
            <a:r>
              <a:rPr lang="ja-JP" altLang="en-US" sz="2000" dirty="0" smtClean="0"/>
              <a:t>： </a:t>
            </a:r>
            <a:r>
              <a:rPr lang="en-US" altLang="ja-JP" sz="2000" dirty="0"/>
              <a:t>2002:851e:6d8e:000a:020e:0cff:fed0:5318	</a:t>
            </a:r>
          </a:p>
        </p:txBody>
      </p:sp>
    </p:spTree>
    <p:extLst>
      <p:ext uri="{BB962C8B-B14F-4D97-AF65-F5344CB8AC3E}">
        <p14:creationId xmlns:p14="http://schemas.microsoft.com/office/powerpoint/2010/main" val="2797447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コンピュータ</a:t>
            </a:r>
            <a:r>
              <a:rPr lang="ja-JP" altLang="en-US" dirty="0"/>
              <a:t>・</a:t>
            </a:r>
            <a:r>
              <a:rPr lang="ja-JP" altLang="en-US" dirty="0" smtClean="0"/>
              <a:t>ネットワーク</a:t>
            </a:r>
            <a:endParaRPr kumimoji="1" lang="ja-JP" altLang="en-US" dirty="0"/>
          </a:p>
        </p:txBody>
      </p:sp>
      <p:sp>
        <p:nvSpPr>
          <p:cNvPr id="3" name="コンテンツ プレースホルダー 2"/>
          <p:cNvSpPr>
            <a:spLocks noGrp="1"/>
          </p:cNvSpPr>
          <p:nvPr>
            <p:ph idx="1"/>
          </p:nvPr>
        </p:nvSpPr>
        <p:spPr>
          <a:xfrm>
            <a:off x="395536" y="1106488"/>
            <a:ext cx="8352928" cy="2075726"/>
          </a:xfrm>
        </p:spPr>
        <p:txBody>
          <a:bodyPr/>
          <a:lstStyle/>
          <a:p>
            <a:r>
              <a:rPr lang="ja-JP" altLang="en-US" sz="2400" dirty="0"/>
              <a:t>複数のコンピュータを接続する技術</a:t>
            </a:r>
            <a:r>
              <a:rPr lang="en-US" altLang="ja-JP" sz="2400" dirty="0"/>
              <a:t>. </a:t>
            </a:r>
            <a:r>
              <a:rPr lang="ja-JP" altLang="en-US" sz="2400" dirty="0"/>
              <a:t>あるいは</a:t>
            </a:r>
            <a:r>
              <a:rPr lang="en-US" altLang="ja-JP" sz="2400" dirty="0"/>
              <a:t>, </a:t>
            </a:r>
            <a:r>
              <a:rPr lang="ja-JP" altLang="en-US" sz="2400" dirty="0"/>
              <a:t>その接続されたシステム全体の</a:t>
            </a:r>
            <a:r>
              <a:rPr lang="ja-JP" altLang="en-US" sz="2400" dirty="0" smtClean="0"/>
              <a:t>こと</a:t>
            </a:r>
            <a:endParaRPr lang="en-US" altLang="ja-JP" sz="2400" dirty="0" smtClean="0"/>
          </a:p>
          <a:p>
            <a:pPr lvl="1"/>
            <a:r>
              <a:rPr lang="ja-JP" altLang="en-US" sz="2000" dirty="0" smtClean="0"/>
              <a:t>ノード</a:t>
            </a:r>
            <a:r>
              <a:rPr lang="en-US" altLang="ja-JP" sz="2000" dirty="0" smtClean="0"/>
              <a:t>(</a:t>
            </a:r>
            <a:r>
              <a:rPr lang="ja-JP" altLang="en-US" sz="2000" dirty="0" smtClean="0"/>
              <a:t>点</a:t>
            </a:r>
            <a:r>
              <a:rPr lang="en-US" altLang="ja-JP" sz="2000" dirty="0" smtClean="0"/>
              <a:t>): </a:t>
            </a:r>
            <a:r>
              <a:rPr lang="ja-JP" altLang="en-US" sz="2000" dirty="0" smtClean="0"/>
              <a:t>コンピュータ</a:t>
            </a:r>
            <a:endParaRPr lang="en-US" altLang="ja-JP" sz="2000" dirty="0" smtClean="0"/>
          </a:p>
          <a:p>
            <a:pPr lvl="1"/>
            <a:r>
              <a:rPr lang="ja-JP" altLang="en-US" sz="2000" dirty="0" smtClean="0"/>
              <a:t>リンク</a:t>
            </a:r>
            <a:r>
              <a:rPr lang="en-US" altLang="ja-JP" sz="2000" dirty="0" smtClean="0"/>
              <a:t>(</a:t>
            </a:r>
            <a:r>
              <a:rPr lang="ja-JP" altLang="en-US" sz="2000" dirty="0" smtClean="0"/>
              <a:t>経路</a:t>
            </a:r>
            <a:r>
              <a:rPr lang="en-US" altLang="ja-JP" sz="2000" dirty="0" smtClean="0"/>
              <a:t>): </a:t>
            </a:r>
            <a:r>
              <a:rPr lang="ja-JP" altLang="en-US" sz="2000" dirty="0" smtClean="0"/>
              <a:t>ネットワークケーブル</a:t>
            </a:r>
            <a:r>
              <a:rPr lang="en-US" altLang="ja-JP" sz="2000" dirty="0" smtClean="0"/>
              <a:t>, </a:t>
            </a:r>
            <a:r>
              <a:rPr lang="ja-JP" altLang="en-US" sz="2000" dirty="0" smtClean="0"/>
              <a:t>電波</a:t>
            </a:r>
            <a:endParaRPr lang="en-US" altLang="ja-JP" sz="2000" dirty="0" smtClean="0"/>
          </a:p>
          <a:p>
            <a:pPr lvl="1"/>
            <a:r>
              <a:rPr lang="ja-JP" altLang="en-US" sz="2000" dirty="0" smtClean="0"/>
              <a:t>通信回線を通して</a:t>
            </a:r>
            <a:r>
              <a:rPr lang="en-US" altLang="ja-JP" sz="2000" dirty="0" smtClean="0"/>
              <a:t>, </a:t>
            </a:r>
            <a:r>
              <a:rPr lang="ja-JP" altLang="en-US" sz="2000" dirty="0" smtClean="0"/>
              <a:t>電気信号をやりとりする</a:t>
            </a:r>
            <a:endParaRPr lang="ja-JP" altLang="en-US" sz="2000" dirty="0"/>
          </a:p>
          <a:p>
            <a:endParaRPr lang="ja-JP" altLang="en-US" sz="2800" dirty="0"/>
          </a:p>
          <a:p>
            <a:endParaRPr kumimoji="1" lang="ja-JP" altLang="en-US" sz="2800" dirty="0"/>
          </a:p>
        </p:txBody>
      </p:sp>
      <p:grpSp>
        <p:nvGrpSpPr>
          <p:cNvPr id="41" name="図形グループ 40"/>
          <p:cNvGrpSpPr/>
          <p:nvPr/>
        </p:nvGrpSpPr>
        <p:grpSpPr>
          <a:xfrm>
            <a:off x="2058452" y="3171766"/>
            <a:ext cx="5568952" cy="3115391"/>
            <a:chOff x="2058452" y="3171766"/>
            <a:chExt cx="5568952" cy="3115391"/>
          </a:xfrm>
        </p:grpSpPr>
        <p:grpSp>
          <p:nvGrpSpPr>
            <p:cNvPr id="15" name="図形グループ 14"/>
            <p:cNvGrpSpPr/>
            <p:nvPr/>
          </p:nvGrpSpPr>
          <p:grpSpPr>
            <a:xfrm>
              <a:off x="2058452" y="3171766"/>
              <a:ext cx="5568952" cy="3115391"/>
              <a:chOff x="2058452" y="3171766"/>
              <a:chExt cx="5568952" cy="3115391"/>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186" y="4107781"/>
                <a:ext cx="750870" cy="98072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1065" y="3182214"/>
                <a:ext cx="752291" cy="939428"/>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8452" y="4559731"/>
                <a:ext cx="968230" cy="827345"/>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3730" y="3171766"/>
                <a:ext cx="1053003" cy="898150"/>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8925" y="5421901"/>
                <a:ext cx="1014438" cy="865256"/>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1" y="4421050"/>
                <a:ext cx="967173" cy="826442"/>
              </a:xfrm>
              <a:prstGeom prst="rect">
                <a:avLst/>
              </a:prstGeom>
            </p:spPr>
          </p:pic>
          <p:pic>
            <p:nvPicPr>
              <p:cNvPr id="14" name="図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7317" y="5296708"/>
                <a:ext cx="1053003" cy="898150"/>
              </a:xfrm>
              <a:prstGeom prst="rect">
                <a:avLst/>
              </a:prstGeom>
            </p:spPr>
          </p:pic>
        </p:grpSp>
        <p:cxnSp>
          <p:nvCxnSpPr>
            <p:cNvPr id="12" name="直線コネクタ 11"/>
            <p:cNvCxnSpPr>
              <a:endCxn id="4" idx="1"/>
            </p:cNvCxnSpPr>
            <p:nvPr/>
          </p:nvCxnSpPr>
          <p:spPr>
            <a:xfrm>
              <a:off x="3549534" y="3933056"/>
              <a:ext cx="1076652" cy="665089"/>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2909771" y="4834271"/>
              <a:ext cx="1716415" cy="212938"/>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4103334" y="5047209"/>
              <a:ext cx="636861" cy="476504"/>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0" idx="1"/>
            </p:cNvCxnSpPr>
            <p:nvPr/>
          </p:nvCxnSpPr>
          <p:spPr>
            <a:xfrm>
              <a:off x="5361582" y="4756812"/>
              <a:ext cx="1298649" cy="77459"/>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186747" y="5056564"/>
              <a:ext cx="630100" cy="494382"/>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3676801" y="3556906"/>
              <a:ext cx="2742084" cy="29886"/>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2679868" y="3961484"/>
              <a:ext cx="562260" cy="789061"/>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620085" y="5343567"/>
              <a:ext cx="853149" cy="632095"/>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761114" y="3961484"/>
              <a:ext cx="215446" cy="459566"/>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5344330" y="3910504"/>
              <a:ext cx="1074555" cy="356615"/>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267678" y="5954612"/>
              <a:ext cx="1279639" cy="41380"/>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endCxn id="14" idx="3"/>
            </p:cNvCxnSpPr>
            <p:nvPr/>
          </p:nvCxnSpPr>
          <p:spPr>
            <a:xfrm flipH="1">
              <a:off x="6600320" y="5189440"/>
              <a:ext cx="423302" cy="556343"/>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07968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dirty="0" smtClean="0"/>
              <a:t>目次</a:t>
            </a:r>
          </a:p>
        </p:txBody>
      </p:sp>
      <p:sp>
        <p:nvSpPr>
          <p:cNvPr id="4099" name="コンテンツ プレースホルダー 4"/>
          <p:cNvSpPr>
            <a:spLocks noGrp="1"/>
          </p:cNvSpPr>
          <p:nvPr>
            <p:ph idx="1"/>
          </p:nvPr>
        </p:nvSpPr>
        <p:spPr/>
        <p:txBody>
          <a:bodyPr/>
          <a:lstStyle/>
          <a:p>
            <a:r>
              <a:rPr lang="ja-JP" altLang="en-US" dirty="0" smtClean="0">
                <a:solidFill>
                  <a:schemeClr val="tx2">
                    <a:lumMod val="50000"/>
                  </a:schemeClr>
                </a:solidFill>
              </a:rPr>
              <a:t>コンピュータ・ネットワークの</a:t>
            </a:r>
            <a:r>
              <a:rPr lang="ja-JP" altLang="en-US" dirty="0">
                <a:solidFill>
                  <a:schemeClr val="tx2">
                    <a:lumMod val="50000"/>
                  </a:schemeClr>
                </a:solidFill>
              </a:rPr>
              <a:t>概要</a:t>
            </a:r>
          </a:p>
          <a:p>
            <a:r>
              <a:rPr lang="ja-JP" altLang="en-US" dirty="0" smtClean="0">
                <a:solidFill>
                  <a:schemeClr val="tx2">
                    <a:lumMod val="50000"/>
                  </a:schemeClr>
                </a:solidFill>
              </a:rPr>
              <a:t>インターネット</a:t>
            </a:r>
            <a:r>
              <a:rPr lang="ja-JP" altLang="en-US" dirty="0">
                <a:solidFill>
                  <a:schemeClr val="tx2">
                    <a:lumMod val="50000"/>
                  </a:schemeClr>
                </a:solidFill>
              </a:rPr>
              <a:t>と通信モデル</a:t>
            </a:r>
          </a:p>
          <a:p>
            <a:r>
              <a:rPr lang="ja-JP" altLang="en-US" dirty="0" smtClean="0">
                <a:solidFill>
                  <a:schemeClr val="tx2">
                    <a:lumMod val="50000"/>
                  </a:schemeClr>
                </a:solidFill>
              </a:rPr>
              <a:t>インターネット</a:t>
            </a:r>
            <a:r>
              <a:rPr lang="ja-JP" altLang="en-US" dirty="0">
                <a:solidFill>
                  <a:schemeClr val="tx2">
                    <a:lumMod val="50000"/>
                  </a:schemeClr>
                </a:solidFill>
              </a:rPr>
              <a:t>の通信規約</a:t>
            </a:r>
          </a:p>
          <a:p>
            <a:r>
              <a:rPr lang="ja-JP" altLang="en-US" dirty="0" smtClean="0">
                <a:solidFill>
                  <a:schemeClr val="tx2">
                    <a:lumMod val="50000"/>
                  </a:schemeClr>
                </a:solidFill>
              </a:rPr>
              <a:t>ネットワーク</a:t>
            </a:r>
            <a:r>
              <a:rPr lang="ja-JP" altLang="en-US" dirty="0">
                <a:solidFill>
                  <a:schemeClr val="tx2">
                    <a:lumMod val="50000"/>
                  </a:schemeClr>
                </a:solidFill>
              </a:rPr>
              <a:t>の設定</a:t>
            </a:r>
          </a:p>
          <a:p>
            <a:r>
              <a:rPr lang="ja-JP" altLang="en-US" dirty="0" smtClean="0">
                <a:solidFill>
                  <a:srgbClr val="FF0000"/>
                </a:solidFill>
              </a:rPr>
              <a:t>インターネット</a:t>
            </a:r>
            <a:r>
              <a:rPr lang="ja-JP" altLang="en-US" dirty="0">
                <a:solidFill>
                  <a:srgbClr val="FF0000"/>
                </a:solidFill>
              </a:rPr>
              <a:t>の「電話帳」</a:t>
            </a:r>
          </a:p>
          <a:p>
            <a:endParaRPr lang="ja-JP" altLang="en-US" dirty="0" smtClean="0"/>
          </a:p>
        </p:txBody>
      </p:sp>
    </p:spTree>
    <p:extLst>
      <p:ext uri="{BB962C8B-B14F-4D97-AF65-F5344CB8AC3E}">
        <p14:creationId xmlns:p14="http://schemas.microsoft.com/office/powerpoint/2010/main" val="24899055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DNS</a:t>
            </a:r>
            <a:endParaRPr kumimoji="1" lang="ja-JP" altLang="en-US" dirty="0"/>
          </a:p>
        </p:txBody>
      </p:sp>
      <p:sp>
        <p:nvSpPr>
          <p:cNvPr id="3" name="コンテンツ プレースホルダー 2"/>
          <p:cNvSpPr>
            <a:spLocks noGrp="1"/>
          </p:cNvSpPr>
          <p:nvPr>
            <p:ph idx="1"/>
          </p:nvPr>
        </p:nvSpPr>
        <p:spPr/>
        <p:txBody>
          <a:bodyPr>
            <a:normAutofit fontScale="92500"/>
          </a:bodyPr>
          <a:lstStyle/>
          <a:p>
            <a:r>
              <a:rPr lang="en-US" altLang="ja-JP" dirty="0" smtClean="0"/>
              <a:t>Domain </a:t>
            </a:r>
            <a:r>
              <a:rPr lang="en-US" altLang="ja-JP" dirty="0"/>
              <a:t>Name </a:t>
            </a:r>
            <a:r>
              <a:rPr lang="en-US" altLang="ja-JP" dirty="0" smtClean="0"/>
              <a:t>System</a:t>
            </a:r>
            <a:endParaRPr kumimoji="1" lang="en-US" altLang="ja-JP" dirty="0"/>
          </a:p>
          <a:p>
            <a:r>
              <a:rPr lang="ja-JP" altLang="en-US" dirty="0" smtClean="0"/>
              <a:t>ホスト名</a:t>
            </a:r>
            <a:r>
              <a:rPr lang="ja-JP" altLang="en-US" dirty="0"/>
              <a:t>やドメイン名と </a:t>
            </a:r>
            <a:r>
              <a:rPr lang="en-US" altLang="ja-JP" dirty="0"/>
              <a:t>IP </a:t>
            </a:r>
            <a:r>
              <a:rPr lang="ja-JP" altLang="en-US" dirty="0"/>
              <a:t>アドレスを対応付ける</a:t>
            </a:r>
            <a:r>
              <a:rPr lang="ja-JP" altLang="en-US" dirty="0" smtClean="0"/>
              <a:t>ためのシステム</a:t>
            </a:r>
            <a:endParaRPr lang="ja-JP" altLang="en-US" dirty="0"/>
          </a:p>
          <a:p>
            <a:pPr lvl="1"/>
            <a:r>
              <a:rPr lang="ja-JP" altLang="en-US" dirty="0" smtClean="0"/>
              <a:t>ドメイン名</a:t>
            </a:r>
            <a:r>
              <a:rPr lang="en-US" altLang="ja-JP" dirty="0" smtClean="0"/>
              <a:t>: </a:t>
            </a:r>
            <a:r>
              <a:rPr lang="ja-JP" altLang="en-US" dirty="0" smtClean="0"/>
              <a:t>例</a:t>
            </a:r>
            <a:r>
              <a:rPr lang="en-US" altLang="ja-JP" dirty="0" smtClean="0"/>
              <a:t>, itpass.scitec.kobe-u.ac.jp</a:t>
            </a:r>
            <a:endParaRPr lang="en-US" altLang="ja-JP" dirty="0"/>
          </a:p>
          <a:p>
            <a:pPr lvl="2"/>
            <a:r>
              <a:rPr lang="ja-JP" altLang="en-US" dirty="0"/>
              <a:t>人間が各コンピュータを識別しやすくするための名前</a:t>
            </a:r>
          </a:p>
          <a:p>
            <a:pPr lvl="2"/>
            <a:r>
              <a:rPr lang="ja-JP" altLang="en-US" dirty="0"/>
              <a:t>多くの場合</a:t>
            </a:r>
            <a:r>
              <a:rPr lang="en-US" altLang="ja-JP" dirty="0" smtClean="0"/>
              <a:t>, </a:t>
            </a:r>
            <a:r>
              <a:rPr lang="ja-JP" altLang="en-US" dirty="0" smtClean="0"/>
              <a:t>ドメイン名</a:t>
            </a:r>
            <a:r>
              <a:rPr lang="ja-JP" altLang="en-US" dirty="0"/>
              <a:t>はその下位に </a:t>
            </a:r>
            <a:r>
              <a:rPr lang="en-US" altLang="ja-JP" dirty="0"/>
              <a:t>1 </a:t>
            </a:r>
            <a:r>
              <a:rPr lang="ja-JP" altLang="en-US" dirty="0"/>
              <a:t>つまたは複数のホスト名を連ね</a:t>
            </a:r>
            <a:r>
              <a:rPr lang="en-US" altLang="ja-JP" dirty="0"/>
              <a:t>,</a:t>
            </a:r>
            <a:r>
              <a:rPr lang="ja-JP" altLang="en-US" dirty="0"/>
              <a:t>それ自身もホスト名である</a:t>
            </a:r>
          </a:p>
          <a:p>
            <a:r>
              <a:rPr lang="ja-JP" altLang="en-US" dirty="0"/>
              <a:t>インターネットを使った階層的な分散型データベースシステム</a:t>
            </a:r>
          </a:p>
          <a:p>
            <a:endParaRPr kumimoji="1" lang="ja-JP" altLang="en-US" dirty="0"/>
          </a:p>
        </p:txBody>
      </p:sp>
    </p:spTree>
    <p:extLst>
      <p:ext uri="{BB962C8B-B14F-4D97-AF65-F5344CB8AC3E}">
        <p14:creationId xmlns:p14="http://schemas.microsoft.com/office/powerpoint/2010/main" val="3022064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ドメイン名</a:t>
            </a:r>
            <a:r>
              <a:rPr lang="ja-JP" altLang="en-US" dirty="0"/>
              <a:t>の</a:t>
            </a:r>
            <a:r>
              <a:rPr lang="ja-JP" altLang="en-US" dirty="0" smtClean="0"/>
              <a:t>構造</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ホスト部</a:t>
            </a:r>
          </a:p>
          <a:p>
            <a:pPr lvl="1"/>
            <a:r>
              <a:rPr lang="ja-JP" altLang="en-US" dirty="0"/>
              <a:t>計算機の名前</a:t>
            </a:r>
          </a:p>
          <a:p>
            <a:pPr lvl="1"/>
            <a:r>
              <a:rPr lang="ja-JP" altLang="en-US" dirty="0"/>
              <a:t>管理者が自由に決定</a:t>
            </a:r>
          </a:p>
          <a:p>
            <a:pPr lvl="1"/>
            <a:r>
              <a:rPr lang="ja-JP" altLang="en-US" dirty="0" smtClean="0"/>
              <a:t>例</a:t>
            </a:r>
            <a:r>
              <a:rPr lang="en-US" altLang="ja-JP" dirty="0" smtClean="0"/>
              <a:t>: </a:t>
            </a:r>
            <a:r>
              <a:rPr lang="en-US" altLang="ja-JP" dirty="0" err="1"/>
              <a:t>ika-itpass</a:t>
            </a:r>
            <a:r>
              <a:rPr lang="en-US" altLang="ja-JP" dirty="0"/>
              <a:t> , </a:t>
            </a:r>
            <a:r>
              <a:rPr lang="en-US" altLang="ja-JP" dirty="0" err="1"/>
              <a:t>tako-itpass</a:t>
            </a:r>
            <a:r>
              <a:rPr lang="en-US" altLang="ja-JP" dirty="0"/>
              <a:t> , joho08-itpass</a:t>
            </a:r>
          </a:p>
          <a:p>
            <a:r>
              <a:rPr lang="ja-JP" altLang="en-US" dirty="0"/>
              <a:t>ドメイン部</a:t>
            </a:r>
          </a:p>
          <a:p>
            <a:pPr lvl="1"/>
            <a:r>
              <a:rPr lang="ja-JP" altLang="en-US" dirty="0"/>
              <a:t>ホストが所属している組織のネットワークの名称</a:t>
            </a:r>
          </a:p>
          <a:p>
            <a:pPr lvl="1"/>
            <a:r>
              <a:rPr lang="ja-JP" altLang="en-US" dirty="0"/>
              <a:t>階層構造をもつ</a:t>
            </a:r>
          </a:p>
          <a:p>
            <a:endParaRPr kumimoji="1" lang="en-US" altLang="ja-JP" dirty="0" smtClean="0"/>
          </a:p>
          <a:p>
            <a:endParaRPr lang="en-US" altLang="ja-JP" dirty="0"/>
          </a:p>
          <a:p>
            <a:pPr marL="0" indent="0">
              <a:buNone/>
            </a:pPr>
            <a:r>
              <a:rPr kumimoji="1" lang="en-US" altLang="ja-JP" dirty="0" smtClean="0"/>
              <a:t> </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723584003"/>
              </p:ext>
            </p:extLst>
          </p:nvPr>
        </p:nvGraphicFramePr>
        <p:xfrm>
          <a:off x="1492249" y="4768850"/>
          <a:ext cx="6159501" cy="1397000"/>
        </p:xfrm>
        <a:graphic>
          <a:graphicData uri="http://schemas.openxmlformats.org/drawingml/2006/table">
            <a:tbl>
              <a:tblPr/>
              <a:tblGrid>
                <a:gridCol w="1245208"/>
                <a:gridCol w="1102627"/>
                <a:gridCol w="1055100"/>
                <a:gridCol w="1026583"/>
                <a:gridCol w="979056"/>
                <a:gridCol w="750927"/>
              </a:tblGrid>
              <a:tr h="368300">
                <a:tc>
                  <a:txBody>
                    <a:bodyPr/>
                    <a:lstStyle/>
                    <a:p>
                      <a:pPr algn="ctr" fontAlgn="ctr"/>
                      <a:r>
                        <a:rPr lang="ja-JP" altLang="en-US" sz="1800" b="0" i="0" u="none" strike="noStrike">
                          <a:solidFill>
                            <a:srgbClr val="000000"/>
                          </a:solidFill>
                          <a:effectLst/>
                          <a:latin typeface="ヒラギノ角ゴシック W3" charset="-128"/>
                        </a:rPr>
                        <a:t>プロトコル</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ja-JP" altLang="en-US" sz="1800" b="0" i="0" u="none" strike="noStrike">
                          <a:solidFill>
                            <a:srgbClr val="000000"/>
                          </a:solidFill>
                          <a:effectLst/>
                          <a:latin typeface="ヒラギノ角ゴシック W3" charset="-128"/>
                        </a:rPr>
                        <a:t>ホスト部</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4">
                  <a:txBody>
                    <a:bodyPr/>
                    <a:lstStyle/>
                    <a:p>
                      <a:pPr algn="ctr" fontAlgn="ctr"/>
                      <a:r>
                        <a:rPr lang="ja-JP" altLang="en-US" sz="1800" b="0" i="0" u="none" strike="noStrike">
                          <a:solidFill>
                            <a:srgbClr val="000000"/>
                          </a:solidFill>
                          <a:effectLst/>
                          <a:latin typeface="ヒラギノ角ゴシック W3" charset="-128"/>
                        </a:rPr>
                        <a:t>ドメイン部</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68300">
                <a:tc>
                  <a:txBody>
                    <a:bodyPr/>
                    <a:lstStyle/>
                    <a:p>
                      <a:pPr algn="ctr" fontAlgn="ctr"/>
                      <a:r>
                        <a:rPr lang="de-DE" sz="1800" b="0" i="0" u="none" strike="noStrike">
                          <a:solidFill>
                            <a:srgbClr val="000000"/>
                          </a:solidFill>
                          <a:effectLst/>
                          <a:latin typeface="ヒラギノ角ゴシック W3" charset="-128"/>
                        </a:rPr>
                        <a:t>http://</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0" i="0" u="none" strike="noStrike">
                          <a:solidFill>
                            <a:srgbClr val="000000"/>
                          </a:solidFill>
                          <a:effectLst/>
                          <a:latin typeface="ヒラギノ角ゴシック W3" charset="-128"/>
                        </a:rPr>
                        <a:t>itpass.</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0" i="0" u="none" strike="noStrike">
                          <a:solidFill>
                            <a:srgbClr val="000000"/>
                          </a:solidFill>
                          <a:effectLst/>
                          <a:latin typeface="ヒラギノ角ゴシック W3" charset="-128"/>
                        </a:rPr>
                        <a:t>scitec.</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0" i="0" u="none" strike="noStrike">
                          <a:solidFill>
                            <a:srgbClr val="000000"/>
                          </a:solidFill>
                          <a:effectLst/>
                          <a:latin typeface="ヒラギノ角ゴシック W3" charset="-128"/>
                        </a:rPr>
                        <a:t>kobe-u.</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ro-RO" sz="1800" b="0" i="0" u="none" strike="noStrike">
                          <a:solidFill>
                            <a:srgbClr val="000000"/>
                          </a:solidFill>
                          <a:effectLst/>
                          <a:latin typeface="ヒラギノ角ゴシック W3" charset="-128"/>
                        </a:rPr>
                        <a:t>ac.</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800" b="0" i="0" u="none" strike="noStrike">
                          <a:solidFill>
                            <a:srgbClr val="000000"/>
                          </a:solidFill>
                          <a:effectLst/>
                          <a:latin typeface="ヒラギノ角ゴシック W3" charset="-128"/>
                        </a:rPr>
                        <a:t>jp</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660400">
                <a:tc>
                  <a:txBody>
                    <a:bodyPr/>
                    <a:lstStyle/>
                    <a:p>
                      <a:pPr algn="ctr" fontAlgn="ctr"/>
                      <a:r>
                        <a:rPr lang="ja-JP" altLang="en-US" sz="1800" b="0" i="0" u="none" strike="noStrike">
                          <a:solidFill>
                            <a:srgbClr val="000000"/>
                          </a:solidFill>
                          <a:effectLst/>
                          <a:latin typeface="ヒラギノ角ゴシック W3" charset="-128"/>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800" b="0" i="0" u="none" strike="noStrike">
                          <a:solidFill>
                            <a:srgbClr val="000000"/>
                          </a:solidFill>
                          <a:effectLst/>
                          <a:latin typeface="ヒラギノ角ゴシック W3" charset="-128"/>
                        </a:rPr>
                        <a:t>計算機名</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800" b="0" i="0" u="none" strike="noStrike">
                          <a:solidFill>
                            <a:srgbClr val="000000"/>
                          </a:solidFill>
                          <a:effectLst/>
                          <a:latin typeface="ヒラギノ角ゴシック W3" charset="-128"/>
                        </a:rPr>
                        <a:t>自然科学研究科</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800" b="0" i="0" u="none" strike="noStrike">
                          <a:solidFill>
                            <a:srgbClr val="000000"/>
                          </a:solidFill>
                          <a:effectLst/>
                          <a:latin typeface="ヒラギノ角ゴシック W3" charset="-128"/>
                        </a:rPr>
                        <a:t>神戸大学</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800" b="0" i="0" u="none" strike="noStrike">
                          <a:solidFill>
                            <a:srgbClr val="000000"/>
                          </a:solidFill>
                          <a:effectLst/>
                          <a:latin typeface="ヒラギノ角ゴシック W3" charset="-128"/>
                        </a:rPr>
                        <a:t>学術関係</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800" b="0" i="0" u="none" strike="noStrike" dirty="0">
                          <a:solidFill>
                            <a:srgbClr val="000000"/>
                          </a:solidFill>
                          <a:effectLst/>
                          <a:latin typeface="ヒラギノ角ゴシック W3" charset="-128"/>
                        </a:rPr>
                        <a:t>日本</a:t>
                      </a:r>
                    </a:p>
                  </a:txBody>
                  <a:tcPr marL="12700" marR="12700" marT="1270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7997543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ドメイン名空間</a:t>
            </a:r>
            <a:endParaRPr kumimoji="1" lang="ja-JP" altLang="en-US" dirty="0"/>
          </a:p>
        </p:txBody>
      </p:sp>
      <p:grpSp>
        <p:nvGrpSpPr>
          <p:cNvPr id="78" name="グループ化 182"/>
          <p:cNvGrpSpPr/>
          <p:nvPr/>
        </p:nvGrpSpPr>
        <p:grpSpPr>
          <a:xfrm>
            <a:off x="2411760" y="908720"/>
            <a:ext cx="4274224" cy="5319954"/>
            <a:chOff x="3359649" y="1074353"/>
            <a:chExt cx="5381944" cy="5319954"/>
          </a:xfrm>
        </p:grpSpPr>
        <p:cxnSp>
          <p:nvCxnSpPr>
            <p:cNvPr id="79" name="直線コネクタ 78"/>
            <p:cNvCxnSpPr/>
            <p:nvPr/>
          </p:nvCxnSpPr>
          <p:spPr>
            <a:xfrm>
              <a:off x="6018469" y="5465507"/>
              <a:ext cx="0" cy="383799"/>
            </a:xfrm>
            <a:prstGeom prst="line">
              <a:avLst/>
            </a:prstGeom>
          </p:spPr>
          <p:style>
            <a:lnRef idx="1">
              <a:schemeClr val="accent1"/>
            </a:lnRef>
            <a:fillRef idx="0">
              <a:schemeClr val="accent1"/>
            </a:fillRef>
            <a:effectRef idx="0">
              <a:schemeClr val="accent1"/>
            </a:effectRef>
            <a:fontRef idx="minor">
              <a:schemeClr val="tx1"/>
            </a:fontRef>
          </p:style>
        </p:cxnSp>
        <p:grpSp>
          <p:nvGrpSpPr>
            <p:cNvPr id="80" name="グループ化 181"/>
            <p:cNvGrpSpPr/>
            <p:nvPr/>
          </p:nvGrpSpPr>
          <p:grpSpPr>
            <a:xfrm>
              <a:off x="3359649" y="1074353"/>
              <a:ext cx="5381944" cy="5319954"/>
              <a:chOff x="1243592" y="980728"/>
              <a:chExt cx="6311317" cy="5990696"/>
            </a:xfrm>
          </p:grpSpPr>
          <p:sp>
            <p:nvSpPr>
              <p:cNvPr id="81" name="円/楕円 80"/>
              <p:cNvSpPr/>
              <p:nvPr/>
            </p:nvSpPr>
            <p:spPr>
              <a:xfrm>
                <a:off x="3569458" y="980728"/>
                <a:ext cx="1584176" cy="720080"/>
              </a:xfrm>
              <a:prstGeom prst="ellipse">
                <a:avLst/>
              </a:prstGeom>
              <a:solidFill>
                <a:srgbClr val="FF0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600" dirty="0" smtClean="0">
                    <a:solidFill>
                      <a:schemeClr val="tx1"/>
                    </a:solidFill>
                  </a:rPr>
                  <a:t>ルート</a:t>
                </a:r>
                <a:endParaRPr kumimoji="1" lang="ja-JP" altLang="en-US" sz="1600" dirty="0">
                  <a:solidFill>
                    <a:schemeClr val="tx1"/>
                  </a:solidFill>
                </a:endParaRPr>
              </a:p>
            </p:txBody>
          </p:sp>
          <p:cxnSp>
            <p:nvCxnSpPr>
              <p:cNvPr id="82" name="直線コネクタ 81"/>
              <p:cNvCxnSpPr/>
              <p:nvPr/>
            </p:nvCxnSpPr>
            <p:spPr>
              <a:xfrm flipH="1">
                <a:off x="3004975" y="1594080"/>
                <a:ext cx="720080" cy="26102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4343544" y="1812678"/>
                <a:ext cx="0" cy="298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5079803" y="1546507"/>
                <a:ext cx="720080" cy="308602"/>
              </a:xfrm>
              <a:prstGeom prst="line">
                <a:avLst/>
              </a:prstGeom>
            </p:spPr>
            <p:style>
              <a:lnRef idx="1">
                <a:schemeClr val="accent1"/>
              </a:lnRef>
              <a:fillRef idx="0">
                <a:schemeClr val="accent1"/>
              </a:fillRef>
              <a:effectRef idx="0">
                <a:schemeClr val="accent1"/>
              </a:effectRef>
              <a:fontRef idx="minor">
                <a:schemeClr val="tx1"/>
              </a:fontRef>
            </p:style>
          </p:cxnSp>
          <p:sp>
            <p:nvSpPr>
              <p:cNvPr id="85" name="円/楕円 84"/>
              <p:cNvSpPr/>
              <p:nvPr/>
            </p:nvSpPr>
            <p:spPr>
              <a:xfrm>
                <a:off x="2099676" y="1771390"/>
                <a:ext cx="1080120" cy="488166"/>
              </a:xfrm>
              <a:prstGeom prst="ellipse">
                <a:avLst/>
              </a:prstGeom>
              <a:solidFill>
                <a:srgbClr val="FF3399"/>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200" dirty="0" smtClean="0">
                    <a:solidFill>
                      <a:schemeClr val="tx1"/>
                    </a:solidFill>
                  </a:rPr>
                  <a:t>com</a:t>
                </a:r>
                <a:endParaRPr kumimoji="1" lang="ja-JP" altLang="en-US" sz="1200" dirty="0">
                  <a:solidFill>
                    <a:schemeClr val="tx1"/>
                  </a:solidFill>
                </a:endParaRPr>
              </a:p>
            </p:txBody>
          </p:sp>
          <p:sp>
            <p:nvSpPr>
              <p:cNvPr id="86" name="円/楕円 85"/>
              <p:cNvSpPr/>
              <p:nvPr/>
            </p:nvSpPr>
            <p:spPr>
              <a:xfrm>
                <a:off x="3893494" y="2134035"/>
                <a:ext cx="936104" cy="576064"/>
              </a:xfrm>
              <a:prstGeom prst="ellipse">
                <a:avLst/>
              </a:prstGeom>
              <a:solidFill>
                <a:srgbClr val="FF3399"/>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800" dirty="0" err="1" smtClean="0">
                    <a:solidFill>
                      <a:schemeClr val="tx1"/>
                    </a:solidFill>
                  </a:rPr>
                  <a:t>jp</a:t>
                </a:r>
                <a:endParaRPr kumimoji="1" lang="ja-JP" altLang="en-US" sz="1800" dirty="0">
                  <a:solidFill>
                    <a:schemeClr val="tx1"/>
                  </a:solidFill>
                </a:endParaRPr>
              </a:p>
            </p:txBody>
          </p:sp>
          <p:sp>
            <p:nvSpPr>
              <p:cNvPr id="87" name="円/楕円 86"/>
              <p:cNvSpPr/>
              <p:nvPr/>
            </p:nvSpPr>
            <p:spPr>
              <a:xfrm>
                <a:off x="5769370" y="1700808"/>
                <a:ext cx="936104" cy="483486"/>
              </a:xfrm>
              <a:prstGeom prst="ellipse">
                <a:avLst/>
              </a:prstGeom>
              <a:solidFill>
                <a:srgbClr val="FF3399"/>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800" dirty="0" err="1" smtClean="0">
                    <a:solidFill>
                      <a:schemeClr val="tx1"/>
                    </a:solidFill>
                  </a:rPr>
                  <a:t>fr</a:t>
                </a:r>
                <a:endParaRPr kumimoji="1" lang="ja-JP" altLang="en-US" sz="1800" dirty="0">
                  <a:solidFill>
                    <a:schemeClr val="tx1"/>
                  </a:solidFill>
                </a:endParaRPr>
              </a:p>
            </p:txBody>
          </p:sp>
          <p:cxnSp>
            <p:nvCxnSpPr>
              <p:cNvPr id="88" name="直線コネクタ 87"/>
              <p:cNvCxnSpPr/>
              <p:nvPr/>
            </p:nvCxnSpPr>
            <p:spPr>
              <a:xfrm flipH="1">
                <a:off x="1243592" y="2183960"/>
                <a:ext cx="933872" cy="2017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H="1">
                <a:off x="1894156" y="2255593"/>
                <a:ext cx="432048" cy="512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4343543" y="2753488"/>
                <a:ext cx="0" cy="350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3301706" y="2667764"/>
                <a:ext cx="648072" cy="223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4811596" y="2568544"/>
                <a:ext cx="684076"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6521948" y="2139963"/>
                <a:ext cx="367051" cy="434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6697824" y="2080319"/>
                <a:ext cx="857085" cy="358475"/>
              </a:xfrm>
              <a:prstGeom prst="line">
                <a:avLst/>
              </a:prstGeom>
            </p:spPr>
            <p:style>
              <a:lnRef idx="1">
                <a:schemeClr val="accent1"/>
              </a:lnRef>
              <a:fillRef idx="0">
                <a:schemeClr val="accent1"/>
              </a:fillRef>
              <a:effectRef idx="0">
                <a:schemeClr val="accent1"/>
              </a:effectRef>
              <a:fontRef idx="minor">
                <a:schemeClr val="tx1"/>
              </a:fontRef>
            </p:style>
          </p:cxnSp>
          <p:sp>
            <p:nvSpPr>
              <p:cNvPr id="95" name="円/楕円 94"/>
              <p:cNvSpPr/>
              <p:nvPr/>
            </p:nvSpPr>
            <p:spPr>
              <a:xfrm>
                <a:off x="3857490" y="3118316"/>
                <a:ext cx="1008112" cy="648072"/>
              </a:xfrm>
              <a:prstGeom prst="ellipse">
                <a:avLst/>
              </a:prstGeom>
              <a:solidFill>
                <a:srgbClr val="FF99CC"/>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800" dirty="0" smtClean="0">
                    <a:solidFill>
                      <a:schemeClr val="tx1"/>
                    </a:solidFill>
                  </a:rPr>
                  <a:t>ac</a:t>
                </a:r>
                <a:endParaRPr kumimoji="1" lang="ja-JP" altLang="en-US" sz="1800" dirty="0">
                  <a:solidFill>
                    <a:schemeClr val="tx1"/>
                  </a:solidFill>
                </a:endParaRPr>
              </a:p>
            </p:txBody>
          </p:sp>
          <p:sp>
            <p:nvSpPr>
              <p:cNvPr id="96" name="円/楕円 95"/>
              <p:cNvSpPr/>
              <p:nvPr/>
            </p:nvSpPr>
            <p:spPr>
              <a:xfrm>
                <a:off x="2428911" y="2716725"/>
                <a:ext cx="936104" cy="648072"/>
              </a:xfrm>
              <a:prstGeom prst="ellipse">
                <a:avLst/>
              </a:prstGeom>
              <a:solidFill>
                <a:srgbClr val="FF99CC"/>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800" dirty="0" smtClean="0">
                    <a:solidFill>
                      <a:schemeClr val="tx1"/>
                    </a:solidFill>
                  </a:rPr>
                  <a:t>ne</a:t>
                </a:r>
                <a:endParaRPr kumimoji="1" lang="ja-JP" altLang="en-US" sz="1800" dirty="0">
                  <a:solidFill>
                    <a:schemeClr val="tx1"/>
                  </a:solidFill>
                </a:endParaRPr>
              </a:p>
            </p:txBody>
          </p:sp>
          <p:sp>
            <p:nvSpPr>
              <p:cNvPr id="97" name="円/楕円 96"/>
              <p:cNvSpPr/>
              <p:nvPr/>
            </p:nvSpPr>
            <p:spPr>
              <a:xfrm>
                <a:off x="5389966" y="2818931"/>
                <a:ext cx="972108" cy="504056"/>
              </a:xfrm>
              <a:prstGeom prst="ellipse">
                <a:avLst/>
              </a:prstGeom>
              <a:solidFill>
                <a:srgbClr val="FF99CC"/>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800" dirty="0" smtClean="0">
                    <a:solidFill>
                      <a:schemeClr val="tx1"/>
                    </a:solidFill>
                  </a:rPr>
                  <a:t>co</a:t>
                </a:r>
                <a:endParaRPr kumimoji="1" lang="ja-JP" altLang="en-US" sz="1800" dirty="0">
                  <a:solidFill>
                    <a:schemeClr val="tx1"/>
                  </a:solidFill>
                </a:endParaRPr>
              </a:p>
            </p:txBody>
          </p:sp>
          <p:sp>
            <p:nvSpPr>
              <p:cNvPr id="98" name="円/楕円 97"/>
              <p:cNvSpPr/>
              <p:nvPr/>
            </p:nvSpPr>
            <p:spPr>
              <a:xfrm>
                <a:off x="3437874" y="4130501"/>
                <a:ext cx="1872208" cy="576064"/>
              </a:xfrm>
              <a:prstGeom prst="ellipse">
                <a:avLst/>
              </a:prstGeom>
              <a:solidFill>
                <a:srgbClr val="FFCC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800" dirty="0" err="1">
                    <a:solidFill>
                      <a:schemeClr val="tx1"/>
                    </a:solidFill>
                  </a:rPr>
                  <a:t>k</a:t>
                </a:r>
                <a:r>
                  <a:rPr kumimoji="1" lang="en-US" altLang="ja-JP" sz="1800" dirty="0" err="1" smtClean="0">
                    <a:solidFill>
                      <a:schemeClr val="tx1"/>
                    </a:solidFill>
                  </a:rPr>
                  <a:t>obe</a:t>
                </a:r>
                <a:r>
                  <a:rPr kumimoji="1" lang="en-US" altLang="ja-JP" sz="1800" dirty="0" smtClean="0">
                    <a:solidFill>
                      <a:schemeClr val="tx1"/>
                    </a:solidFill>
                  </a:rPr>
                  <a:t>-u</a:t>
                </a:r>
                <a:endParaRPr kumimoji="1" lang="ja-JP" altLang="en-US" sz="1800" dirty="0">
                  <a:solidFill>
                    <a:schemeClr val="tx1"/>
                  </a:solidFill>
                </a:endParaRPr>
              </a:p>
            </p:txBody>
          </p:sp>
          <p:cxnSp>
            <p:nvCxnSpPr>
              <p:cNvPr id="99" name="直線コネクタ 98"/>
              <p:cNvCxnSpPr/>
              <p:nvPr/>
            </p:nvCxnSpPr>
            <p:spPr>
              <a:xfrm flipH="1">
                <a:off x="2560466" y="4509646"/>
                <a:ext cx="913882" cy="29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4373978" y="4761852"/>
                <a:ext cx="2402" cy="408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5310082" y="4509646"/>
                <a:ext cx="1147515" cy="383799"/>
              </a:xfrm>
              <a:prstGeom prst="line">
                <a:avLst/>
              </a:prstGeom>
            </p:spPr>
            <p:style>
              <a:lnRef idx="1">
                <a:schemeClr val="accent1"/>
              </a:lnRef>
              <a:fillRef idx="0">
                <a:schemeClr val="accent1"/>
              </a:fillRef>
              <a:effectRef idx="0">
                <a:schemeClr val="accent1"/>
              </a:effectRef>
              <a:fontRef idx="minor">
                <a:schemeClr val="tx1"/>
              </a:fontRef>
            </p:style>
          </p:cxnSp>
          <p:sp>
            <p:nvSpPr>
              <p:cNvPr id="102" name="円/楕円 101"/>
              <p:cNvSpPr/>
              <p:nvPr/>
            </p:nvSpPr>
            <p:spPr>
              <a:xfrm>
                <a:off x="3599892" y="5205441"/>
                <a:ext cx="1512168" cy="720080"/>
              </a:xfrm>
              <a:prstGeom prst="ellipse">
                <a:avLst/>
              </a:prstGeom>
              <a:solidFill>
                <a:srgbClr val="FFFF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dirty="0" err="1" smtClean="0">
                    <a:solidFill>
                      <a:schemeClr val="tx1"/>
                    </a:solidFill>
                  </a:rPr>
                  <a:t>scitec</a:t>
                </a:r>
                <a:endParaRPr kumimoji="1" lang="ja-JP" altLang="en-US" sz="1600" dirty="0">
                  <a:solidFill>
                    <a:schemeClr val="tx1"/>
                  </a:solidFill>
                </a:endParaRPr>
              </a:p>
            </p:txBody>
          </p:sp>
          <p:sp>
            <p:nvSpPr>
              <p:cNvPr id="103" name="円/楕円 102"/>
              <p:cNvSpPr/>
              <p:nvPr/>
            </p:nvSpPr>
            <p:spPr>
              <a:xfrm>
                <a:off x="3599892" y="6299593"/>
                <a:ext cx="1505157" cy="671831"/>
              </a:xfrm>
              <a:prstGeom prst="ellipse">
                <a:avLst/>
              </a:prstGeom>
              <a:solidFill>
                <a:srgbClr val="FFFF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600" dirty="0" err="1" smtClean="0">
                    <a:solidFill>
                      <a:schemeClr val="tx1"/>
                    </a:solidFill>
                  </a:rPr>
                  <a:t>itpass</a:t>
                </a:r>
                <a:endParaRPr kumimoji="1" lang="ja-JP" altLang="en-US" sz="1600" dirty="0">
                  <a:solidFill>
                    <a:schemeClr val="tx1"/>
                  </a:solidFill>
                </a:endParaRPr>
              </a:p>
            </p:txBody>
          </p:sp>
          <p:sp>
            <p:nvSpPr>
              <p:cNvPr id="104" name="円/楕円 103"/>
              <p:cNvSpPr/>
              <p:nvPr/>
            </p:nvSpPr>
            <p:spPr>
              <a:xfrm>
                <a:off x="1509131" y="4706046"/>
                <a:ext cx="1143037" cy="588309"/>
              </a:xfrm>
              <a:prstGeom prst="ellipse">
                <a:avLst/>
              </a:prstGeom>
              <a:solidFill>
                <a:srgbClr val="FFFF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1200" dirty="0" err="1" smtClean="0">
                    <a:solidFill>
                      <a:schemeClr val="tx1"/>
                    </a:solidFill>
                  </a:rPr>
                  <a:t>eng</a:t>
                </a:r>
                <a:endParaRPr kumimoji="1" lang="ja-JP" altLang="en-US" sz="1200" dirty="0">
                  <a:solidFill>
                    <a:schemeClr val="tx1"/>
                  </a:solidFill>
                </a:endParaRPr>
              </a:p>
            </p:txBody>
          </p:sp>
          <p:cxnSp>
            <p:nvCxnSpPr>
              <p:cNvPr id="105" name="直線コネクタ 104"/>
              <p:cNvCxnSpPr>
                <a:stCxn id="104" idx="4"/>
              </p:cNvCxnSpPr>
              <p:nvPr/>
            </p:nvCxnSpPr>
            <p:spPr>
              <a:xfrm>
                <a:off x="4361546" y="3766388"/>
                <a:ext cx="0" cy="379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105" idx="2"/>
              </p:cNvCxnSpPr>
              <p:nvPr/>
            </p:nvCxnSpPr>
            <p:spPr>
              <a:xfrm flipH="1">
                <a:off x="1710528" y="3040761"/>
                <a:ext cx="718383" cy="282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直線コネクタ 106"/>
              <p:cNvCxnSpPr>
                <a:stCxn id="105" idx="3"/>
              </p:cNvCxnSpPr>
              <p:nvPr/>
            </p:nvCxnSpPr>
            <p:spPr>
              <a:xfrm flipH="1">
                <a:off x="2177464" y="3269889"/>
                <a:ext cx="388536" cy="496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直線コネクタ 107"/>
              <p:cNvCxnSpPr>
                <a:stCxn id="106" idx="6"/>
              </p:cNvCxnSpPr>
              <p:nvPr/>
            </p:nvCxnSpPr>
            <p:spPr>
              <a:xfrm>
                <a:off x="6362074" y="3070959"/>
                <a:ext cx="526925" cy="1989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5999728" y="3364797"/>
                <a:ext cx="237694" cy="401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H="1">
                <a:off x="3365015" y="3697755"/>
                <a:ext cx="591788" cy="189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p:cNvCxnSpPr>
                <a:stCxn id="104" idx="5"/>
              </p:cNvCxnSpPr>
              <p:nvPr/>
            </p:nvCxnSpPr>
            <p:spPr>
              <a:xfrm>
                <a:off x="4717967" y="3671480"/>
                <a:ext cx="579683" cy="216093"/>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12" name="グループ化 6"/>
          <p:cNvGrpSpPr/>
          <p:nvPr/>
        </p:nvGrpSpPr>
        <p:grpSpPr>
          <a:xfrm>
            <a:off x="6805093" y="1182608"/>
            <a:ext cx="1974687" cy="794625"/>
            <a:chOff x="1043608" y="5552446"/>
            <a:chExt cx="2278966" cy="932244"/>
          </a:xfrm>
        </p:grpSpPr>
        <p:sp>
          <p:nvSpPr>
            <p:cNvPr id="113" name="円/楕円 112"/>
            <p:cNvSpPr/>
            <p:nvPr/>
          </p:nvSpPr>
          <p:spPr>
            <a:xfrm>
              <a:off x="1043608" y="5573507"/>
              <a:ext cx="1152128" cy="5515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2195736" y="5552446"/>
              <a:ext cx="1126838" cy="932244"/>
            </a:xfrm>
            <a:prstGeom prst="rect">
              <a:avLst/>
            </a:prstGeom>
            <a:noFill/>
          </p:spPr>
          <p:txBody>
            <a:bodyPr wrap="square" rtlCol="0">
              <a:spAutoFit/>
            </a:bodyPr>
            <a:lstStyle/>
            <a:p>
              <a:r>
                <a:rPr kumimoji="1" lang="en-US" altLang="ja-JP" dirty="0" smtClean="0"/>
                <a:t>: </a:t>
              </a:r>
              <a:r>
                <a:rPr kumimoji="1" lang="ja-JP" altLang="en-US" sz="1600" dirty="0" smtClean="0"/>
                <a:t>ノード</a:t>
              </a:r>
              <a:endParaRPr kumimoji="1" lang="ja-JP" altLang="en-US" sz="1600" dirty="0"/>
            </a:p>
          </p:txBody>
        </p:sp>
      </p:grpSp>
      <p:grpSp>
        <p:nvGrpSpPr>
          <p:cNvPr id="115" name="グループ化 15"/>
          <p:cNvGrpSpPr/>
          <p:nvPr/>
        </p:nvGrpSpPr>
        <p:grpSpPr>
          <a:xfrm>
            <a:off x="2010394" y="3551050"/>
            <a:ext cx="7040625" cy="2677623"/>
            <a:chOff x="11871" y="3633770"/>
            <a:chExt cx="7040625" cy="2677623"/>
          </a:xfrm>
        </p:grpSpPr>
        <p:sp>
          <p:nvSpPr>
            <p:cNvPr id="116" name="台形 115"/>
            <p:cNvSpPr/>
            <p:nvPr/>
          </p:nvSpPr>
          <p:spPr>
            <a:xfrm>
              <a:off x="11871" y="3633770"/>
              <a:ext cx="4896544" cy="2677623"/>
            </a:xfrm>
            <a:prstGeom prst="trapezoid">
              <a:avLst/>
            </a:prstGeom>
            <a:solidFill>
              <a:srgbClr val="FFFF00"/>
            </a:solidFill>
            <a:ln>
              <a:solidFill>
                <a:srgbClr val="99FF33"/>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3956152" y="4675599"/>
              <a:ext cx="3096344" cy="369332"/>
            </a:xfrm>
            <a:prstGeom prst="rect">
              <a:avLst/>
            </a:prstGeom>
            <a:noFill/>
          </p:spPr>
          <p:txBody>
            <a:bodyPr wrap="square" rtlCol="0">
              <a:spAutoFit/>
            </a:bodyPr>
            <a:lstStyle/>
            <a:p>
              <a:r>
                <a:rPr lang="en-US" altLang="ja-JP" sz="1800" dirty="0" smtClean="0">
                  <a:solidFill>
                    <a:srgbClr val="FF0000"/>
                  </a:solidFill>
                </a:rPr>
                <a:t>k</a:t>
              </a:r>
              <a:r>
                <a:rPr kumimoji="1" lang="en-US" altLang="ja-JP" sz="1800" dirty="0" smtClean="0">
                  <a:solidFill>
                    <a:srgbClr val="FF0000"/>
                  </a:solidFill>
                </a:rPr>
                <a:t>obe-u.ac.jp </a:t>
              </a:r>
              <a:r>
                <a:rPr kumimoji="1" lang="ja-JP" altLang="en-US" sz="1800" dirty="0" smtClean="0">
                  <a:solidFill>
                    <a:srgbClr val="FF0000"/>
                  </a:solidFill>
                </a:rPr>
                <a:t>ドメイン</a:t>
              </a:r>
              <a:endParaRPr kumimoji="1" lang="ja-JP" altLang="en-US" sz="1800" dirty="0">
                <a:solidFill>
                  <a:srgbClr val="FF0000"/>
                </a:solidFill>
              </a:endParaRPr>
            </a:p>
          </p:txBody>
        </p:sp>
      </p:grpSp>
      <p:grpSp>
        <p:nvGrpSpPr>
          <p:cNvPr id="118" name="グループ化 21"/>
          <p:cNvGrpSpPr/>
          <p:nvPr/>
        </p:nvGrpSpPr>
        <p:grpSpPr>
          <a:xfrm>
            <a:off x="3419725" y="4211844"/>
            <a:ext cx="5997493" cy="1962180"/>
            <a:chOff x="1421202" y="4294564"/>
            <a:chExt cx="5997493" cy="1962180"/>
          </a:xfrm>
        </p:grpSpPr>
        <p:sp>
          <p:nvSpPr>
            <p:cNvPr id="119" name="二等辺三角形 17"/>
            <p:cNvSpPr/>
            <p:nvPr/>
          </p:nvSpPr>
          <p:spPr>
            <a:xfrm>
              <a:off x="1421202" y="4294564"/>
              <a:ext cx="2227318" cy="1962180"/>
            </a:xfrm>
            <a:prstGeom prst="triangle">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3550464" y="5275654"/>
              <a:ext cx="3868231" cy="369332"/>
            </a:xfrm>
            <a:prstGeom prst="rect">
              <a:avLst/>
            </a:prstGeom>
            <a:noFill/>
          </p:spPr>
          <p:txBody>
            <a:bodyPr wrap="square" rtlCol="0">
              <a:spAutoFit/>
            </a:bodyPr>
            <a:lstStyle/>
            <a:p>
              <a:r>
                <a:rPr lang="en-US" altLang="ja-JP" sz="1800" dirty="0">
                  <a:solidFill>
                    <a:srgbClr val="00B050"/>
                  </a:solidFill>
                </a:rPr>
                <a:t>s</a:t>
              </a:r>
              <a:r>
                <a:rPr kumimoji="1" lang="en-US" altLang="ja-JP" sz="1800" dirty="0" smtClean="0">
                  <a:solidFill>
                    <a:srgbClr val="00B050"/>
                  </a:solidFill>
                </a:rPr>
                <a:t>citec.kobe-u.ac.jp </a:t>
              </a:r>
              <a:r>
                <a:rPr lang="ja-JP" altLang="en-US" sz="1800" dirty="0">
                  <a:solidFill>
                    <a:srgbClr val="00B050"/>
                  </a:solidFill>
                </a:rPr>
                <a:t>サブドメイン</a:t>
              </a:r>
              <a:endParaRPr kumimoji="1" lang="ja-JP" altLang="en-US" sz="1800" dirty="0">
                <a:solidFill>
                  <a:srgbClr val="00B050"/>
                </a:solidFill>
              </a:endParaRPr>
            </a:p>
          </p:txBody>
        </p:sp>
      </p:grpSp>
    </p:spTree>
    <p:extLst>
      <p:ext uri="{BB962C8B-B14F-4D97-AF65-F5344CB8AC3E}">
        <p14:creationId xmlns:p14="http://schemas.microsoft.com/office/powerpoint/2010/main" val="14049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DNS </a:t>
            </a:r>
            <a:r>
              <a:rPr lang="ja-JP" altLang="en-US" dirty="0" smtClean="0"/>
              <a:t>サーバ</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DNS </a:t>
            </a:r>
            <a:r>
              <a:rPr lang="ja-JP" altLang="en-US" dirty="0"/>
              <a:t>サービスを提供する</a:t>
            </a:r>
            <a:r>
              <a:rPr lang="ja-JP" altLang="en-US" dirty="0" smtClean="0"/>
              <a:t>コンピュータ</a:t>
            </a:r>
            <a:endParaRPr lang="ja-JP" altLang="en-US" dirty="0"/>
          </a:p>
          <a:p>
            <a:r>
              <a:rPr lang="ja-JP" altLang="en-US" dirty="0"/>
              <a:t>ホストからドメイン名</a:t>
            </a:r>
            <a:r>
              <a:rPr lang="ja-JP" altLang="en-US" dirty="0" smtClean="0"/>
              <a:t>の問い合わせを</a:t>
            </a:r>
            <a:r>
              <a:rPr lang="ja-JP" altLang="en-US" dirty="0"/>
              <a:t>受ける</a:t>
            </a:r>
          </a:p>
          <a:p>
            <a:pPr lvl="1"/>
            <a:r>
              <a:rPr lang="en-US" altLang="ja-JP" dirty="0"/>
              <a:t>itpass.scitec.kobe-u.ac.jp</a:t>
            </a:r>
          </a:p>
          <a:p>
            <a:r>
              <a:rPr lang="en-US" altLang="ja-JP" dirty="0"/>
              <a:t>DNS </a:t>
            </a:r>
            <a:r>
              <a:rPr lang="ja-JP" altLang="en-US" dirty="0"/>
              <a:t>サーバは </a:t>
            </a:r>
            <a:r>
              <a:rPr lang="en-US" altLang="ja-JP" dirty="0"/>
              <a:t>IP </a:t>
            </a:r>
            <a:r>
              <a:rPr lang="ja-JP" altLang="en-US" dirty="0"/>
              <a:t>アドレスを返す</a:t>
            </a:r>
          </a:p>
          <a:p>
            <a:pPr lvl="1"/>
            <a:r>
              <a:rPr lang="en-US" altLang="ja-JP" dirty="0"/>
              <a:t>133.30.109.22</a:t>
            </a:r>
          </a:p>
          <a:p>
            <a:r>
              <a:rPr lang="ja-JP" altLang="en-US" dirty="0"/>
              <a:t>ホスト</a:t>
            </a:r>
            <a:r>
              <a:rPr lang="ja-JP" altLang="en-US" dirty="0" smtClean="0"/>
              <a:t>が </a:t>
            </a:r>
            <a:r>
              <a:rPr lang="en-US" altLang="ja-JP" dirty="0" smtClean="0"/>
              <a:t>DNS </a:t>
            </a:r>
            <a:r>
              <a:rPr lang="ja-JP" altLang="en-US" dirty="0" smtClean="0"/>
              <a:t>サーバに問い合わせるには</a:t>
            </a:r>
            <a:r>
              <a:rPr lang="en-US" altLang="ja-JP" dirty="0"/>
              <a:t>, DNS </a:t>
            </a:r>
            <a:r>
              <a:rPr lang="ja-JP" altLang="en-US" dirty="0"/>
              <a:t>サーバの </a:t>
            </a:r>
            <a:r>
              <a:rPr lang="en-US" altLang="ja-JP" dirty="0"/>
              <a:t>IP </a:t>
            </a:r>
            <a:r>
              <a:rPr lang="ja-JP" altLang="en-US" dirty="0"/>
              <a:t>アドレスが必要と</a:t>
            </a:r>
            <a:r>
              <a:rPr lang="ja-JP" altLang="en-US" dirty="0" smtClean="0"/>
              <a:t>なる</a:t>
            </a:r>
            <a:endParaRPr lang="en-US" altLang="ja-JP" dirty="0" smtClean="0"/>
          </a:p>
          <a:p>
            <a:endParaRPr lang="en-US" altLang="ja-JP" dirty="0" smtClean="0"/>
          </a:p>
          <a:p>
            <a:endParaRPr lang="en-US" altLang="ja-JP" dirty="0" smtClean="0"/>
          </a:p>
          <a:p>
            <a:endParaRPr lang="en-US" altLang="ja-JP" dirty="0"/>
          </a:p>
          <a:p>
            <a:endParaRPr lang="en-US" altLang="ja-JP" dirty="0" smtClean="0"/>
          </a:p>
          <a:p>
            <a:endParaRPr lang="en-US" altLang="ja-JP" dirty="0"/>
          </a:p>
          <a:p>
            <a:pPr marL="0" indent="0">
              <a:buNone/>
            </a:pPr>
            <a:r>
              <a:rPr lang="ja-JP" altLang="en-US" dirty="0" smtClean="0"/>
              <a:t>　</a:t>
            </a:r>
            <a:endParaRPr lang="en-US" altLang="ja-JP" dirty="0" smtClean="0"/>
          </a:p>
          <a:p>
            <a:pPr marL="0" indent="0">
              <a:buNone/>
            </a:pPr>
            <a:endParaRPr lang="en-US" altLang="ja-JP"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933056"/>
            <a:ext cx="806489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82838" y="4530606"/>
            <a:ext cx="692818" cy="338554"/>
          </a:xfrm>
          <a:prstGeom prst="rect">
            <a:avLst/>
          </a:prstGeom>
          <a:noFill/>
        </p:spPr>
        <p:txBody>
          <a:bodyPr wrap="none" rtlCol="0">
            <a:spAutoFit/>
          </a:bodyPr>
          <a:lstStyle/>
          <a:p>
            <a:r>
              <a:rPr kumimoji="1" lang="ja-JP" altLang="en-US" sz="1600" dirty="0" smtClean="0"/>
              <a:t>ホスト</a:t>
            </a:r>
            <a:endParaRPr kumimoji="1" lang="ja-JP" altLang="en-US" sz="1600" dirty="0"/>
          </a:p>
        </p:txBody>
      </p:sp>
      <p:sp>
        <p:nvSpPr>
          <p:cNvPr id="6" name="テキスト ボックス 5"/>
          <p:cNvSpPr txBox="1"/>
          <p:nvPr/>
        </p:nvSpPr>
        <p:spPr>
          <a:xfrm>
            <a:off x="6782476" y="5611012"/>
            <a:ext cx="1281120" cy="338554"/>
          </a:xfrm>
          <a:prstGeom prst="rect">
            <a:avLst/>
          </a:prstGeom>
          <a:solidFill>
            <a:schemeClr val="tx2"/>
          </a:solidFill>
        </p:spPr>
        <p:txBody>
          <a:bodyPr wrap="none" rtlCol="0">
            <a:spAutoFit/>
          </a:bodyPr>
          <a:lstStyle/>
          <a:p>
            <a:r>
              <a:rPr kumimoji="1" lang="en-US" altLang="ja-JP" sz="1600" dirty="0" smtClean="0"/>
              <a:t>DNS </a:t>
            </a:r>
            <a:r>
              <a:rPr kumimoji="1" lang="ja-JP" altLang="en-US" sz="1600" dirty="0" smtClean="0"/>
              <a:t>サーバ</a:t>
            </a:r>
            <a:endParaRPr kumimoji="1" lang="ja-JP" altLang="en-US" sz="1600" dirty="0"/>
          </a:p>
        </p:txBody>
      </p:sp>
    </p:spTree>
    <p:extLst>
      <p:ext uri="{BB962C8B-B14F-4D97-AF65-F5344CB8AC3E}">
        <p14:creationId xmlns:p14="http://schemas.microsoft.com/office/powerpoint/2010/main" val="10046201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後半</a:t>
            </a:r>
            <a:r>
              <a:rPr lang="ja-JP" altLang="en-US" dirty="0"/>
              <a:t>の</a:t>
            </a:r>
            <a:r>
              <a:rPr lang="ja-JP" altLang="en-US" dirty="0" smtClean="0"/>
              <a:t>まとめ</a:t>
            </a:r>
            <a:r>
              <a:rPr lang="en-US" altLang="ja-JP" dirty="0" smtClean="0"/>
              <a:t> </a:t>
            </a:r>
            <a:r>
              <a:rPr lang="en-US" altLang="ja-JP" sz="2000" dirty="0" smtClean="0"/>
              <a:t>: </a:t>
            </a:r>
            <a:r>
              <a:rPr lang="ja-JP" altLang="en-US" sz="2000" dirty="0" smtClean="0"/>
              <a:t>インターネットに必要な情報は何</a:t>
            </a:r>
            <a:r>
              <a:rPr lang="en-US" altLang="ja-JP" sz="2000" dirty="0" smtClean="0"/>
              <a:t>?</a:t>
            </a:r>
            <a:endParaRPr kumimoji="1" lang="ja-JP" altLang="en-US" sz="2000" dirty="0"/>
          </a:p>
        </p:txBody>
      </p:sp>
      <p:sp>
        <p:nvSpPr>
          <p:cNvPr id="3" name="コンテンツ プレースホルダー 2"/>
          <p:cNvSpPr>
            <a:spLocks noGrp="1"/>
          </p:cNvSpPr>
          <p:nvPr>
            <p:ph idx="1"/>
          </p:nvPr>
        </p:nvSpPr>
        <p:spPr>
          <a:xfrm>
            <a:off x="685800" y="1106488"/>
            <a:ext cx="8062664" cy="5059362"/>
          </a:xfrm>
        </p:spPr>
        <p:txBody>
          <a:bodyPr/>
          <a:lstStyle/>
          <a:p>
            <a:r>
              <a:rPr lang="ja-JP" altLang="en-US" dirty="0" smtClean="0"/>
              <a:t>ネットワークパラメータ</a:t>
            </a:r>
            <a:endParaRPr lang="ja-JP" altLang="en-US" dirty="0"/>
          </a:p>
          <a:p>
            <a:pPr lvl="1"/>
            <a:r>
              <a:rPr lang="ja-JP" altLang="en-US" dirty="0"/>
              <a:t>ネットワーク上で通信するために必要な情報</a:t>
            </a:r>
          </a:p>
          <a:p>
            <a:pPr lvl="2"/>
            <a:r>
              <a:rPr lang="en-US" altLang="ja-JP" dirty="0"/>
              <a:t>MAC </a:t>
            </a:r>
            <a:r>
              <a:rPr lang="ja-JP" altLang="en-US" dirty="0"/>
              <a:t>アドレス</a:t>
            </a:r>
          </a:p>
          <a:p>
            <a:pPr lvl="2"/>
            <a:r>
              <a:rPr lang="en-US" altLang="ja-JP" dirty="0"/>
              <a:t>IP </a:t>
            </a:r>
            <a:r>
              <a:rPr lang="ja-JP" altLang="en-US" dirty="0"/>
              <a:t>アドレス</a:t>
            </a:r>
          </a:p>
          <a:p>
            <a:pPr lvl="2"/>
            <a:r>
              <a:rPr lang="ja-JP" altLang="en-US" dirty="0"/>
              <a:t>サブネットマスク</a:t>
            </a:r>
          </a:p>
          <a:p>
            <a:pPr lvl="2"/>
            <a:r>
              <a:rPr lang="ja-JP" altLang="en-US" dirty="0"/>
              <a:t>ゲートウェイアドレス</a:t>
            </a:r>
          </a:p>
          <a:p>
            <a:pPr lvl="2"/>
            <a:r>
              <a:rPr lang="ja-JP" altLang="en-US" dirty="0"/>
              <a:t>ブロードキャストアドレス</a:t>
            </a:r>
          </a:p>
          <a:p>
            <a:r>
              <a:rPr lang="en-US" altLang="ja-JP" dirty="0"/>
              <a:t>DNS</a:t>
            </a:r>
          </a:p>
          <a:p>
            <a:pPr lvl="1"/>
            <a:r>
              <a:rPr lang="ja-JP" altLang="en-US" dirty="0"/>
              <a:t>ホスト名やドメイン名と </a:t>
            </a:r>
            <a:r>
              <a:rPr lang="en-US" altLang="ja-JP" dirty="0"/>
              <a:t>IP </a:t>
            </a:r>
            <a:r>
              <a:rPr lang="ja-JP" altLang="en-US" dirty="0"/>
              <a:t>アドレスを対応付けるシステム</a:t>
            </a:r>
          </a:p>
          <a:p>
            <a:endParaRPr kumimoji="1" lang="ja-JP" altLang="en-US" dirty="0"/>
          </a:p>
        </p:txBody>
      </p:sp>
    </p:spTree>
    <p:extLst>
      <p:ext uri="{BB962C8B-B14F-4D97-AF65-F5344CB8AC3E}">
        <p14:creationId xmlns:p14="http://schemas.microsoft.com/office/powerpoint/2010/main" val="41586787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a:t>
            </a:r>
            <a:r>
              <a:rPr lang="ja-JP" altLang="en-US" dirty="0" smtClean="0"/>
              <a:t>文献</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r>
              <a:rPr lang="ja-JP" altLang="en-US" dirty="0"/>
              <a:t>神戸大学 </a:t>
            </a:r>
            <a:r>
              <a:rPr lang="en-US" altLang="ja-JP" dirty="0"/>
              <a:t>ITPASS </a:t>
            </a:r>
            <a:r>
              <a:rPr lang="ja-JP" altLang="en-US" dirty="0"/>
              <a:t>実習 </a:t>
            </a:r>
            <a:r>
              <a:rPr lang="en-US" altLang="ja-JP" dirty="0" smtClean="0"/>
              <a:t>2015 </a:t>
            </a:r>
            <a:r>
              <a:rPr lang="ja-JP" altLang="en-US" dirty="0" smtClean="0"/>
              <a:t>年度「</a:t>
            </a:r>
            <a:r>
              <a:rPr lang="en-US" altLang="ja-JP" dirty="0" smtClean="0"/>
              <a:t>Internet </a:t>
            </a:r>
            <a:r>
              <a:rPr lang="ja-JP" altLang="en-US" dirty="0"/>
              <a:t>の仕組み」 </a:t>
            </a:r>
            <a:endParaRPr lang="en-US" altLang="ja-JP" dirty="0"/>
          </a:p>
          <a:p>
            <a:pPr lvl="1"/>
            <a:r>
              <a:rPr lang="en-US" altLang="ja-JP" dirty="0"/>
              <a:t>https://</a:t>
            </a:r>
            <a:r>
              <a:rPr lang="en-US" altLang="ja-JP" dirty="0" smtClean="0"/>
              <a:t>itpass.scitec.kobe-u.ac.jp/exp/fy2015/150805/lecture_Internet/pub</a:t>
            </a:r>
            <a:r>
              <a:rPr lang="en-US" altLang="ja-JP" dirty="0"/>
              <a:t>/</a:t>
            </a:r>
            <a:endParaRPr lang="en-US" altLang="ja-JP" dirty="0" smtClean="0"/>
          </a:p>
          <a:p>
            <a:r>
              <a:rPr lang="ja-JP" altLang="en-US" dirty="0" smtClean="0"/>
              <a:t>北海道大学</a:t>
            </a:r>
            <a:r>
              <a:rPr lang="en-US" altLang="ja-JP" dirty="0" smtClean="0"/>
              <a:t> </a:t>
            </a:r>
            <a:r>
              <a:rPr lang="ja-JP" altLang="en-US" dirty="0" smtClean="0"/>
              <a:t>情報実習</a:t>
            </a:r>
            <a:r>
              <a:rPr lang="en-US" altLang="ja-JP" dirty="0" smtClean="0"/>
              <a:t> 2016 </a:t>
            </a:r>
            <a:r>
              <a:rPr lang="ja-JP" altLang="en-US" dirty="0" smtClean="0"/>
              <a:t>年度「</a:t>
            </a:r>
            <a:r>
              <a:rPr lang="ja-JP" altLang="en-US" dirty="0"/>
              <a:t>最低限 </a:t>
            </a:r>
            <a:r>
              <a:rPr lang="en-US" altLang="ja-JP" dirty="0"/>
              <a:t>UNIX(Linux) III - </a:t>
            </a:r>
            <a:r>
              <a:rPr lang="ja-JP" altLang="en-US" dirty="0"/>
              <a:t>ネットワークの仕組み </a:t>
            </a:r>
            <a:r>
              <a:rPr lang="ja-JP" altLang="en-US" dirty="0" smtClean="0"/>
              <a:t>」</a:t>
            </a:r>
            <a:endParaRPr lang="en-US" altLang="ja-JP" dirty="0" smtClean="0"/>
          </a:p>
          <a:p>
            <a:pPr lvl="1"/>
            <a:r>
              <a:rPr lang="en-US" altLang="ja-JP" dirty="0"/>
              <a:t>http://www.ep.sci.hokudai.ac.jp/~</a:t>
            </a:r>
            <a:r>
              <a:rPr lang="en-US" altLang="ja-JP" dirty="0" err="1" smtClean="0"/>
              <a:t>inex</a:t>
            </a:r>
            <a:r>
              <a:rPr lang="en-US" altLang="ja-JP" dirty="0" smtClean="0"/>
              <a:t>/y2016/0513/lecture/pub/</a:t>
            </a:r>
          </a:p>
          <a:p>
            <a:r>
              <a:rPr lang="ja-JP" altLang="en-US" dirty="0" smtClean="0"/>
              <a:t>神戸大学 </a:t>
            </a:r>
            <a:r>
              <a:rPr lang="en-US" altLang="ja-JP" dirty="0" smtClean="0"/>
              <a:t>ITPASS </a:t>
            </a:r>
            <a:r>
              <a:rPr lang="ja-JP" altLang="en-US" dirty="0" smtClean="0"/>
              <a:t>サーバ再構築</a:t>
            </a:r>
            <a:r>
              <a:rPr lang="en-US" altLang="ja-JP" dirty="0" smtClean="0"/>
              <a:t>(2015</a:t>
            </a:r>
            <a:r>
              <a:rPr lang="ja-JP" altLang="en-US" dirty="0" smtClean="0"/>
              <a:t>年度</a:t>
            </a:r>
            <a:r>
              <a:rPr lang="en-US" altLang="ja-JP" dirty="0" smtClean="0"/>
              <a:t>)</a:t>
            </a:r>
            <a:r>
              <a:rPr lang="ja-JP" altLang="en-US" dirty="0" smtClean="0"/>
              <a:t> レクチャー資料「</a:t>
            </a:r>
            <a:r>
              <a:rPr lang="en-US" altLang="ja-JP" dirty="0" smtClean="0"/>
              <a:t>DNS</a:t>
            </a:r>
            <a:r>
              <a:rPr lang="ja-JP" altLang="en-US" dirty="0" smtClean="0"/>
              <a:t>」</a:t>
            </a:r>
            <a:endParaRPr lang="en-US" altLang="ja-JP" dirty="0" smtClean="0"/>
          </a:p>
          <a:p>
            <a:pPr lvl="1"/>
            <a:r>
              <a:rPr lang="en-US" altLang="ja-JP" dirty="0"/>
              <a:t>https://</a:t>
            </a:r>
            <a:r>
              <a:rPr lang="en-US" altLang="ja-JP" dirty="0" err="1"/>
              <a:t>itpass.scitec.kobe-u.ac.jp</a:t>
            </a:r>
            <a:r>
              <a:rPr lang="en-US" altLang="ja-JP" dirty="0"/>
              <a:t>/seminar/lecture/fy2015/150928/pub/</a:t>
            </a:r>
          </a:p>
          <a:p>
            <a:r>
              <a:rPr lang="en-US" altLang="ja-JP" dirty="0"/>
              <a:t>Windows Server </a:t>
            </a:r>
            <a:r>
              <a:rPr lang="en-US" altLang="ja-JP" dirty="0" smtClean="0"/>
              <a:t>Insider</a:t>
            </a:r>
            <a:endParaRPr lang="en-US" altLang="ja-JP" dirty="0"/>
          </a:p>
          <a:p>
            <a:pPr lvl="1"/>
            <a:r>
              <a:rPr lang="en-US" altLang="ja-JP" dirty="0"/>
              <a:t>http://www.atmarkit.co.jp/fwin2k/serial/index/index.html</a:t>
            </a:r>
          </a:p>
          <a:p>
            <a:r>
              <a:rPr lang="en-US" altLang="ja-JP" dirty="0"/>
              <a:t>DNS </a:t>
            </a:r>
            <a:r>
              <a:rPr lang="ja-JP" altLang="en-US" dirty="0"/>
              <a:t>の仕組みと</a:t>
            </a:r>
            <a:r>
              <a:rPr lang="ja-JP" altLang="en-US" dirty="0" smtClean="0"/>
              <a:t>運用</a:t>
            </a:r>
            <a:endParaRPr lang="en-US" altLang="ja-JP" dirty="0"/>
          </a:p>
          <a:p>
            <a:pPr lvl="1"/>
            <a:r>
              <a:rPr lang="en-US" altLang="ja-JP" dirty="0"/>
              <a:t>http://www.atmarkit.co.jp/fnetwork/rensai/dns01/dns01.html</a:t>
            </a:r>
          </a:p>
          <a:p>
            <a:r>
              <a:rPr lang="en-US" altLang="ja-JP" dirty="0"/>
              <a:t>IT </a:t>
            </a:r>
            <a:r>
              <a:rPr lang="ja-JP" altLang="en-US" dirty="0"/>
              <a:t>用語辞典 </a:t>
            </a:r>
            <a:endParaRPr lang="en-US" altLang="ja-JP" dirty="0"/>
          </a:p>
          <a:p>
            <a:pPr lvl="1"/>
            <a:r>
              <a:rPr lang="en-US" altLang="ja-JP" dirty="0"/>
              <a:t>http://e-words.jp/</a:t>
            </a:r>
          </a:p>
          <a:p>
            <a:r>
              <a:rPr lang="en-US" altLang="ja-JP" dirty="0"/>
              <a:t>APNIC Publications</a:t>
            </a:r>
          </a:p>
          <a:p>
            <a:pPr lvl="1"/>
            <a:r>
              <a:rPr lang="en-US" altLang="ja-JP" dirty="0"/>
              <a:t>http://www.apnic.net/publications/news/2011/final-8</a:t>
            </a:r>
          </a:p>
          <a:p>
            <a:r>
              <a:rPr lang="en-US" altLang="ja-JP" dirty="0"/>
              <a:t>Wikipedia</a:t>
            </a:r>
          </a:p>
          <a:p>
            <a:pPr lvl="1"/>
            <a:r>
              <a:rPr lang="en-US" altLang="ja-JP" dirty="0"/>
              <a:t>http://ja.wikipedia.org/wiki/</a:t>
            </a:r>
            <a:r>
              <a:rPr lang="ja-JP" altLang="en-US" dirty="0"/>
              <a:t>メインページ </a:t>
            </a:r>
          </a:p>
          <a:p>
            <a:endParaRPr lang="ja-JP" altLang="en-US" dirty="0"/>
          </a:p>
        </p:txBody>
      </p:sp>
    </p:spTree>
    <p:extLst>
      <p:ext uri="{BB962C8B-B14F-4D97-AF65-F5344CB8AC3E}">
        <p14:creationId xmlns:p14="http://schemas.microsoft.com/office/powerpoint/2010/main" val="11235775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本日の</a:t>
            </a:r>
            <a:r>
              <a:rPr lang="ja-JP" altLang="en-US" dirty="0" smtClean="0"/>
              <a:t>一冊</a:t>
            </a:r>
            <a:endParaRPr kumimoji="1" lang="ja-JP" altLang="en-US" dirty="0"/>
          </a:p>
        </p:txBody>
      </p:sp>
      <p:sp>
        <p:nvSpPr>
          <p:cNvPr id="3" name="コンテンツ プレースホルダー 2"/>
          <p:cNvSpPr>
            <a:spLocks noGrp="1"/>
          </p:cNvSpPr>
          <p:nvPr>
            <p:ph sz="half" idx="1"/>
          </p:nvPr>
        </p:nvSpPr>
        <p:spPr/>
        <p:txBody>
          <a:bodyPr>
            <a:normAutofit/>
          </a:bodyPr>
          <a:lstStyle/>
          <a:p>
            <a:r>
              <a:rPr lang="ja-JP" altLang="en-US" dirty="0"/>
              <a:t>戸根 </a:t>
            </a:r>
            <a:r>
              <a:rPr lang="ja-JP" altLang="en-US" dirty="0" smtClean="0"/>
              <a:t>勤</a:t>
            </a:r>
            <a:r>
              <a:rPr lang="en-US" altLang="ja-JP" dirty="0" smtClean="0"/>
              <a:t>(</a:t>
            </a:r>
            <a:r>
              <a:rPr lang="ja-JP" altLang="en-US" dirty="0"/>
              <a:t>著</a:t>
            </a:r>
            <a:r>
              <a:rPr lang="en-US" altLang="ja-JP" dirty="0" smtClean="0"/>
              <a:t>), </a:t>
            </a:r>
            <a:r>
              <a:rPr lang="ja-JP" altLang="en-US" dirty="0"/>
              <a:t>日経</a:t>
            </a:r>
            <a:r>
              <a:rPr lang="en-US" altLang="ja-JP" dirty="0" smtClean="0"/>
              <a:t>NETWORK(</a:t>
            </a:r>
            <a:r>
              <a:rPr lang="ja-JP" altLang="en-US" dirty="0"/>
              <a:t>監修</a:t>
            </a:r>
            <a:r>
              <a:rPr lang="en-US" altLang="ja-JP" dirty="0" smtClean="0"/>
              <a:t>), 2007, </a:t>
            </a:r>
            <a:r>
              <a:rPr lang="ja-JP" altLang="en-US" dirty="0" smtClean="0"/>
              <a:t>ネットワーク</a:t>
            </a:r>
            <a:r>
              <a:rPr lang="ja-JP" altLang="en-US" dirty="0"/>
              <a:t>はなぜつながるのか 　第</a:t>
            </a:r>
            <a:r>
              <a:rPr lang="en-US" altLang="ja-JP" dirty="0"/>
              <a:t>2</a:t>
            </a:r>
            <a:r>
              <a:rPr lang="ja-JP" altLang="en-US" dirty="0" smtClean="0"/>
              <a:t>版 知って</a:t>
            </a:r>
            <a:r>
              <a:rPr lang="ja-JP" altLang="en-US" dirty="0"/>
              <a:t>おきたい</a:t>
            </a:r>
            <a:r>
              <a:rPr lang="en-US" altLang="ja-JP" dirty="0"/>
              <a:t>TCP/IP, LAN </a:t>
            </a:r>
            <a:r>
              <a:rPr lang="ja-JP" altLang="en-US" dirty="0"/>
              <a:t>光ファイバの基礎</a:t>
            </a:r>
            <a:r>
              <a:rPr lang="ja-JP" altLang="en-US" dirty="0" smtClean="0"/>
              <a:t>知識</a:t>
            </a:r>
            <a:r>
              <a:rPr lang="en-US" altLang="ja-JP" dirty="0" smtClean="0"/>
              <a:t>, </a:t>
            </a:r>
            <a:r>
              <a:rPr lang="ja-JP" altLang="en-US" dirty="0" smtClean="0"/>
              <a:t>日経</a:t>
            </a:r>
            <a:r>
              <a:rPr lang="en-US" altLang="ja-JP" dirty="0"/>
              <a:t>BP</a:t>
            </a:r>
            <a:r>
              <a:rPr lang="ja-JP" altLang="en-US" dirty="0" smtClean="0"/>
              <a:t>社</a:t>
            </a:r>
            <a:r>
              <a:rPr lang="en-US" altLang="ja-JP" dirty="0" smtClean="0"/>
              <a:t>, ISBN 978-4822283117</a:t>
            </a:r>
          </a:p>
          <a:p>
            <a:pPr marL="0" indent="0">
              <a:buNone/>
            </a:pPr>
            <a:endParaRPr lang="en-US" altLang="ja-JP" dirty="0" smtClean="0"/>
          </a:p>
        </p:txBody>
      </p:sp>
      <p:pic>
        <p:nvPicPr>
          <p:cNvPr id="6" name="コンテンツ プレースホルダー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8064" y="1098004"/>
            <a:ext cx="3581641" cy="5067300"/>
          </a:xfrm>
        </p:spPr>
      </p:pic>
    </p:spTree>
    <p:extLst>
      <p:ext uri="{BB962C8B-B14F-4D97-AF65-F5344CB8AC3E}">
        <p14:creationId xmlns:p14="http://schemas.microsoft.com/office/powerpoint/2010/main" val="4207214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LAN</a:t>
            </a:r>
            <a:endParaRPr kumimoji="1" lang="ja-JP" altLang="en-US" dirty="0"/>
          </a:p>
        </p:txBody>
      </p:sp>
      <p:sp>
        <p:nvSpPr>
          <p:cNvPr id="3" name="コンテンツ プレースホルダー 2"/>
          <p:cNvSpPr>
            <a:spLocks noGrp="1"/>
          </p:cNvSpPr>
          <p:nvPr>
            <p:ph idx="1"/>
          </p:nvPr>
        </p:nvSpPr>
        <p:spPr>
          <a:xfrm>
            <a:off x="505458" y="980728"/>
            <a:ext cx="8134672" cy="2304256"/>
          </a:xfrm>
        </p:spPr>
        <p:txBody>
          <a:bodyPr/>
          <a:lstStyle/>
          <a:p>
            <a:r>
              <a:rPr lang="en-US" altLang="ja-JP" sz="2800" dirty="0" smtClean="0"/>
              <a:t>Local </a:t>
            </a:r>
            <a:r>
              <a:rPr lang="en-US" altLang="ja-JP" sz="2800" dirty="0"/>
              <a:t>Area Network  ( LAN )</a:t>
            </a:r>
          </a:p>
          <a:p>
            <a:pPr lvl="1"/>
            <a:r>
              <a:rPr lang="ja-JP" altLang="en-US" sz="2400" dirty="0"/>
              <a:t>一施設内程度の規模 </a:t>
            </a:r>
            <a:r>
              <a:rPr lang="en-US" altLang="ja-JP" sz="2400" dirty="0"/>
              <a:t>( </a:t>
            </a:r>
            <a:r>
              <a:rPr lang="ja-JP" altLang="en-US" sz="2400" dirty="0"/>
              <a:t>家庭 </a:t>
            </a:r>
            <a:r>
              <a:rPr lang="en-US" altLang="ja-JP" sz="2400" dirty="0"/>
              <a:t>, </a:t>
            </a:r>
            <a:r>
              <a:rPr lang="ja-JP" altLang="en-US" sz="2400" dirty="0"/>
              <a:t>オフィス </a:t>
            </a:r>
            <a:r>
              <a:rPr lang="en-US" altLang="ja-JP" sz="2400" dirty="0"/>
              <a:t>, </a:t>
            </a:r>
            <a:r>
              <a:rPr lang="ja-JP" altLang="en-US" sz="2400" dirty="0" smtClean="0"/>
              <a:t>研究所など </a:t>
            </a:r>
            <a:r>
              <a:rPr lang="en-US" altLang="ja-JP" sz="2400" dirty="0"/>
              <a:t>) </a:t>
            </a:r>
            <a:r>
              <a:rPr lang="ja-JP" altLang="en-US" sz="2400" dirty="0"/>
              <a:t>で用いられるネットワーク</a:t>
            </a:r>
          </a:p>
          <a:p>
            <a:pPr lvl="1"/>
            <a:r>
              <a:rPr lang="ja-JP" altLang="en-US" sz="2400" dirty="0" smtClean="0"/>
              <a:t>有線</a:t>
            </a:r>
            <a:r>
              <a:rPr lang="en-US" altLang="ja-JP" sz="2400" dirty="0" smtClean="0"/>
              <a:t>LAN: </a:t>
            </a:r>
            <a:r>
              <a:rPr lang="ja-JP" altLang="en-US" sz="2400" dirty="0" smtClean="0"/>
              <a:t>電話</a:t>
            </a:r>
            <a:r>
              <a:rPr lang="ja-JP" altLang="en-US" sz="2400" dirty="0"/>
              <a:t>線 </a:t>
            </a:r>
            <a:r>
              <a:rPr lang="en-US" altLang="ja-JP" sz="2400" dirty="0"/>
              <a:t>, </a:t>
            </a:r>
            <a:r>
              <a:rPr lang="ja-JP" altLang="en-US" sz="2400" dirty="0"/>
              <a:t>光ファイバーなどで配線する</a:t>
            </a:r>
            <a:r>
              <a:rPr lang="ja-JP" altLang="en-US" sz="2400" dirty="0" smtClean="0"/>
              <a:t>もの</a:t>
            </a:r>
            <a:endParaRPr lang="en-US" altLang="ja-JP" sz="2400" dirty="0" smtClean="0"/>
          </a:p>
          <a:p>
            <a:pPr lvl="1"/>
            <a:r>
              <a:rPr lang="ja-JP" altLang="en-US" sz="2400" dirty="0" smtClean="0"/>
              <a:t>無線</a:t>
            </a:r>
            <a:r>
              <a:rPr lang="en-US" altLang="ja-JP" sz="2400" dirty="0" smtClean="0"/>
              <a:t>LAN: </a:t>
            </a:r>
            <a:r>
              <a:rPr lang="ja-JP" altLang="en-US" sz="2400" dirty="0" smtClean="0"/>
              <a:t>電波</a:t>
            </a:r>
            <a:r>
              <a:rPr lang="ja-JP" altLang="en-US" sz="2400" dirty="0"/>
              <a:t>を用いる</a:t>
            </a:r>
            <a:r>
              <a:rPr lang="ja-JP" altLang="en-US" sz="2400" dirty="0" smtClean="0"/>
              <a:t>もの</a:t>
            </a:r>
            <a:endParaRPr kumimoji="1" lang="ja-JP" altLang="en-US" sz="2400" dirty="0"/>
          </a:p>
        </p:txBody>
      </p:sp>
      <p:grpSp>
        <p:nvGrpSpPr>
          <p:cNvPr id="20" name="図形グループ 19"/>
          <p:cNvGrpSpPr/>
          <p:nvPr/>
        </p:nvGrpSpPr>
        <p:grpSpPr>
          <a:xfrm>
            <a:off x="1260426" y="3284984"/>
            <a:ext cx="6624736" cy="2866132"/>
            <a:chOff x="1260426" y="3284984"/>
            <a:chExt cx="6624736" cy="2866132"/>
          </a:xfrm>
        </p:grpSpPr>
        <p:sp>
          <p:nvSpPr>
            <p:cNvPr id="5" name="角丸四角形 4"/>
            <p:cNvSpPr/>
            <p:nvPr/>
          </p:nvSpPr>
          <p:spPr>
            <a:xfrm>
              <a:off x="1260426" y="3486820"/>
              <a:ext cx="6624736" cy="26642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140746" y="3284984"/>
              <a:ext cx="864096" cy="461665"/>
            </a:xfrm>
            <a:prstGeom prst="rect">
              <a:avLst/>
            </a:prstGeom>
            <a:solidFill>
              <a:schemeClr val="tx2"/>
            </a:solidFill>
            <a:ln w="22225">
              <a:solidFill>
                <a:schemeClr val="accent1">
                  <a:shade val="50000"/>
                </a:schemeClr>
              </a:solidFill>
            </a:ln>
          </p:spPr>
          <p:txBody>
            <a:bodyPr wrap="square" rtlCol="0">
              <a:spAutoFit/>
            </a:bodyPr>
            <a:lstStyle/>
            <a:p>
              <a:pPr algn="ctr"/>
              <a:r>
                <a:rPr kumimoji="1" lang="en-US" altLang="ja-JP" dirty="0" smtClean="0">
                  <a:latin typeface="Hiragino Sans W3" charset="-128"/>
                  <a:ea typeface="Hiragino Sans W3" charset="-128"/>
                  <a:cs typeface="Hiragino Sans W3" charset="-128"/>
                </a:rPr>
                <a:t>LAN</a:t>
              </a:r>
              <a:endParaRPr kumimoji="1" lang="ja-JP" altLang="en-US" dirty="0">
                <a:latin typeface="Hiragino Sans W3" charset="-128"/>
                <a:ea typeface="Hiragino Sans W3" charset="-128"/>
                <a:cs typeface="Hiragino Sans W3"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406" y="3746649"/>
              <a:ext cx="1006872" cy="858803"/>
            </a:xfrm>
            <a:prstGeom prst="rect">
              <a:avLst/>
            </a:prstGeom>
          </p:spPr>
        </p:pic>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803" y="4411696"/>
              <a:ext cx="1006872" cy="858803"/>
            </a:xfrm>
            <a:prstGeom prst="rect">
              <a:avLst/>
            </a:prstGeom>
          </p:spPr>
        </p:pic>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5200235"/>
              <a:ext cx="1006872" cy="858803"/>
            </a:xfrm>
            <a:prstGeom prst="rect">
              <a:avLst/>
            </a:prstGeom>
          </p:spPr>
        </p:pic>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406" y="5157192"/>
              <a:ext cx="1006872" cy="858803"/>
            </a:xfrm>
            <a:prstGeom prst="rect">
              <a:avLst/>
            </a:prstGeom>
          </p:spPr>
        </p:pic>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3746649"/>
              <a:ext cx="1006872" cy="858803"/>
            </a:xfrm>
            <a:prstGeom prst="rect">
              <a:avLst/>
            </a:prstGeom>
          </p:spPr>
        </p:pic>
        <p:cxnSp>
          <p:nvCxnSpPr>
            <p:cNvPr id="13" name="直線コネクタ 12"/>
            <p:cNvCxnSpPr>
              <a:stCxn id="8" idx="3"/>
            </p:cNvCxnSpPr>
            <p:nvPr/>
          </p:nvCxnSpPr>
          <p:spPr>
            <a:xfrm flipV="1">
              <a:off x="5165675" y="4411696"/>
              <a:ext cx="1350541" cy="429402"/>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174877" y="5048300"/>
              <a:ext cx="1350541" cy="581336"/>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2920255" y="5157191"/>
              <a:ext cx="1350541" cy="429402"/>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7" name="直線コネクタ 16"/>
          <p:cNvCxnSpPr/>
          <p:nvPr/>
        </p:nvCxnSpPr>
        <p:spPr>
          <a:xfrm>
            <a:off x="2920254" y="4310303"/>
            <a:ext cx="1399382" cy="496985"/>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261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WAN</a:t>
            </a:r>
            <a:endParaRPr kumimoji="1" lang="ja-JP" altLang="en-US" dirty="0"/>
          </a:p>
        </p:txBody>
      </p:sp>
      <p:sp>
        <p:nvSpPr>
          <p:cNvPr id="3" name="コンテンツ プレースホルダー 2"/>
          <p:cNvSpPr>
            <a:spLocks noGrp="1"/>
          </p:cNvSpPr>
          <p:nvPr>
            <p:ph idx="1"/>
          </p:nvPr>
        </p:nvSpPr>
        <p:spPr>
          <a:xfrm>
            <a:off x="539552" y="1106488"/>
            <a:ext cx="8208912" cy="2826568"/>
          </a:xfrm>
        </p:spPr>
        <p:txBody>
          <a:bodyPr/>
          <a:lstStyle/>
          <a:p>
            <a:r>
              <a:rPr lang="en-US" altLang="ja-JP" sz="2400" dirty="0" smtClean="0"/>
              <a:t>Wide </a:t>
            </a:r>
            <a:r>
              <a:rPr lang="en-US" altLang="ja-JP" sz="2400" dirty="0"/>
              <a:t>Area Network ( WAN )</a:t>
            </a:r>
          </a:p>
          <a:p>
            <a:pPr lvl="1"/>
            <a:r>
              <a:rPr lang="en-US" altLang="ja-JP" sz="2000" dirty="0"/>
              <a:t>LAN </a:t>
            </a:r>
            <a:r>
              <a:rPr lang="ja-JP" altLang="en-US" sz="2000" dirty="0"/>
              <a:t>に比べて広範囲</a:t>
            </a:r>
            <a:r>
              <a:rPr lang="en-US" altLang="ja-JP" sz="2000" dirty="0"/>
              <a:t>(</a:t>
            </a:r>
            <a:r>
              <a:rPr lang="ja-JP" altLang="en-US" sz="2000" dirty="0"/>
              <a:t>都市間</a:t>
            </a:r>
            <a:r>
              <a:rPr lang="en-US" altLang="ja-JP" sz="2000" dirty="0"/>
              <a:t>,</a:t>
            </a:r>
            <a:r>
              <a:rPr lang="ja-JP" altLang="en-US" sz="2000" dirty="0"/>
              <a:t>県間など</a:t>
            </a:r>
            <a:r>
              <a:rPr lang="en-US" altLang="ja-JP" sz="2000" dirty="0"/>
              <a:t>)</a:t>
            </a:r>
            <a:r>
              <a:rPr lang="ja-JP" altLang="en-US" sz="2000" dirty="0"/>
              <a:t>をつなぐネットワーク</a:t>
            </a:r>
          </a:p>
          <a:p>
            <a:pPr lvl="2"/>
            <a:r>
              <a:rPr lang="ja-JP" altLang="en-US" sz="1800" dirty="0"/>
              <a:t>狭義では</a:t>
            </a:r>
            <a:r>
              <a:rPr lang="en-US" altLang="ja-JP" sz="1800" dirty="0"/>
              <a:t>, </a:t>
            </a:r>
            <a:r>
              <a:rPr lang="ja-JP" altLang="en-US" sz="1800" dirty="0"/>
              <a:t>電話線や光ファイバーなどで </a:t>
            </a:r>
            <a:r>
              <a:rPr lang="en-US" altLang="ja-JP" sz="1800" dirty="0"/>
              <a:t>LAN </a:t>
            </a:r>
            <a:r>
              <a:rPr lang="ja-JP" altLang="en-US" sz="1800" dirty="0"/>
              <a:t>同士を繋いだネットワークを意味する</a:t>
            </a:r>
          </a:p>
          <a:p>
            <a:pPr lvl="2"/>
            <a:r>
              <a:rPr lang="ja-JP" altLang="en-US" sz="1800" dirty="0"/>
              <a:t>広義には</a:t>
            </a:r>
            <a:r>
              <a:rPr lang="en-US" altLang="ja-JP" sz="1800" dirty="0"/>
              <a:t>, </a:t>
            </a:r>
            <a:r>
              <a:rPr lang="ja-JP" altLang="en-US" sz="1800" dirty="0"/>
              <a:t>非常に広大な面的広がりを持つインターネットとほぼ同義の言葉である</a:t>
            </a:r>
          </a:p>
          <a:p>
            <a:pPr lvl="1"/>
            <a:r>
              <a:rPr lang="ja-JP" altLang="en-US" sz="2000" dirty="0"/>
              <a:t>家庭や企業では</a:t>
            </a:r>
            <a:r>
              <a:rPr lang="en-US" altLang="ja-JP" sz="2000" dirty="0"/>
              <a:t>, </a:t>
            </a:r>
            <a:r>
              <a:rPr lang="ja-JP" altLang="en-US" sz="2000" dirty="0"/>
              <a:t>電気通信事業者などによって提供されるサービスを利用している</a:t>
            </a:r>
          </a:p>
          <a:p>
            <a:endParaRPr kumimoji="1" lang="ja-JP" altLang="en-US" sz="2400" dirty="0"/>
          </a:p>
        </p:txBody>
      </p:sp>
      <p:grpSp>
        <p:nvGrpSpPr>
          <p:cNvPr id="8" name="図形グループ 7"/>
          <p:cNvGrpSpPr/>
          <p:nvPr/>
        </p:nvGrpSpPr>
        <p:grpSpPr>
          <a:xfrm>
            <a:off x="4860032" y="5445224"/>
            <a:ext cx="1264506" cy="648072"/>
            <a:chOff x="6331830" y="4077072"/>
            <a:chExt cx="1264506" cy="648072"/>
          </a:xfrm>
        </p:grpSpPr>
        <p:sp>
          <p:nvSpPr>
            <p:cNvPr id="6" name="角丸四角形 5"/>
            <p:cNvSpPr/>
            <p:nvPr/>
          </p:nvSpPr>
          <p:spPr>
            <a:xfrm>
              <a:off x="6331830" y="4077072"/>
              <a:ext cx="1264506"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543935" y="4155392"/>
              <a:ext cx="840295" cy="461665"/>
            </a:xfrm>
            <a:prstGeom prst="rect">
              <a:avLst/>
            </a:prstGeom>
            <a:noFill/>
          </p:spPr>
          <p:txBody>
            <a:bodyPr wrap="none" rtlCol="0">
              <a:spAutoFit/>
            </a:bodyPr>
            <a:lstStyle/>
            <a:p>
              <a:r>
                <a:rPr kumimoji="1" lang="en-US" altLang="ja-JP" smtClean="0">
                  <a:latin typeface="Hiragino Sans W3" charset="-128"/>
                  <a:ea typeface="Hiragino Sans W3" charset="-128"/>
                  <a:cs typeface="Hiragino Sans W3" charset="-128"/>
                </a:rPr>
                <a:t>LAN</a:t>
              </a:r>
              <a:endParaRPr kumimoji="1" lang="ja-JP" altLang="en-US" dirty="0">
                <a:latin typeface="Hiragino Sans W3" charset="-128"/>
                <a:ea typeface="Hiragino Sans W3" charset="-128"/>
                <a:cs typeface="Hiragino Sans W3" charset="-128"/>
              </a:endParaRPr>
            </a:p>
          </p:txBody>
        </p:sp>
      </p:grpSp>
      <p:grpSp>
        <p:nvGrpSpPr>
          <p:cNvPr id="9" name="図形グループ 8"/>
          <p:cNvGrpSpPr/>
          <p:nvPr/>
        </p:nvGrpSpPr>
        <p:grpSpPr>
          <a:xfrm>
            <a:off x="2771800" y="4617057"/>
            <a:ext cx="1264506" cy="648072"/>
            <a:chOff x="6331830" y="4077072"/>
            <a:chExt cx="1264506" cy="648072"/>
          </a:xfrm>
        </p:grpSpPr>
        <p:sp>
          <p:nvSpPr>
            <p:cNvPr id="10" name="角丸四角形 9"/>
            <p:cNvSpPr/>
            <p:nvPr/>
          </p:nvSpPr>
          <p:spPr>
            <a:xfrm>
              <a:off x="6331830" y="4077072"/>
              <a:ext cx="1264506"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543935" y="4155392"/>
              <a:ext cx="840295" cy="461665"/>
            </a:xfrm>
            <a:prstGeom prst="rect">
              <a:avLst/>
            </a:prstGeom>
            <a:noFill/>
          </p:spPr>
          <p:txBody>
            <a:bodyPr wrap="none" rtlCol="0">
              <a:spAutoFit/>
            </a:bodyPr>
            <a:lstStyle/>
            <a:p>
              <a:r>
                <a:rPr kumimoji="1" lang="en-US" altLang="ja-JP" smtClean="0">
                  <a:latin typeface="Hiragino Sans W3" charset="-128"/>
                  <a:ea typeface="Hiragino Sans W3" charset="-128"/>
                  <a:cs typeface="Hiragino Sans W3" charset="-128"/>
                </a:rPr>
                <a:t>LAN</a:t>
              </a:r>
              <a:endParaRPr kumimoji="1" lang="ja-JP" altLang="en-US" dirty="0">
                <a:latin typeface="Hiragino Sans W3" charset="-128"/>
                <a:ea typeface="Hiragino Sans W3" charset="-128"/>
                <a:cs typeface="Hiragino Sans W3" charset="-128"/>
              </a:endParaRPr>
            </a:p>
          </p:txBody>
        </p:sp>
      </p:grpSp>
      <p:grpSp>
        <p:nvGrpSpPr>
          <p:cNvPr id="12" name="図形グループ 11"/>
          <p:cNvGrpSpPr/>
          <p:nvPr/>
        </p:nvGrpSpPr>
        <p:grpSpPr>
          <a:xfrm>
            <a:off x="5492829" y="4245794"/>
            <a:ext cx="1264506" cy="648072"/>
            <a:chOff x="6331830" y="4077072"/>
            <a:chExt cx="1264506" cy="648072"/>
          </a:xfrm>
        </p:grpSpPr>
        <p:sp>
          <p:nvSpPr>
            <p:cNvPr id="13" name="角丸四角形 12"/>
            <p:cNvSpPr/>
            <p:nvPr/>
          </p:nvSpPr>
          <p:spPr>
            <a:xfrm>
              <a:off x="6331830" y="4077072"/>
              <a:ext cx="1264506" cy="648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543935" y="4155392"/>
              <a:ext cx="840295" cy="461665"/>
            </a:xfrm>
            <a:prstGeom prst="rect">
              <a:avLst/>
            </a:prstGeom>
            <a:noFill/>
          </p:spPr>
          <p:txBody>
            <a:bodyPr wrap="none" rtlCol="0">
              <a:spAutoFit/>
            </a:bodyPr>
            <a:lstStyle/>
            <a:p>
              <a:r>
                <a:rPr kumimoji="1" lang="en-US" altLang="ja-JP" dirty="0" smtClean="0">
                  <a:latin typeface="Hiragino Sans W3" charset="-128"/>
                  <a:ea typeface="Hiragino Sans W3" charset="-128"/>
                  <a:cs typeface="Hiragino Sans W3" charset="-128"/>
                </a:rPr>
                <a:t>LAN</a:t>
              </a:r>
              <a:endParaRPr kumimoji="1" lang="ja-JP" altLang="en-US" dirty="0">
                <a:latin typeface="Hiragino Sans W3" charset="-128"/>
                <a:ea typeface="Hiragino Sans W3" charset="-128"/>
                <a:cs typeface="Hiragino Sans W3" charset="-128"/>
              </a:endParaRPr>
            </a:p>
          </p:txBody>
        </p:sp>
      </p:grpSp>
      <p:cxnSp>
        <p:nvCxnSpPr>
          <p:cNvPr id="16" name="直線コネクタ 15"/>
          <p:cNvCxnSpPr>
            <a:stCxn id="10" idx="3"/>
            <a:endCxn id="13" idx="1"/>
          </p:cNvCxnSpPr>
          <p:nvPr/>
        </p:nvCxnSpPr>
        <p:spPr>
          <a:xfrm flipV="1">
            <a:off x="4036306" y="4569830"/>
            <a:ext cx="1456523" cy="371263"/>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endCxn id="6" idx="1"/>
          </p:cNvCxnSpPr>
          <p:nvPr/>
        </p:nvCxnSpPr>
        <p:spPr>
          <a:xfrm>
            <a:off x="4036305" y="5265129"/>
            <a:ext cx="823727" cy="504131"/>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endCxn id="6" idx="0"/>
          </p:cNvCxnSpPr>
          <p:nvPr/>
        </p:nvCxnSpPr>
        <p:spPr>
          <a:xfrm flipH="1">
            <a:off x="5492285" y="4893866"/>
            <a:ext cx="420147" cy="551358"/>
          </a:xfrm>
          <a:prstGeom prst="line">
            <a:avLst/>
          </a:prstGeom>
          <a:ln w="25400">
            <a:solidFill>
              <a:schemeClr val="accent3">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2411760" y="3933056"/>
            <a:ext cx="4608512" cy="2304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25" name="図形グループ 24"/>
          <p:cNvGrpSpPr/>
          <p:nvPr/>
        </p:nvGrpSpPr>
        <p:grpSpPr>
          <a:xfrm>
            <a:off x="4167227" y="3638931"/>
            <a:ext cx="1097578" cy="636125"/>
            <a:chOff x="6331830" y="4077072"/>
            <a:chExt cx="1264506" cy="648072"/>
          </a:xfrm>
          <a:solidFill>
            <a:schemeClr val="tx2"/>
          </a:solidFill>
        </p:grpSpPr>
        <p:sp>
          <p:nvSpPr>
            <p:cNvPr id="26" name="角丸四角形 25"/>
            <p:cNvSpPr/>
            <p:nvPr/>
          </p:nvSpPr>
          <p:spPr>
            <a:xfrm>
              <a:off x="6331830" y="4077072"/>
              <a:ext cx="1264506" cy="648072"/>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439483" y="4145887"/>
              <a:ext cx="963725" cy="461665"/>
            </a:xfrm>
            <a:prstGeom prst="rect">
              <a:avLst/>
            </a:prstGeom>
            <a:grpFill/>
          </p:spPr>
          <p:txBody>
            <a:bodyPr wrap="none" rtlCol="0">
              <a:spAutoFit/>
            </a:bodyPr>
            <a:lstStyle/>
            <a:p>
              <a:r>
                <a:rPr lang="en-US" altLang="ja-JP" dirty="0" smtClean="0">
                  <a:latin typeface="Hiragino Sans W3" charset="-128"/>
                  <a:ea typeface="Hiragino Sans W3" charset="-128"/>
                  <a:cs typeface="Hiragino Sans W3" charset="-128"/>
                </a:rPr>
                <a:t>WAN</a:t>
              </a:r>
              <a:endParaRPr kumimoji="1" lang="ja-JP" altLang="en-US" dirty="0">
                <a:latin typeface="Hiragino Sans W3" charset="-128"/>
                <a:ea typeface="Hiragino Sans W3" charset="-128"/>
                <a:cs typeface="Hiragino Sans W3" charset="-128"/>
              </a:endParaRPr>
            </a:p>
          </p:txBody>
        </p:sp>
      </p:grpSp>
    </p:spTree>
    <p:extLst>
      <p:ext uri="{BB962C8B-B14F-4D97-AF65-F5344CB8AC3E}">
        <p14:creationId xmlns:p14="http://schemas.microsoft.com/office/powerpoint/2010/main" val="1462368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インターネット</a:t>
            </a:r>
            <a:endParaRPr kumimoji="1" lang="ja-JP" altLang="en-US" dirty="0"/>
          </a:p>
        </p:txBody>
      </p:sp>
      <p:sp>
        <p:nvSpPr>
          <p:cNvPr id="3" name="コンテンツ プレースホルダー 2"/>
          <p:cNvSpPr>
            <a:spLocks noGrp="1"/>
          </p:cNvSpPr>
          <p:nvPr>
            <p:ph idx="1"/>
          </p:nvPr>
        </p:nvSpPr>
        <p:spPr>
          <a:xfrm>
            <a:off x="179512" y="1052735"/>
            <a:ext cx="3888432" cy="5239343"/>
          </a:xfrm>
        </p:spPr>
        <p:txBody>
          <a:bodyPr/>
          <a:lstStyle/>
          <a:p>
            <a:r>
              <a:rPr lang="ja-JP" altLang="en-US" sz="2400" dirty="0" smtClean="0"/>
              <a:t>広義の</a:t>
            </a:r>
            <a:r>
              <a:rPr lang="en-US" altLang="ja-JP" sz="2400" dirty="0" smtClean="0"/>
              <a:t> internet</a:t>
            </a:r>
          </a:p>
          <a:p>
            <a:pPr lvl="1"/>
            <a:r>
              <a:rPr lang="ja-JP" altLang="en-US" sz="2000" dirty="0" smtClean="0"/>
              <a:t>複数</a:t>
            </a:r>
            <a:r>
              <a:rPr lang="ja-JP" altLang="en-US" sz="2000" dirty="0"/>
              <a:t>のコンピュータネットワークを相互接続した</a:t>
            </a:r>
            <a:r>
              <a:rPr lang="ja-JP" altLang="en-US" sz="2000" dirty="0" smtClean="0"/>
              <a:t>ネットワーク</a:t>
            </a:r>
            <a:endParaRPr lang="ja-JP" altLang="en-US" sz="2000" dirty="0"/>
          </a:p>
          <a:p>
            <a:r>
              <a:rPr lang="ja-JP" altLang="en-US" sz="2400" dirty="0" smtClean="0"/>
              <a:t>狭義の</a:t>
            </a:r>
            <a:r>
              <a:rPr lang="en-US" altLang="ja-JP" sz="2400" dirty="0" smtClean="0"/>
              <a:t> internet</a:t>
            </a:r>
            <a:endParaRPr lang="en-US" altLang="ja-JP" sz="2400" dirty="0"/>
          </a:p>
          <a:p>
            <a:pPr lvl="1"/>
            <a:r>
              <a:rPr lang="ja-JP" altLang="en-US" sz="2000" dirty="0" smtClean="0"/>
              <a:t>広義</a:t>
            </a:r>
            <a:r>
              <a:rPr lang="ja-JP" altLang="en-US" sz="2000" dirty="0"/>
              <a:t>のインターネットのうち</a:t>
            </a:r>
            <a:r>
              <a:rPr lang="en-US" altLang="ja-JP" sz="2000" dirty="0"/>
              <a:t>, </a:t>
            </a:r>
            <a:r>
              <a:rPr lang="ja-JP" altLang="en-US" sz="2000" dirty="0"/>
              <a:t>地球規模で相互接続</a:t>
            </a:r>
            <a:r>
              <a:rPr lang="ja-JP" altLang="en-US" sz="2000" dirty="0" smtClean="0"/>
              <a:t>されて</a:t>
            </a:r>
            <a:r>
              <a:rPr lang="ja-JP" altLang="en-US" sz="2000" dirty="0"/>
              <a:t>いるネットワーク</a:t>
            </a:r>
          </a:p>
          <a:p>
            <a:pPr lvl="1"/>
            <a:r>
              <a:rPr lang="ja-JP" altLang="en-US" sz="2000" dirty="0"/>
              <a:t>始まりは</a:t>
            </a:r>
            <a:r>
              <a:rPr lang="en-US" altLang="ja-JP" sz="2000" dirty="0"/>
              <a:t>, </a:t>
            </a:r>
            <a:r>
              <a:rPr lang="ja-JP" altLang="en-US" sz="2000" dirty="0"/>
              <a:t>アーパネット </a:t>
            </a:r>
            <a:r>
              <a:rPr lang="en-US" altLang="ja-JP" sz="2000" dirty="0" smtClean="0"/>
              <a:t>(ARPANET) (1960</a:t>
            </a:r>
            <a:r>
              <a:rPr lang="ja-JP" altLang="en-US" sz="2000" dirty="0"/>
              <a:t>年代</a:t>
            </a:r>
            <a:r>
              <a:rPr lang="ja-JP" altLang="en-US" sz="2000" dirty="0" smtClean="0"/>
              <a:t>後半</a:t>
            </a:r>
            <a:r>
              <a:rPr lang="en-US" altLang="ja-JP" sz="2000" dirty="0" smtClean="0"/>
              <a:t>)</a:t>
            </a:r>
          </a:p>
          <a:p>
            <a:pPr lvl="2"/>
            <a:r>
              <a:rPr lang="en-US" altLang="ja-JP" sz="1800" dirty="0" smtClean="0"/>
              <a:t>https</a:t>
            </a:r>
            <a:r>
              <a:rPr lang="en-US" altLang="ja-JP" sz="1800" dirty="0"/>
              <a:t>://www.nic.ad.jp/timeline</a:t>
            </a:r>
            <a:r>
              <a:rPr lang="en-US" altLang="ja-JP" sz="1800" dirty="0" smtClean="0"/>
              <a:t>/ </a:t>
            </a:r>
            <a:r>
              <a:rPr lang="ja-JP" altLang="en-US" sz="1800" dirty="0" smtClean="0"/>
              <a:t>も参照の事</a:t>
            </a:r>
            <a:r>
              <a:rPr lang="en-US" altLang="ja-JP" sz="1800" dirty="0" smtClean="0"/>
              <a:t>.</a:t>
            </a:r>
            <a:endParaRPr lang="en-US" altLang="ja-JP" sz="1800" dirty="0"/>
          </a:p>
          <a:p>
            <a:pPr lvl="1"/>
            <a:r>
              <a:rPr lang="en-US" altLang="ja-JP" sz="2000" dirty="0" smtClean="0"/>
              <a:t> </a:t>
            </a:r>
            <a:r>
              <a:rPr lang="en-US" altLang="ja-JP" sz="2000" dirty="0" smtClean="0">
                <a:solidFill>
                  <a:srgbClr val="FF0000"/>
                </a:solidFill>
              </a:rPr>
              <a:t>TCP/IP</a:t>
            </a:r>
            <a:r>
              <a:rPr lang="en-US" altLang="ja-JP" sz="2000" dirty="0" smtClean="0"/>
              <a:t> </a:t>
            </a:r>
            <a:r>
              <a:rPr lang="ja-JP" altLang="en-US" sz="2000" dirty="0"/>
              <a:t>という通信規約に基づき通信を行う　　</a:t>
            </a:r>
          </a:p>
          <a:p>
            <a:endParaRPr kumimoji="1" lang="ja-JP" alt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0945" y="1196752"/>
            <a:ext cx="5213055" cy="37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035448" y="4923927"/>
            <a:ext cx="5004048" cy="830997"/>
          </a:xfrm>
          <a:prstGeom prst="rect">
            <a:avLst/>
          </a:prstGeom>
          <a:noFill/>
        </p:spPr>
        <p:txBody>
          <a:bodyPr wrap="square" rtlCol="0">
            <a:spAutoFit/>
          </a:bodyPr>
          <a:lstStyle/>
          <a:p>
            <a:r>
              <a:rPr kumimoji="1" lang="ja-JP" altLang="en-US" dirty="0" smtClean="0">
                <a:latin typeface="Hiragino Sans W3" charset="-128"/>
                <a:ea typeface="Hiragino Sans W3" charset="-128"/>
                <a:cs typeface="Hiragino Sans W3" charset="-128"/>
              </a:rPr>
              <a:t>ネットワークは</a:t>
            </a:r>
            <a:r>
              <a:rPr kumimoji="1" lang="en-US" altLang="ja-JP" dirty="0" smtClean="0">
                <a:latin typeface="Hiragino Sans W3" charset="-128"/>
                <a:ea typeface="Hiragino Sans W3" charset="-128"/>
                <a:cs typeface="Hiragino Sans W3" charset="-128"/>
              </a:rPr>
              <a:t>, </a:t>
            </a:r>
            <a:r>
              <a:rPr kumimoji="1" lang="ja-JP" altLang="en-US" dirty="0" smtClean="0">
                <a:latin typeface="Hiragino Sans W3" charset="-128"/>
                <a:ea typeface="Hiragino Sans W3" charset="-128"/>
                <a:cs typeface="Hiragino Sans W3" charset="-128"/>
              </a:rPr>
              <a:t>個人の計算機から</a:t>
            </a:r>
            <a:r>
              <a:rPr kumimoji="1" lang="en-US" altLang="ja-JP" dirty="0" smtClean="0">
                <a:latin typeface="Hiragino Sans W3" charset="-128"/>
                <a:ea typeface="Hiragino Sans W3" charset="-128"/>
                <a:cs typeface="Hiragino Sans W3" charset="-128"/>
              </a:rPr>
              <a:t>, LAN, WAN</a:t>
            </a:r>
            <a:r>
              <a:rPr kumimoji="1" lang="ja-JP" altLang="en-US" dirty="0" smtClean="0">
                <a:latin typeface="Hiragino Sans W3" charset="-128"/>
                <a:ea typeface="Hiragino Sans W3" charset="-128"/>
                <a:cs typeface="Hiragino Sans W3" charset="-128"/>
              </a:rPr>
              <a:t>を通じて</a:t>
            </a:r>
            <a:r>
              <a:rPr kumimoji="1" lang="en-US" altLang="ja-JP" dirty="0" smtClean="0">
                <a:latin typeface="Hiragino Sans W3" charset="-128"/>
                <a:ea typeface="Hiragino Sans W3" charset="-128"/>
                <a:cs typeface="Hiragino Sans W3" charset="-128"/>
              </a:rPr>
              <a:t> internet </a:t>
            </a:r>
            <a:r>
              <a:rPr kumimoji="1" lang="ja-JP" altLang="en-US" dirty="0" smtClean="0">
                <a:latin typeface="Hiragino Sans W3" charset="-128"/>
                <a:ea typeface="Hiragino Sans W3" charset="-128"/>
                <a:cs typeface="Hiragino Sans W3" charset="-128"/>
              </a:rPr>
              <a:t>へ</a:t>
            </a:r>
            <a:endParaRPr kumimoji="1" lang="ja-JP" altLang="en-US" dirty="0">
              <a:latin typeface="Hiragino Sans W3" charset="-128"/>
              <a:ea typeface="Hiragino Sans W3" charset="-128"/>
              <a:cs typeface="Hiragino Sans W3" charset="-128"/>
            </a:endParaRPr>
          </a:p>
        </p:txBody>
      </p:sp>
    </p:spTree>
    <p:extLst>
      <p:ext uri="{BB962C8B-B14F-4D97-AF65-F5344CB8AC3E}">
        <p14:creationId xmlns:p14="http://schemas.microsoft.com/office/powerpoint/2010/main" val="2854531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title"/>
          </p:nvPr>
        </p:nvSpPr>
        <p:spPr/>
        <p:txBody>
          <a:bodyPr/>
          <a:lstStyle/>
          <a:p>
            <a:r>
              <a:rPr lang="ja-JP" altLang="en-US" dirty="0" smtClean="0"/>
              <a:t>目次</a:t>
            </a:r>
          </a:p>
        </p:txBody>
      </p:sp>
      <p:sp>
        <p:nvSpPr>
          <p:cNvPr id="4099" name="コンテンツ プレースホルダー 4"/>
          <p:cNvSpPr>
            <a:spLocks noGrp="1"/>
          </p:cNvSpPr>
          <p:nvPr>
            <p:ph idx="1"/>
          </p:nvPr>
        </p:nvSpPr>
        <p:spPr/>
        <p:txBody>
          <a:bodyPr/>
          <a:lstStyle/>
          <a:p>
            <a:r>
              <a:rPr lang="ja-JP" altLang="en-US" dirty="0" smtClean="0">
                <a:solidFill>
                  <a:schemeClr val="tx2">
                    <a:lumMod val="50000"/>
                  </a:schemeClr>
                </a:solidFill>
              </a:rPr>
              <a:t>コンピュータ・ネットワークの</a:t>
            </a:r>
            <a:r>
              <a:rPr lang="ja-JP" altLang="en-US" dirty="0">
                <a:solidFill>
                  <a:schemeClr val="tx2">
                    <a:lumMod val="50000"/>
                  </a:schemeClr>
                </a:solidFill>
              </a:rPr>
              <a:t>概要</a:t>
            </a:r>
          </a:p>
          <a:p>
            <a:r>
              <a:rPr lang="ja-JP" altLang="en-US" dirty="0" smtClean="0">
                <a:solidFill>
                  <a:srgbClr val="FF0000"/>
                </a:solidFill>
              </a:rPr>
              <a:t>インターネット</a:t>
            </a:r>
            <a:r>
              <a:rPr lang="ja-JP" altLang="en-US" dirty="0">
                <a:solidFill>
                  <a:srgbClr val="FF0000"/>
                </a:solidFill>
              </a:rPr>
              <a:t>と通信モデル</a:t>
            </a:r>
          </a:p>
          <a:p>
            <a:r>
              <a:rPr lang="ja-JP" altLang="en-US" dirty="0" smtClean="0">
                <a:solidFill>
                  <a:schemeClr val="tx2">
                    <a:lumMod val="50000"/>
                  </a:schemeClr>
                </a:solidFill>
              </a:rPr>
              <a:t>インターネット</a:t>
            </a:r>
            <a:r>
              <a:rPr lang="ja-JP" altLang="en-US" dirty="0">
                <a:solidFill>
                  <a:schemeClr val="tx2">
                    <a:lumMod val="50000"/>
                  </a:schemeClr>
                </a:solidFill>
              </a:rPr>
              <a:t>の通信規約</a:t>
            </a:r>
          </a:p>
          <a:p>
            <a:r>
              <a:rPr lang="ja-JP" altLang="en-US" dirty="0" smtClean="0">
                <a:solidFill>
                  <a:schemeClr val="tx2">
                    <a:lumMod val="50000"/>
                  </a:schemeClr>
                </a:solidFill>
              </a:rPr>
              <a:t>ネットワーク</a:t>
            </a:r>
            <a:r>
              <a:rPr lang="ja-JP" altLang="en-US" dirty="0">
                <a:solidFill>
                  <a:schemeClr val="tx2">
                    <a:lumMod val="50000"/>
                  </a:schemeClr>
                </a:solidFill>
              </a:rPr>
              <a:t>の設定</a:t>
            </a:r>
          </a:p>
          <a:p>
            <a:r>
              <a:rPr lang="ja-JP" altLang="en-US" dirty="0" smtClean="0">
                <a:solidFill>
                  <a:schemeClr val="tx2">
                    <a:lumMod val="50000"/>
                  </a:schemeClr>
                </a:solidFill>
              </a:rPr>
              <a:t>インターネット</a:t>
            </a:r>
            <a:r>
              <a:rPr lang="ja-JP" altLang="en-US" dirty="0">
                <a:solidFill>
                  <a:schemeClr val="tx2">
                    <a:lumMod val="50000"/>
                  </a:schemeClr>
                </a:solidFill>
              </a:rPr>
              <a:t>の「電話帳」</a:t>
            </a:r>
          </a:p>
          <a:p>
            <a:endParaRPr lang="ja-JP" altLang="en-US" dirty="0" smtClean="0"/>
          </a:p>
        </p:txBody>
      </p:sp>
    </p:spTree>
    <p:extLst>
      <p:ext uri="{BB962C8B-B14F-4D97-AF65-F5344CB8AC3E}">
        <p14:creationId xmlns:p14="http://schemas.microsoft.com/office/powerpoint/2010/main" val="784254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itpass_v1">
  <a:themeElements>
    <a:clrScheme name="">
      <a:dk1>
        <a:srgbClr val="000000"/>
      </a:dk1>
      <a:lt1>
        <a:srgbClr val="0080FF"/>
      </a:lt1>
      <a:dk2>
        <a:srgbClr val="FFFFFF"/>
      </a:dk2>
      <a:lt2>
        <a:srgbClr val="B3B3B3"/>
      </a:lt2>
      <a:accent1>
        <a:srgbClr val="0080FF"/>
      </a:accent1>
      <a:accent2>
        <a:srgbClr val="004080"/>
      </a:accent2>
      <a:accent3>
        <a:srgbClr val="AAC0FF"/>
      </a:accent3>
      <a:accent4>
        <a:srgbClr val="000000"/>
      </a:accent4>
      <a:accent5>
        <a:srgbClr val="AAC0FF"/>
      </a:accent5>
      <a:accent6>
        <a:srgbClr val="003973"/>
      </a:accent6>
      <a:hlink>
        <a:srgbClr val="0000FF"/>
      </a:hlink>
      <a:folHlink>
        <a:srgbClr val="800040"/>
      </a:folHlink>
    </a:clrScheme>
    <a:fontScheme name="Office ​​テーマ">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3">
              <a:lumMod val="25000"/>
            </a:schemeClr>
          </a:solidFill>
          <a:prstDash val="dash"/>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itpass_v1</Template>
  <TotalTime>8836</TotalTime>
  <Words>2807</Words>
  <Application>Microsoft Macintosh PowerPoint</Application>
  <PresentationFormat>画面に合わせる (4:3)</PresentationFormat>
  <Paragraphs>595</Paragraphs>
  <Slides>57</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57</vt:i4>
      </vt:variant>
    </vt:vector>
  </HeadingPairs>
  <TitlesOfParts>
    <vt:vector size="64" baseType="lpstr">
      <vt:lpstr>Hiragino Sans W3</vt:lpstr>
      <vt:lpstr>ＭＳ Ｐゴシック</vt:lpstr>
      <vt:lpstr>Wingdings</vt:lpstr>
      <vt:lpstr>Yu Gothic</vt:lpstr>
      <vt:lpstr>ヒラギノ角ゴシック W3</vt:lpstr>
      <vt:lpstr>Arial</vt:lpstr>
      <vt:lpstr>itpass_v1</vt:lpstr>
      <vt:lpstr>最低限 internet 〜 internetの仕組み 〜</vt:lpstr>
      <vt:lpstr>ここで話すこと</vt:lpstr>
      <vt:lpstr>目次</vt:lpstr>
      <vt:lpstr>目次</vt:lpstr>
      <vt:lpstr>コンピュータ・ネットワーク</vt:lpstr>
      <vt:lpstr>LAN</vt:lpstr>
      <vt:lpstr>WAN</vt:lpstr>
      <vt:lpstr>インターネット</vt:lpstr>
      <vt:lpstr>目次</vt:lpstr>
      <vt:lpstr>回線交換ネットワーク</vt:lpstr>
      <vt:lpstr>パケット交換ネットワーク(1)</vt:lpstr>
      <vt:lpstr>パケット交換ネットワーク(2)</vt:lpstr>
      <vt:lpstr>目次</vt:lpstr>
      <vt:lpstr>通信プロトコル</vt:lpstr>
      <vt:lpstr>TCP/IP</vt:lpstr>
      <vt:lpstr>TCP/IP のプロトコル構造</vt:lpstr>
      <vt:lpstr>アプリケーション層</vt:lpstr>
      <vt:lpstr>トランスポート層</vt:lpstr>
      <vt:lpstr>インターネット層</vt:lpstr>
      <vt:lpstr>リンク層</vt:lpstr>
      <vt:lpstr>リンク層</vt:lpstr>
      <vt:lpstr>IP パケットの構造</vt:lpstr>
      <vt:lpstr>前半のまとめ : インターネットはどんな仕組み?</vt:lpstr>
      <vt:lpstr>目次</vt:lpstr>
      <vt:lpstr>基本知識</vt:lpstr>
      <vt:lpstr>相手と通信するのに必要なこと</vt:lpstr>
      <vt:lpstr>MAC アドレス</vt:lpstr>
      <vt:lpstr>IP アドレス</vt:lpstr>
      <vt:lpstr>サブネットマスク</vt:lpstr>
      <vt:lpstr>サブネットマスクの具体例 </vt:lpstr>
      <vt:lpstr>ゲートウェイアドレス</vt:lpstr>
      <vt:lpstr>ブロードキャストアドレス</vt:lpstr>
      <vt:lpstr>ブロードキャストアドレス</vt:lpstr>
      <vt:lpstr>PowerPoint プレゼンテーション</vt:lpstr>
      <vt:lpstr>通信の手順 A が B (同ネットワーク内) に情報を送信</vt:lpstr>
      <vt:lpstr>通信の手順 A が B (同ネットワーク内) に情報を送信</vt:lpstr>
      <vt:lpstr>通信の手順 A が B (同ネットワーク内) に情報を送信</vt:lpstr>
      <vt:lpstr>通信の手順 A が B (同ネットワーク内) に情報を送信</vt:lpstr>
      <vt:lpstr>通信の手順 A が B (同ネットワーク内) に情報を送信</vt:lpstr>
      <vt:lpstr>PowerPoint プレゼンテーション</vt:lpstr>
      <vt:lpstr>通信の手順 A が C (別ネットワーク内) に情報を送信</vt:lpstr>
      <vt:lpstr>通信の手順 A が C (別ネットワーク内) に情報を送信</vt:lpstr>
      <vt:lpstr>通信の手順 A が C (別ネットワーク内) に情報を送信</vt:lpstr>
      <vt:lpstr>通信の手順 A が C (別ネットワーク内) に情報を送信</vt:lpstr>
      <vt:lpstr>通信の手順 A が C (別ネットワーク内) に情報を送信</vt:lpstr>
      <vt:lpstr>通信の手順 A が C (別ネットワーク内) に情報を送信</vt:lpstr>
      <vt:lpstr>通信の手順 A が C (別ネットワーク内) に情報を送信</vt:lpstr>
      <vt:lpstr>通信の手順 A が C (別ネットワーク内) に情報を送信</vt:lpstr>
      <vt:lpstr>IPv6</vt:lpstr>
      <vt:lpstr>目次</vt:lpstr>
      <vt:lpstr>DNS</vt:lpstr>
      <vt:lpstr>ドメイン名の構造</vt:lpstr>
      <vt:lpstr>ドメイン名空間</vt:lpstr>
      <vt:lpstr>DNS サーバ</vt:lpstr>
      <vt:lpstr>後半のまとめ : インターネットに必要な情報は何?</vt:lpstr>
      <vt:lpstr>参考文献</vt:lpstr>
      <vt:lpstr>本日の一冊</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yot</dc:creator>
  <cp:lastModifiedBy>岡崎正悟</cp:lastModifiedBy>
  <cp:revision>145</cp:revision>
  <dcterms:created xsi:type="dcterms:W3CDTF">2013-07-05T03:10:41Z</dcterms:created>
  <dcterms:modified xsi:type="dcterms:W3CDTF">2016-07-01T05:16:55Z</dcterms:modified>
</cp:coreProperties>
</file>