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58" r:id="rId5"/>
    <p:sldId id="260" r:id="rId6"/>
    <p:sldId id="263" r:id="rId7"/>
    <p:sldId id="259" r:id="rId8"/>
    <p:sldId id="265" r:id="rId9"/>
    <p:sldId id="264" r:id="rId10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  <a:srgbClr val="008000"/>
    <a:srgbClr val="4D4D4D"/>
    <a:srgbClr val="5F5F5F"/>
    <a:srgbClr val="99CCFF"/>
    <a:srgbClr val="6699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12" autoAdjust="0"/>
    <p:restoredTop sz="87416" autoAdjust="0"/>
  </p:normalViewPr>
  <p:slideViewPr>
    <p:cSldViewPr>
      <p:cViewPr varScale="1">
        <p:scale>
          <a:sx n="89" d="100"/>
          <a:sy n="89" d="100"/>
        </p:scale>
        <p:origin x="960" y="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624" y="-90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029" y="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2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029" y="937102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D31FA8-536D-4D35-B0EA-99F8CF5FA1F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7124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113" y="0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19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464" y="4685512"/>
            <a:ext cx="4938836" cy="4441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3346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113" y="9373346"/>
            <a:ext cx="2918650" cy="49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DE6DCC-55AA-4203-AE29-0F7B835843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7414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3269" y="3505200"/>
            <a:ext cx="8421820" cy="76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42950" y="1371600"/>
            <a:ext cx="8420100" cy="2057400"/>
          </a:xfrm>
        </p:spPr>
        <p:txBody>
          <a:bodyPr/>
          <a:lstStyle>
            <a:lvl1pPr algn="r">
              <a:defRPr sz="54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ja-JP" altLang="en-US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146300" y="3657600"/>
            <a:ext cx="6934200" cy="19812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1634" y="0"/>
            <a:ext cx="1206210" cy="512434"/>
            <a:chOff x="-56176" y="6348648"/>
            <a:chExt cx="1113425" cy="512434"/>
          </a:xfrm>
        </p:grpSpPr>
        <p:sp>
          <p:nvSpPr>
            <p:cNvPr id="9" name="テキスト ボックス 8"/>
            <p:cNvSpPr txBox="1"/>
            <p:nvPr userDrawn="1"/>
          </p:nvSpPr>
          <p:spPr>
            <a:xfrm>
              <a:off x="-36512" y="6348648"/>
              <a:ext cx="109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ITPASS</a:t>
              </a:r>
              <a:endParaRPr kumimoji="1" lang="ja-JP" altLang="en-US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>
              <a:off x="-56176" y="6608705"/>
              <a:ext cx="1022539" cy="252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Informational Training program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with a spirit of self-help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697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9227-A024-4A54-B0DD-71B51C6DC2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21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6C3C-323A-42B0-BAD4-FC0489CB69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62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98426"/>
            <a:ext cx="2105025" cy="599757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42950" y="98426"/>
            <a:ext cx="6149975" cy="59975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71D92-5516-41BC-9970-4656CD1BF2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3898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Clr>
                <a:srgbClr val="000090"/>
              </a:buClr>
              <a:buSzPct val="90000"/>
              <a:buFont typeface="Wingdings" charset="2"/>
              <a:buChar char="v"/>
              <a:defRPr/>
            </a:lvl1pPr>
            <a:lvl2pPr marL="742950" indent="-285750">
              <a:buClr>
                <a:schemeClr val="bg1">
                  <a:lumMod val="50000"/>
                </a:schemeClr>
              </a:buClr>
              <a:buSzPct val="80000"/>
              <a:buFont typeface="Wingdings" charset="2"/>
              <a:buChar char="p"/>
              <a:defRPr/>
            </a:lvl2pPr>
            <a:lvl3pPr marL="1143000" indent="-228600">
              <a:buClr>
                <a:schemeClr val="accent3">
                  <a:lumMod val="50000"/>
                </a:schemeClr>
              </a:buClr>
              <a:buSzPct val="85000"/>
              <a:buFont typeface="Wingdings" charset="2"/>
              <a:buChar char="Ø"/>
              <a:defRPr/>
            </a:lvl3pPr>
            <a:lvl4pPr marL="1600200" indent="-228600">
              <a:buFont typeface="Arial"/>
              <a:buChar char="•"/>
              <a:defRPr/>
            </a:lvl4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2016</a:t>
            </a:r>
            <a:r>
              <a:rPr lang="ja-JP" altLang="en-US" dirty="0" smtClean="0"/>
              <a:t>年 </a:t>
            </a:r>
            <a:r>
              <a:rPr lang="en-US" altLang="ja-JP" dirty="0" smtClean="0"/>
              <a:t>8 </a:t>
            </a:r>
            <a:r>
              <a:rPr lang="ja-JP" altLang="en-US" dirty="0" smtClean="0"/>
              <a:t>月 </a:t>
            </a:r>
            <a:r>
              <a:rPr lang="en-US" altLang="ja-JP" dirty="0" smtClean="0"/>
              <a:t>8 </a:t>
            </a:r>
            <a:r>
              <a:rPr lang="ja-JP" altLang="en-US" dirty="0" smtClean="0"/>
              <a:t>日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38F7-FD22-48F6-8F4C-5C0F44DC1AE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351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42950" y="1097850"/>
            <a:ext cx="41275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097850"/>
            <a:ext cx="41275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1B4AD-5113-4EDB-B6CA-539755A8EA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1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2950" y="1124549"/>
            <a:ext cx="84201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7"/>
          </p:nvPr>
        </p:nvSpPr>
        <p:spPr>
          <a:xfrm>
            <a:off x="755100" y="3716837"/>
            <a:ext cx="84201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0E79-504E-4329-85C8-8401F40EA1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650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5180-DD74-4F79-A43D-E4BE930557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183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1A99-B17D-4DAD-A160-7A41469E96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806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4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FFE7E-31C2-4647-900E-F2D0B7B36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363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8504" y="33832"/>
            <a:ext cx="8915400" cy="874888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61E3C-FC9E-4568-80BE-6C9291D9C8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0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20?? </a:t>
            </a:r>
            <a:r>
              <a:rPr lang="ja-JP" altLang="en-US" smtClean="0"/>
              <a:t>年 </a:t>
            </a:r>
            <a:r>
              <a:rPr lang="en-US" altLang="ja-JP" smtClean="0"/>
              <a:t>?? </a:t>
            </a:r>
            <a:r>
              <a:rPr lang="ja-JP" altLang="en-US" smtClean="0"/>
              <a:t>月 </a:t>
            </a:r>
            <a:r>
              <a:rPr lang="en-US" altLang="ja-JP" smtClean="0"/>
              <a:t>?? 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タイトル</a:t>
            </a:r>
            <a:r>
              <a:rPr lang="en-US" altLang="ja-JP" smtClean="0"/>
              <a:t>(</a:t>
            </a:r>
            <a:r>
              <a:rPr lang="ja-JP" altLang="en-US" smtClean="0"/>
              <a:t>岡﨑 神戸大</a:t>
            </a:r>
            <a:r>
              <a:rPr lang="en-US" altLang="ja-JP" smtClean="0"/>
              <a:t>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18FE5-6F8C-446B-A31C-8CB24B14CE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514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1720" y="0"/>
            <a:ext cx="9918038" cy="91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1721" y="6354764"/>
            <a:ext cx="9907719" cy="503237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98425"/>
            <a:ext cx="842182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106488"/>
            <a:ext cx="8420100" cy="505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2898" y="6434138"/>
            <a:ext cx="20637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altLang="ja-JP" dirty="0" smtClean="0"/>
              <a:t>2016 </a:t>
            </a:r>
            <a:r>
              <a:rPr lang="ja-JP" altLang="en-US" dirty="0" smtClean="0"/>
              <a:t>年 </a:t>
            </a:r>
            <a:r>
              <a:rPr lang="en-US" altLang="ja-JP" dirty="0" smtClean="0"/>
              <a:t>8 </a:t>
            </a:r>
            <a:r>
              <a:rPr lang="ja-JP" altLang="en-US" dirty="0" smtClean="0"/>
              <a:t>月 </a:t>
            </a:r>
            <a:r>
              <a:rPr lang="en-US" altLang="ja-JP" dirty="0" smtClean="0"/>
              <a:t>8 </a:t>
            </a:r>
            <a:r>
              <a:rPr lang="ja-JP" altLang="en-US" dirty="0" smtClean="0"/>
              <a:t>日</a:t>
            </a: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34138"/>
            <a:ext cx="31369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9352" y="6434138"/>
            <a:ext cx="20637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C197FE1-0935-46BC-BEA3-AEB9DB5B93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7" name="グループ化 6"/>
          <p:cNvGrpSpPr/>
          <p:nvPr/>
        </p:nvGrpSpPr>
        <p:grpSpPr>
          <a:xfrm>
            <a:off x="8763298" y="6343454"/>
            <a:ext cx="1206210" cy="512434"/>
            <a:chOff x="-56176" y="6348648"/>
            <a:chExt cx="1113425" cy="512434"/>
          </a:xfrm>
        </p:grpSpPr>
        <p:sp>
          <p:nvSpPr>
            <p:cNvPr id="5" name="テキスト ボックス 4"/>
            <p:cNvSpPr txBox="1"/>
            <p:nvPr userDrawn="1"/>
          </p:nvSpPr>
          <p:spPr>
            <a:xfrm>
              <a:off x="-36512" y="6348648"/>
              <a:ext cx="10937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ITPASS</a:t>
              </a:r>
              <a:endParaRPr kumimoji="1" lang="ja-JP" altLang="en-US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テキスト ボックス 5"/>
            <p:cNvSpPr txBox="1"/>
            <p:nvPr userDrawn="1"/>
          </p:nvSpPr>
          <p:spPr>
            <a:xfrm>
              <a:off x="-56176" y="6608705"/>
              <a:ext cx="1022539" cy="252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Informational Training program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520" b="0" i="1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with a spirit of self-help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ヒラギノ角ゴ Pro W3"/>
          <a:ea typeface="ヒラギノ角ゴ Pro W3"/>
          <a:cs typeface="ヒラギノ角ゴ Pro W3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000000"/>
          </a:solidFill>
          <a:latin typeface="ヒラギノ角ゴ Pro W3"/>
          <a:ea typeface="ヒラギノ角ゴ Pro W3"/>
          <a:cs typeface="ヒラギノ角ゴ Pro W3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000000"/>
          </a:solidFill>
          <a:latin typeface="ヒラギノ角ゴ Pro W3"/>
          <a:ea typeface="ヒラギノ角ゴ Pro W3"/>
          <a:cs typeface="ヒラギノ角ゴ Pro W3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000000"/>
          </a:solidFill>
          <a:latin typeface="ヒラギノ角ゴ Pro W3"/>
          <a:ea typeface="ヒラギノ角ゴ Pro W3"/>
          <a:cs typeface="ヒラギノ角ゴ Pro W3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000000"/>
          </a:solidFill>
          <a:latin typeface="ヒラギノ角ゴ Pro W3"/>
          <a:ea typeface="ヒラギノ角ゴ Pro W3"/>
          <a:cs typeface="ヒラギノ角ゴ Pro W3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ヒラギノ角ゴ Pro W3"/>
          <a:ea typeface="ヒラギノ角ゴ Pro W3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pass.scitec.kobe-u.ac.jp/hiki/hiki.cgi?ITPASS%E3%82%BB%E3%83%9F%E3%83%8A%E3%83%B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08720"/>
            <a:ext cx="8420100" cy="2520280"/>
          </a:xfrm>
        </p:spPr>
        <p:txBody>
          <a:bodyPr/>
          <a:lstStyle/>
          <a:p>
            <a:pPr algn="ctr"/>
            <a:r>
              <a:rPr lang="ja-JP" altLang="en-US" dirty="0" smtClean="0">
                <a:solidFill>
                  <a:srgbClr val="000000"/>
                </a:solidFill>
                <a:latin typeface="+mj-ea"/>
              </a:rPr>
              <a:t>今後利用可能な環境</a:t>
            </a:r>
            <a:r>
              <a:rPr lang="ja-JP" altLang="en-US" dirty="0">
                <a:solidFill>
                  <a:srgbClr val="000000"/>
                </a:solidFill>
                <a:latin typeface="+mj-ea"/>
              </a:rPr>
              <a:t> </a:t>
            </a:r>
            <a:r>
              <a:rPr lang="ja-JP" altLang="en-US" dirty="0" smtClean="0">
                <a:solidFill>
                  <a:srgbClr val="000000"/>
                </a:solidFill>
                <a:latin typeface="+mj-ea"/>
              </a:rPr>
              <a:t>と</a:t>
            </a:r>
            <a:r>
              <a:rPr lang="en-US" altLang="ja-JP" dirty="0" smtClean="0">
                <a:solidFill>
                  <a:srgbClr val="000000"/>
                </a:solidFill>
                <a:latin typeface="+mj-ea"/>
              </a:rPr>
              <a:t/>
            </a:r>
            <a:br>
              <a:rPr lang="en-US" altLang="ja-JP" dirty="0" smtClean="0">
                <a:solidFill>
                  <a:srgbClr val="000000"/>
                </a:solidFill>
                <a:latin typeface="+mj-ea"/>
              </a:rPr>
            </a:br>
            <a:r>
              <a:rPr lang="en-US" altLang="ja-JP" dirty="0" smtClean="0">
                <a:solidFill>
                  <a:srgbClr val="000000"/>
                </a:solidFill>
                <a:latin typeface="+mj-ea"/>
              </a:rPr>
              <a:t>ITPASS </a:t>
            </a:r>
            <a:r>
              <a:rPr lang="ja-JP" altLang="en-US" dirty="0" smtClean="0">
                <a:solidFill>
                  <a:srgbClr val="000000"/>
                </a:solidFill>
                <a:latin typeface="+mj-ea"/>
              </a:rPr>
              <a:t>活動について</a:t>
            </a:r>
            <a:endParaRPr lang="en-US" altLang="ja-JP" dirty="0">
              <a:solidFill>
                <a:srgbClr val="000000"/>
              </a:solidFill>
              <a:latin typeface="+mj-ea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066" y="3717032"/>
            <a:ext cx="7439868" cy="2867744"/>
          </a:xfrm>
        </p:spPr>
        <p:txBody>
          <a:bodyPr/>
          <a:lstStyle/>
          <a:p>
            <a:pPr algn="ctr"/>
            <a:r>
              <a:rPr lang="ja-JP" altLang="en-US" dirty="0"/>
              <a:t>岡﨑 正悟</a:t>
            </a:r>
            <a:endParaRPr lang="en-US" altLang="ja-JP" dirty="0"/>
          </a:p>
          <a:p>
            <a:pPr algn="ctr"/>
            <a:r>
              <a:rPr lang="ja-JP" altLang="en-US" sz="1800" dirty="0"/>
              <a:t>神戸大学</a:t>
            </a:r>
            <a:r>
              <a:rPr lang="en-US" altLang="ja-JP" sz="1800" dirty="0"/>
              <a:t> </a:t>
            </a:r>
            <a:r>
              <a:rPr lang="ja-JP" altLang="en-US" sz="1800" dirty="0"/>
              <a:t>理学研究科</a:t>
            </a:r>
            <a:r>
              <a:rPr lang="en-US" altLang="ja-JP" sz="1800" dirty="0"/>
              <a:t> </a:t>
            </a:r>
            <a:r>
              <a:rPr lang="ja-JP" altLang="en-US" sz="1800" dirty="0"/>
              <a:t>惑星学専攻</a:t>
            </a:r>
            <a:endParaRPr lang="en-US" altLang="ja-JP" sz="1800" dirty="0"/>
          </a:p>
          <a:p>
            <a:pPr algn="ctr"/>
            <a:r>
              <a:rPr lang="ja-JP" altLang="en-US" sz="1800" dirty="0"/>
              <a:t>流体地球物理学教育研究分野</a:t>
            </a:r>
            <a:endParaRPr lang="en-US" altLang="ja-JP" sz="1800" dirty="0"/>
          </a:p>
          <a:p>
            <a:pPr algn="ctr"/>
            <a:r>
              <a:rPr lang="ja-JP" altLang="en-US" sz="1800" dirty="0"/>
              <a:t>修士 </a:t>
            </a:r>
            <a:r>
              <a:rPr lang="en-US" altLang="ja-JP" sz="1800" dirty="0"/>
              <a:t>2</a:t>
            </a:r>
            <a:r>
              <a:rPr lang="ja-JP" altLang="en-US" sz="1800" dirty="0"/>
              <a:t> 回生</a:t>
            </a:r>
            <a:endParaRPr lang="en-US" altLang="ja-JP" sz="1800" dirty="0"/>
          </a:p>
          <a:p>
            <a:pPr algn="ctr"/>
            <a:r>
              <a:rPr lang="en-US" altLang="ja-JP" sz="2000" dirty="0"/>
              <a:t>2016 </a:t>
            </a:r>
            <a:r>
              <a:rPr lang="ja-JP" altLang="en-US" sz="2000" dirty="0"/>
              <a:t>年</a:t>
            </a:r>
            <a:r>
              <a:rPr lang="en-US" altLang="ja-JP" sz="2000" dirty="0"/>
              <a:t> 8</a:t>
            </a:r>
            <a:r>
              <a:rPr lang="ja-JP" altLang="en-US" sz="2000" dirty="0"/>
              <a:t> 月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8 </a:t>
            </a:r>
            <a:r>
              <a:rPr lang="ja-JP" altLang="en-US" sz="2000" dirty="0"/>
              <a:t>日</a:t>
            </a:r>
            <a:endParaRPr lang="en-US" altLang="ja-JP" sz="2000" dirty="0"/>
          </a:p>
          <a:p>
            <a:pPr algn="ctr"/>
            <a:r>
              <a:rPr lang="en-US" altLang="ja-JP" sz="1800" dirty="0">
                <a:solidFill>
                  <a:schemeClr val="tx2">
                    <a:lumMod val="50000"/>
                  </a:schemeClr>
                </a:solidFill>
              </a:rPr>
              <a:t>ITPASS </a:t>
            </a:r>
            <a:r>
              <a:rPr lang="ja-JP" altLang="en-US" sz="1800" dirty="0">
                <a:solidFill>
                  <a:schemeClr val="tx2">
                    <a:lumMod val="50000"/>
                  </a:schemeClr>
                </a:solidFill>
              </a:rPr>
              <a:t>実習</a:t>
            </a:r>
            <a:r>
              <a:rPr lang="en-US" altLang="ja-JP" sz="1800" dirty="0">
                <a:solidFill>
                  <a:schemeClr val="tx2">
                    <a:lumMod val="50000"/>
                  </a:schemeClr>
                </a:solidFill>
              </a:rPr>
              <a:t> 3 </a:t>
            </a:r>
            <a:r>
              <a:rPr lang="ja-JP" altLang="en-US" sz="1800" dirty="0">
                <a:solidFill>
                  <a:schemeClr val="tx2">
                    <a:lumMod val="50000"/>
                  </a:schemeClr>
                </a:solidFill>
              </a:rPr>
              <a:t>日目</a:t>
            </a:r>
            <a:r>
              <a:rPr lang="en-US" altLang="ja-JP" sz="1800" dirty="0">
                <a:solidFill>
                  <a:schemeClr val="tx2">
                    <a:lumMod val="50000"/>
                  </a:schemeClr>
                </a:solidFill>
              </a:rPr>
              <a:t>@</a:t>
            </a:r>
            <a:r>
              <a:rPr lang="ja-JP" altLang="en-US" sz="1800" dirty="0">
                <a:solidFill>
                  <a:schemeClr val="tx2">
                    <a:lumMod val="50000"/>
                  </a:schemeClr>
                </a:solidFill>
              </a:rPr>
              <a:t>自然科学総合研究棟</a:t>
            </a:r>
            <a:r>
              <a:rPr lang="en-US" altLang="ja-JP" sz="1800" dirty="0">
                <a:solidFill>
                  <a:schemeClr val="tx2">
                    <a:lumMod val="50000"/>
                  </a:schemeClr>
                </a:solidFill>
              </a:rPr>
              <a:t> 507 </a:t>
            </a:r>
            <a:r>
              <a:rPr lang="ja-JP" altLang="en-US" sz="1800" dirty="0" smtClean="0">
                <a:solidFill>
                  <a:schemeClr val="tx2">
                    <a:lumMod val="50000"/>
                  </a:schemeClr>
                </a:solidFill>
              </a:rPr>
              <a:t>号室</a:t>
            </a:r>
            <a:endParaRPr lang="en-US" altLang="ja-JP" sz="1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今後の計算機の管理について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2950" y="1051149"/>
            <a:ext cx="8674546" cy="5059362"/>
          </a:xfrm>
        </p:spPr>
        <p:txBody>
          <a:bodyPr/>
          <a:lstStyle/>
          <a:p>
            <a:r>
              <a:rPr lang="ja-JP" altLang="en-US" sz="2800" dirty="0" smtClean="0"/>
              <a:t>シェルスクリプト課題の〆切</a:t>
            </a:r>
            <a:r>
              <a:rPr lang="en-US" altLang="ja-JP" sz="2800" dirty="0" smtClean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9</a:t>
            </a:r>
            <a:r>
              <a:rPr lang="ja-JP" altLang="en-US" sz="2800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dirty="0" smtClean="0">
                <a:solidFill>
                  <a:srgbClr val="FF0000"/>
                </a:solidFill>
              </a:rPr>
              <a:t>9</a:t>
            </a:r>
            <a:r>
              <a:rPr lang="ja-JP" altLang="en-US" sz="2800" dirty="0" smtClean="0">
                <a:solidFill>
                  <a:srgbClr val="FF0000"/>
                </a:solidFill>
              </a:rPr>
              <a:t>日</a:t>
            </a:r>
            <a:r>
              <a:rPr lang="en-US" altLang="ja-JP" sz="2800" dirty="0" smtClean="0">
                <a:solidFill>
                  <a:srgbClr val="FF0000"/>
                </a:solidFill>
              </a:rPr>
              <a:t>(</a:t>
            </a:r>
            <a:r>
              <a:rPr lang="ja-JP" altLang="en-US" sz="2800" dirty="0" smtClean="0">
                <a:solidFill>
                  <a:srgbClr val="FF0000"/>
                </a:solidFill>
              </a:rPr>
              <a:t>金</a:t>
            </a:r>
            <a:r>
              <a:rPr lang="en-US" altLang="ja-JP" sz="2800" dirty="0" smtClean="0">
                <a:solidFill>
                  <a:srgbClr val="FF0000"/>
                </a:solidFill>
              </a:rPr>
              <a:t>)</a:t>
            </a:r>
            <a:r>
              <a:rPr lang="ja-JP" altLang="en-US" sz="2800" dirty="0" smtClean="0">
                <a:solidFill>
                  <a:srgbClr val="FF0000"/>
                </a:solidFill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</a:rPr>
              <a:t>までは</a:t>
            </a:r>
            <a:r>
              <a:rPr lang="en-US" altLang="ja-JP" sz="2800" dirty="0" smtClean="0">
                <a:solidFill>
                  <a:schemeClr val="tx1"/>
                </a:solidFill>
              </a:rPr>
              <a:t>, </a:t>
            </a:r>
            <a:r>
              <a:rPr lang="ja-JP" altLang="en-US" sz="2800" dirty="0" smtClean="0">
                <a:solidFill>
                  <a:schemeClr val="tx1"/>
                </a:solidFill>
              </a:rPr>
              <a:t>実習生が管理者となる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sz="2400" dirty="0" smtClean="0">
                <a:solidFill>
                  <a:schemeClr val="tx1"/>
                </a:solidFill>
              </a:rPr>
              <a:t>自由に使用して良い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lvl="1"/>
            <a:r>
              <a:rPr lang="is-IS" altLang="ja-JP" sz="2400" dirty="0" smtClean="0">
                <a:solidFill>
                  <a:schemeClr val="tx1"/>
                </a:solidFill>
              </a:rPr>
              <a:t>…</a:t>
            </a:r>
            <a:r>
              <a:rPr lang="ja-JP" altLang="en-US" sz="2400" dirty="0" smtClean="0">
                <a:solidFill>
                  <a:schemeClr val="tx1"/>
                </a:solidFill>
              </a:rPr>
              <a:t>が</a:t>
            </a:r>
            <a:r>
              <a:rPr lang="en-US" altLang="ja-JP" sz="2400" dirty="0" smtClean="0">
                <a:solidFill>
                  <a:schemeClr val="tx1"/>
                </a:solidFill>
              </a:rPr>
              <a:t>,</a:t>
            </a:r>
            <a:r>
              <a:rPr lang="ja-JP" altLang="en-US" sz="2400" dirty="0" smtClean="0">
                <a:solidFill>
                  <a:schemeClr val="tx1"/>
                </a:solidFill>
              </a:rPr>
              <a:t> 適切な管理も行うこと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9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月</a:t>
            </a:r>
            <a:r>
              <a:rPr lang="en-US" altLang="ja-JP" sz="2800" dirty="0" smtClean="0">
                <a:solidFill>
                  <a:srgbClr val="FF0000"/>
                </a:solidFill>
              </a:rPr>
              <a:t>10</a:t>
            </a:r>
            <a:r>
              <a:rPr kumimoji="1" lang="ja-JP" altLang="en-US" sz="2800" smtClean="0">
                <a:solidFill>
                  <a:srgbClr val="FF0000"/>
                </a:solidFill>
              </a:rPr>
              <a:t>日</a:t>
            </a:r>
            <a:r>
              <a:rPr kumimoji="1" lang="en-US" altLang="ja-JP" sz="2800" smtClean="0">
                <a:solidFill>
                  <a:srgbClr val="FF0000"/>
                </a:solidFill>
              </a:rPr>
              <a:t>(</a:t>
            </a:r>
            <a:r>
              <a:rPr lang="ja-JP" altLang="en-US" sz="2800" smtClean="0">
                <a:solidFill>
                  <a:srgbClr val="FF0000"/>
                </a:solidFill>
              </a:rPr>
              <a:t>土</a:t>
            </a:r>
            <a:r>
              <a:rPr kumimoji="1" lang="en-US" altLang="ja-JP" sz="2800" smtClean="0">
                <a:solidFill>
                  <a:srgbClr val="FF0000"/>
                </a:solidFill>
              </a:rPr>
              <a:t>)</a:t>
            </a:r>
            <a:r>
              <a:rPr kumimoji="1" lang="en-US" altLang="ja-JP" sz="2800" smtClean="0">
                <a:solidFill>
                  <a:schemeClr val="tx1"/>
                </a:solidFill>
              </a:rPr>
              <a:t> 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以降は希望者のみ使用可能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sz="2400" dirty="0" smtClean="0">
                <a:solidFill>
                  <a:schemeClr val="tx1"/>
                </a:solidFill>
              </a:rPr>
              <a:t>条件</a:t>
            </a:r>
            <a:r>
              <a:rPr lang="en-US" altLang="ja-JP" sz="2400" dirty="0" smtClean="0">
                <a:solidFill>
                  <a:schemeClr val="tx1"/>
                </a:solidFill>
              </a:rPr>
              <a:t>: 	</a:t>
            </a:r>
            <a:r>
              <a:rPr lang="ja-JP" altLang="en-US" sz="2400" dirty="0" smtClean="0">
                <a:solidFill>
                  <a:schemeClr val="tx1"/>
                </a:solidFill>
              </a:rPr>
              <a:t>今後の</a:t>
            </a: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ITPASS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 ミーティング</a:t>
            </a:r>
            <a:endParaRPr lang="en-US" altLang="ja-JP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		</a:t>
            </a:r>
            <a:r>
              <a:rPr lang="en-US" altLang="ja-JP" sz="2400" dirty="0">
                <a:solidFill>
                  <a:schemeClr val="tx1"/>
                </a:solidFill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ja-JP" altLang="en-US" sz="2400" dirty="0" smtClean="0">
                <a:solidFill>
                  <a:schemeClr val="tx1"/>
                </a:solidFill>
              </a:rPr>
              <a:t>    </a:t>
            </a: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ja-JP" altLang="en-US" sz="2400" dirty="0" smtClean="0">
                <a:solidFill>
                  <a:schemeClr val="tx1"/>
                </a:solidFill>
              </a:rPr>
              <a:t>    と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altLang="ja-JP" sz="2400" dirty="0">
                <a:solidFill>
                  <a:schemeClr val="tx1"/>
                </a:solidFill>
              </a:rPr>
              <a:t>	</a:t>
            </a:r>
            <a:r>
              <a:rPr lang="en-US" altLang="ja-JP" sz="2400" dirty="0" smtClean="0">
                <a:solidFill>
                  <a:schemeClr val="tx1"/>
                </a:solidFill>
              </a:rPr>
              <a:t>		</a:t>
            </a:r>
            <a:r>
              <a:rPr lang="ja-JP" altLang="en-US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ja-JP" altLang="en-US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ITPASS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 セミナー</a:t>
            </a:r>
            <a:endParaRPr lang="en-US" altLang="ja-JP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kumimoji="1" lang="en-US" altLang="ja-JP" sz="2400" dirty="0">
                <a:solidFill>
                  <a:schemeClr val="tx1"/>
                </a:solidFill>
              </a:rPr>
              <a:t>	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	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に参加すること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sz="2400" dirty="0" smtClean="0">
                <a:solidFill>
                  <a:schemeClr val="tx1"/>
                </a:solidFill>
              </a:rPr>
              <a:t>希望者はその旨をメーリングリストに宣言する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itpass-ml@itpass.scitec.kobe-u.ac.jp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392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活動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って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I</a:t>
            </a:r>
            <a:r>
              <a:rPr lang="en-US" altLang="ja-JP" dirty="0"/>
              <a:t>nformational </a:t>
            </a:r>
            <a:r>
              <a:rPr lang="en-US" altLang="ja-JP" dirty="0">
                <a:solidFill>
                  <a:srgbClr val="FF0000"/>
                </a:solidFill>
              </a:rPr>
              <a:t>T</a:t>
            </a:r>
            <a:r>
              <a:rPr lang="en-US" altLang="ja-JP" dirty="0"/>
              <a:t>raining </a:t>
            </a:r>
            <a:r>
              <a:rPr lang="en-US" altLang="ja-JP" dirty="0">
                <a:solidFill>
                  <a:srgbClr val="FF0000"/>
                </a:solidFill>
              </a:rPr>
              <a:t>p</a:t>
            </a:r>
            <a:r>
              <a:rPr lang="en-US" altLang="ja-JP" dirty="0"/>
              <a:t>rogram with </a:t>
            </a:r>
            <a:r>
              <a:rPr lang="en-US" altLang="ja-JP" dirty="0">
                <a:solidFill>
                  <a:srgbClr val="FF0000"/>
                </a:solidFill>
              </a:rPr>
              <a:t>a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pirit of </a:t>
            </a:r>
            <a:r>
              <a:rPr lang="en-US" altLang="ja-JP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elf-help</a:t>
            </a:r>
            <a:endParaRPr kumimoji="1" lang="en-US" altLang="ja-JP" dirty="0" smtClean="0"/>
          </a:p>
          <a:p>
            <a:r>
              <a:rPr kumimoji="1" lang="ja-JP" altLang="en-US" dirty="0" smtClean="0"/>
              <a:t>計算機やネットワークに関する高いスキル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技術と倫理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を身につける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各研究室や各企業で活躍</a:t>
            </a:r>
            <a:endParaRPr lang="en-US" altLang="ja-JP" dirty="0" smtClean="0"/>
          </a:p>
          <a:p>
            <a:r>
              <a:rPr kumimoji="1" lang="ja-JP" altLang="en-US" dirty="0" smtClean="0"/>
              <a:t>地球惑星科学の情報化に貢献できる人材が育つきっかけ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情報の利用者から情報の提供者へ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29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活動 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ミーティング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毎週金曜日</a:t>
            </a:r>
            <a:r>
              <a:rPr lang="en-US" altLang="ja-JP" dirty="0" smtClean="0"/>
              <a:t> 15:00〜</a:t>
            </a:r>
          </a:p>
          <a:p>
            <a:pPr lvl="1"/>
            <a:r>
              <a:rPr lang="en-US" altLang="ja-JP" dirty="0" smtClean="0"/>
              <a:t>ITPASS </a:t>
            </a:r>
            <a:r>
              <a:rPr lang="ja-JP" altLang="en-US" dirty="0" smtClean="0"/>
              <a:t>で使用している計算機環境についての話し合い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709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活動 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ITPASS </a:t>
            </a:r>
            <a:r>
              <a:rPr lang="ja-JP" altLang="en-US" dirty="0"/>
              <a:t>セミナー</a:t>
            </a:r>
            <a:endParaRPr lang="en-US" altLang="ja-JP" dirty="0"/>
          </a:p>
          <a:p>
            <a:pPr lvl="1"/>
            <a:r>
              <a:rPr lang="ja-JP" altLang="en-US" dirty="0"/>
              <a:t>金曜日 </a:t>
            </a:r>
            <a:r>
              <a:rPr lang="en-US" altLang="ja-JP" dirty="0"/>
              <a:t>16:30〜 (</a:t>
            </a:r>
            <a:r>
              <a:rPr lang="ja-JP" altLang="en-US" dirty="0"/>
              <a:t>不定期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計算機に関する勉強会</a:t>
            </a:r>
            <a:endParaRPr lang="en-US" altLang="ja-JP" dirty="0"/>
          </a:p>
          <a:p>
            <a:pPr lvl="1"/>
            <a:r>
              <a:rPr lang="ja-JP" altLang="en-US" dirty="0"/>
              <a:t>北大の </a:t>
            </a:r>
            <a:r>
              <a:rPr lang="en-US" altLang="ja-JP" dirty="0" err="1" smtClean="0"/>
              <a:t>EPnetFaN</a:t>
            </a:r>
            <a:r>
              <a:rPr lang="en-US" altLang="ja-JP" dirty="0" smtClean="0"/>
              <a:t> </a:t>
            </a:r>
            <a:r>
              <a:rPr lang="ja-JP" altLang="en-US" dirty="0"/>
              <a:t>を中継すること</a:t>
            </a:r>
            <a:r>
              <a:rPr lang="ja-JP" altLang="en-US" dirty="0" smtClean="0"/>
              <a:t>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資料は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Hiki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に公開されている</a:t>
            </a:r>
            <a:endParaRPr lang="en-US" altLang="ja-JP" dirty="0" smtClean="0"/>
          </a:p>
          <a:p>
            <a:pPr marL="914400" lvl="2" indent="0">
              <a:buNone/>
            </a:pP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smtClean="0">
                <a:hlinkClick r:id="rId2"/>
              </a:rPr>
              <a:t>itpass.scitec.kobe-u.ac.jp/hiki/hiki.cgi?ITPASS%E3%82%BB%E3%83%9F%E3%83%8A%E3%83%BC</a:t>
            </a:r>
            <a:endParaRPr lang="en-US" altLang="ja-JP" dirty="0" smtClean="0"/>
          </a:p>
          <a:p>
            <a:pPr marL="914400" lvl="2" indent="0">
              <a:buNone/>
            </a:pPr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354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セミナーのテーマ例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数値計算法の基礎 </a:t>
            </a:r>
            <a:r>
              <a:rPr lang="en-US" altLang="ja-JP" dirty="0"/>
              <a:t>~ </a:t>
            </a:r>
            <a:r>
              <a:rPr lang="ja-JP" altLang="en-US" dirty="0"/>
              <a:t>一次元線形移流問題に</a:t>
            </a:r>
            <a:r>
              <a:rPr lang="ja-JP" altLang="en-US" dirty="0" smtClean="0"/>
              <a:t>おける有限</a:t>
            </a:r>
            <a:r>
              <a:rPr lang="ja-JP" altLang="en-US" dirty="0"/>
              <a:t>差分法の収束性と</a:t>
            </a:r>
            <a:r>
              <a:rPr lang="ja-JP" altLang="en-US" dirty="0" smtClean="0"/>
              <a:t>安定性</a:t>
            </a:r>
            <a:endParaRPr lang="en-US" altLang="ja-JP" dirty="0" smtClean="0"/>
          </a:p>
          <a:p>
            <a:r>
              <a:rPr lang="ja-JP" altLang="en-US" dirty="0"/>
              <a:t>デジタル </a:t>
            </a:r>
            <a:r>
              <a:rPr lang="en-US" altLang="ja-JP" dirty="0"/>
              <a:t>vs </a:t>
            </a:r>
            <a:r>
              <a:rPr lang="ja-JP" altLang="en-US" dirty="0"/>
              <a:t>アナログ </a:t>
            </a:r>
            <a:r>
              <a:rPr lang="en-US" altLang="ja-JP" dirty="0"/>
              <a:t>(</a:t>
            </a:r>
            <a:r>
              <a:rPr lang="ja-JP" altLang="en-US" dirty="0"/>
              <a:t>色編</a:t>
            </a:r>
            <a:r>
              <a:rPr lang="en-US" altLang="ja-JP" dirty="0" smtClean="0"/>
              <a:t>)</a:t>
            </a:r>
          </a:p>
          <a:p>
            <a:r>
              <a:rPr lang="ja-JP" altLang="en-US" dirty="0"/>
              <a:t>文字コードの</a:t>
            </a:r>
            <a:r>
              <a:rPr lang="ja-JP" altLang="en-US" dirty="0" smtClean="0"/>
              <a:t>闇</a:t>
            </a:r>
            <a:endParaRPr lang="en-US" altLang="ja-JP" dirty="0" smtClean="0"/>
          </a:p>
          <a:p>
            <a:r>
              <a:rPr lang="ja-JP" altLang="en-US" dirty="0"/>
              <a:t>卒論前に確認したいフォントの</a:t>
            </a:r>
            <a:r>
              <a:rPr lang="ja-JP" altLang="en-US" dirty="0" smtClean="0"/>
              <a:t>基本</a:t>
            </a:r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is-IS" altLang="ja-JP" dirty="0" smtClean="0"/>
              <a:t>…</a:t>
            </a:r>
            <a:r>
              <a:rPr lang="ja-JP" altLang="en-US" dirty="0" smtClean="0"/>
              <a:t>などなど</a:t>
            </a:r>
            <a:r>
              <a:rPr lang="en-US" altLang="ja-JP" dirty="0" smtClean="0"/>
              <a:t>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発表者の趣味や興味によって様々</a:t>
            </a:r>
            <a:r>
              <a:rPr lang="en-US" altLang="ja-JP" dirty="0" smtClean="0"/>
              <a:t>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998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ITPASS</a:t>
            </a:r>
            <a:r>
              <a:rPr kumimoji="1" lang="ja-JP" altLang="en-US" dirty="0" smtClean="0"/>
              <a:t> 活動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サーバ再構築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毎年 </a:t>
            </a:r>
            <a:r>
              <a:rPr lang="en-US" altLang="ja-JP" dirty="0" smtClean="0"/>
              <a:t>10</a:t>
            </a:r>
            <a:r>
              <a:rPr lang="ja-JP" altLang="en-US" dirty="0" smtClean="0"/>
              <a:t> 月頃</a:t>
            </a:r>
            <a:endParaRPr lang="en-US" altLang="ja-JP" dirty="0" smtClean="0"/>
          </a:p>
          <a:p>
            <a:pPr lvl="1"/>
            <a:r>
              <a:rPr lang="en-US" altLang="ja-JP" dirty="0" err="1"/>
              <a:t>i</a:t>
            </a:r>
            <a:r>
              <a:rPr kumimoji="1" lang="en-US" altLang="ja-JP" dirty="0" err="1" smtClean="0"/>
              <a:t>ka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サーバ機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と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tako</a:t>
            </a:r>
            <a:r>
              <a:rPr kumimoji="1" lang="en-US" altLang="ja-JP" dirty="0" smtClean="0"/>
              <a:t> (</a:t>
            </a:r>
            <a:r>
              <a:rPr kumimoji="1" lang="ja-JP" altLang="en-US" dirty="0" smtClean="0"/>
              <a:t>バックアップ機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の入れ替え作業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ソフトウェアの更新と技術伝承も兼ねて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実習や </a:t>
            </a:r>
            <a:r>
              <a:rPr kumimoji="1" lang="en-US" altLang="ja-JP" dirty="0" smtClean="0"/>
              <a:t>ITPASS </a:t>
            </a:r>
            <a:r>
              <a:rPr kumimoji="1" lang="ja-JP" altLang="en-US" dirty="0" smtClean="0"/>
              <a:t>セミナーで身につけた技術や知識の実践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66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計算機環境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組み立てた情報実験機を用いて数値計算ができる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今後の研究室配属などで</a:t>
            </a:r>
            <a:r>
              <a:rPr lang="en-US" altLang="ja-JP" dirty="0" smtClean="0"/>
              <a:t>, </a:t>
            </a:r>
            <a:r>
              <a:rPr lang="ja-JP" altLang="en-US" dirty="0" smtClean="0"/>
              <a:t>計算機を使って研究をする研究室に進むかもしれない人は</a:t>
            </a:r>
            <a:r>
              <a:rPr lang="en-US" altLang="ja-JP" dirty="0" smtClean="0"/>
              <a:t>,</a:t>
            </a:r>
            <a:r>
              <a:rPr lang="ja-JP" altLang="en-US" dirty="0" smtClean="0"/>
              <a:t> その練習に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 計算機の</a:t>
            </a:r>
            <a:r>
              <a:rPr kumimoji="1" lang="ja-JP" altLang="en-US" smtClean="0"/>
              <a:t>管理は行なってもらう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227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参加するには</a:t>
            </a:r>
            <a:r>
              <a:rPr kumimoji="1" lang="en-US" altLang="ja-JP" dirty="0" smtClean="0"/>
              <a:t>??</a:t>
            </a:r>
            <a:r>
              <a:rPr kumimoji="1" lang="ja-JP" altLang="en-US" dirty="0" smtClean="0"/>
              <a:t> </a:t>
            </a:r>
            <a:r>
              <a:rPr kumimoji="1" lang="ja-JP" altLang="en-US" sz="2400" dirty="0" smtClean="0"/>
              <a:t>大事なことなのでもう一度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2950" y="1106488"/>
            <a:ext cx="7990152" cy="5059362"/>
          </a:xfrm>
        </p:spPr>
        <p:txBody>
          <a:bodyPr/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9</a:t>
            </a:r>
            <a:r>
              <a:rPr lang="ja-JP" altLang="en-US" sz="3200" dirty="0" smtClean="0">
                <a:solidFill>
                  <a:srgbClr val="FF0000"/>
                </a:solidFill>
              </a:rPr>
              <a:t>月</a:t>
            </a:r>
            <a:r>
              <a:rPr lang="en-US" altLang="ja-JP" dirty="0">
                <a:solidFill>
                  <a:srgbClr val="FF0000"/>
                </a:solidFill>
              </a:rPr>
              <a:t>9</a:t>
            </a:r>
            <a:r>
              <a:rPr lang="ja-JP" altLang="en-US" sz="3200" smtClean="0">
                <a:solidFill>
                  <a:srgbClr val="FF0000"/>
                </a:solidFill>
              </a:rPr>
              <a:t>日</a:t>
            </a:r>
            <a:r>
              <a:rPr lang="en-US" altLang="ja-JP" sz="3200" dirty="0">
                <a:solidFill>
                  <a:srgbClr val="FF0000"/>
                </a:solidFill>
              </a:rPr>
              <a:t>(</a:t>
            </a:r>
            <a:r>
              <a:rPr lang="ja-JP" altLang="en-US" sz="3200" dirty="0">
                <a:solidFill>
                  <a:srgbClr val="FF0000"/>
                </a:solidFill>
              </a:rPr>
              <a:t>金</a:t>
            </a:r>
            <a:r>
              <a:rPr lang="en-US" altLang="ja-JP" sz="3200" dirty="0">
                <a:solidFill>
                  <a:srgbClr val="FF0000"/>
                </a:solidFill>
              </a:rPr>
              <a:t>)</a:t>
            </a:r>
            <a:r>
              <a:rPr lang="en-US" altLang="ja-JP" sz="3200" dirty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までに</a:t>
            </a:r>
            <a:r>
              <a:rPr lang="ja-JP" altLang="en-US" dirty="0">
                <a:solidFill>
                  <a:schemeClr val="tx1"/>
                </a:solidFill>
              </a:rPr>
              <a:t>メーリングリストに宣言する</a:t>
            </a:r>
            <a:endParaRPr lang="en-US" altLang="ja-JP" dirty="0">
              <a:solidFill>
                <a:schemeClr val="tx1"/>
              </a:solidFill>
            </a:endParaRPr>
          </a:p>
          <a:p>
            <a:pPr marL="457200" lvl="1" indent="0" algn="ctr">
              <a:buNone/>
            </a:pPr>
            <a:r>
              <a:rPr lang="en-US" altLang="ja-JP" dirty="0" err="1" smtClean="0">
                <a:solidFill>
                  <a:schemeClr val="accent3">
                    <a:lumMod val="50000"/>
                  </a:schemeClr>
                </a:solidFill>
              </a:rPr>
              <a:t>itpass-ml@itpass.scitec.kobe-u.ac.jp</a:t>
            </a:r>
            <a:endParaRPr lang="en-US" altLang="ja-JP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altLang="ja-JP" sz="2800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sz="2400" dirty="0" smtClean="0">
                <a:solidFill>
                  <a:schemeClr val="tx1"/>
                </a:solidFill>
              </a:rPr>
              <a:t>条件</a:t>
            </a:r>
            <a:r>
              <a:rPr lang="en-US" altLang="ja-JP" sz="2400" dirty="0" smtClean="0">
                <a:solidFill>
                  <a:schemeClr val="tx1"/>
                </a:solidFill>
              </a:rPr>
              <a:t>: 	</a:t>
            </a:r>
            <a:r>
              <a:rPr lang="ja-JP" altLang="en-US" sz="2400" dirty="0" smtClean="0">
                <a:solidFill>
                  <a:schemeClr val="tx1"/>
                </a:solidFill>
              </a:rPr>
              <a:t>今後の</a:t>
            </a:r>
            <a:r>
              <a:rPr lang="en-US" altLang="ja-JP" sz="2400" dirty="0" smtClean="0">
                <a:solidFill>
                  <a:schemeClr val="tx1"/>
                </a:solidFill>
              </a:rPr>
              <a:t>	</a:t>
            </a:r>
            <a:r>
              <a:rPr lang="en-US" altLang="ja-JP" sz="2400" dirty="0" smtClean="0">
                <a:solidFill>
                  <a:schemeClr val="bg1">
                    <a:lumMod val="50000"/>
                  </a:schemeClr>
                </a:solidFill>
              </a:rPr>
              <a:t>ITPASS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 ミーティング</a:t>
            </a:r>
            <a:endParaRPr lang="en-US" altLang="ja-JP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altLang="ja-JP" sz="2400" dirty="0">
                <a:solidFill>
                  <a:schemeClr val="tx1"/>
                </a:solidFill>
              </a:rPr>
              <a:t>				</a:t>
            </a:r>
            <a:r>
              <a:rPr lang="ja-JP" altLang="en-US" sz="2400" dirty="0">
                <a:solidFill>
                  <a:schemeClr val="tx1"/>
                </a:solidFill>
              </a:rPr>
              <a:t>    </a:t>
            </a:r>
            <a:r>
              <a:rPr lang="en-US" altLang="ja-JP" sz="2400" dirty="0">
                <a:solidFill>
                  <a:schemeClr val="tx1"/>
                </a:solidFill>
              </a:rPr>
              <a:t>	</a:t>
            </a:r>
            <a:r>
              <a:rPr lang="ja-JP" altLang="en-US" sz="2400" dirty="0">
                <a:solidFill>
                  <a:schemeClr val="tx1"/>
                </a:solidFill>
              </a:rPr>
              <a:t>    と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altLang="ja-JP" sz="2400" dirty="0">
                <a:solidFill>
                  <a:schemeClr val="tx1"/>
                </a:solidFill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</a:rPr>
              <a:t>   </a:t>
            </a:r>
            <a:r>
              <a:rPr lang="en-US" altLang="ja-JP" sz="2400" dirty="0">
                <a:solidFill>
                  <a:schemeClr val="tx1"/>
                </a:solidFill>
              </a:rPr>
              <a:t>	</a:t>
            </a:r>
            <a:r>
              <a:rPr lang="ja-JP" altLang="en-US" sz="2400" dirty="0">
                <a:solidFill>
                  <a:schemeClr val="tx1"/>
                </a:solidFill>
              </a:rPr>
              <a:t>   </a:t>
            </a:r>
            <a:r>
              <a:rPr lang="en-US" altLang="ja-JP" sz="2400" dirty="0">
                <a:solidFill>
                  <a:schemeClr val="bg1">
                    <a:lumMod val="50000"/>
                  </a:schemeClr>
                </a:solidFill>
              </a:rPr>
              <a:t>ITPASS</a:t>
            </a: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</a:rPr>
              <a:t> セミナー</a:t>
            </a:r>
            <a:endParaRPr lang="en-US" altLang="ja-JP" sz="24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altLang="ja-JP" sz="2400" dirty="0">
                <a:solidFill>
                  <a:schemeClr val="tx1"/>
                </a:solidFill>
              </a:rPr>
              <a:t>		</a:t>
            </a:r>
            <a:r>
              <a:rPr lang="ja-JP" altLang="en-US" sz="2400" dirty="0">
                <a:solidFill>
                  <a:schemeClr val="tx1"/>
                </a:solidFill>
              </a:rPr>
              <a:t>に参加する</a:t>
            </a:r>
            <a:r>
              <a:rPr lang="ja-JP" altLang="en-US" sz="2400" dirty="0" smtClean="0">
                <a:solidFill>
                  <a:schemeClr val="tx1"/>
                </a:solidFill>
              </a:rPr>
              <a:t>こと</a:t>
            </a:r>
            <a:endParaRPr lang="en-US" altLang="ja-JP" dirty="0" smtClean="0"/>
          </a:p>
          <a:p>
            <a:pPr marL="457200" lvl="1" indent="0" algn="ctr">
              <a:buNone/>
            </a:pPr>
            <a:r>
              <a:rPr lang="ja-JP" altLang="en-US" sz="3200" dirty="0" smtClean="0">
                <a:solidFill>
                  <a:schemeClr val="tx1"/>
                </a:solidFill>
              </a:rPr>
              <a:t>わからないことがあれば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</a:p>
          <a:p>
            <a:pPr marL="457200" lvl="1" indent="0" algn="ctr">
              <a:buNone/>
            </a:pPr>
            <a:r>
              <a:rPr lang="en-US" altLang="ja-JP" sz="3200" dirty="0" smtClean="0">
                <a:solidFill>
                  <a:schemeClr val="tx1"/>
                </a:solidFill>
              </a:rPr>
              <a:t>TA </a:t>
            </a:r>
            <a:r>
              <a:rPr lang="ja-JP" altLang="en-US" sz="3200" dirty="0" smtClean="0">
                <a:solidFill>
                  <a:schemeClr val="tx1"/>
                </a:solidFill>
              </a:rPr>
              <a:t>に聞いて下さい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2016</a:t>
            </a:r>
            <a:r>
              <a:rPr lang="ja-JP" altLang="en-US" smtClean="0"/>
              <a:t>年 </a:t>
            </a:r>
            <a:r>
              <a:rPr lang="en-US" altLang="ja-JP" smtClean="0"/>
              <a:t>8 </a:t>
            </a:r>
            <a:r>
              <a:rPr lang="ja-JP" altLang="en-US" smtClean="0"/>
              <a:t>月 </a:t>
            </a:r>
            <a:r>
              <a:rPr lang="en-US" altLang="ja-JP" smtClean="0"/>
              <a:t>8 </a:t>
            </a:r>
            <a:r>
              <a:rPr lang="ja-JP" altLang="en-US" smtClean="0"/>
              <a:t>日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D38F7-FD22-48F6-8F4C-5C0F44DC1AE6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910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pass">
  <a:themeElements>
    <a:clrScheme name="">
      <a:dk1>
        <a:srgbClr val="000000"/>
      </a:dk1>
      <a:lt1>
        <a:srgbClr val="0080FF"/>
      </a:lt1>
      <a:dk2>
        <a:srgbClr val="FFFFFF"/>
      </a:dk2>
      <a:lt2>
        <a:srgbClr val="B3B3B3"/>
      </a:lt2>
      <a:accent1>
        <a:srgbClr val="0080FF"/>
      </a:accent1>
      <a:accent2>
        <a:srgbClr val="004080"/>
      </a:accent2>
      <a:accent3>
        <a:srgbClr val="AAC0FF"/>
      </a:accent3>
      <a:accent4>
        <a:srgbClr val="000000"/>
      </a:accent4>
      <a:accent5>
        <a:srgbClr val="AAC0FF"/>
      </a:accent5>
      <a:accent6>
        <a:srgbClr val="003973"/>
      </a:accent6>
      <a:hlink>
        <a:srgbClr val="0000FF"/>
      </a:hlink>
      <a:folHlink>
        <a:srgbClr val="800040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25000"/>
          </a:schemeClr>
        </a:solidFill>
        <a:ln>
          <a:noFill/>
        </a:ln>
        <a:effectLst>
          <a:outerShdw blurRad="50800" dist="38100" dir="2700000" algn="tl" rotWithShape="0">
            <a:srgbClr val="000000">
              <a:alpha val="43000"/>
            </a:srgbClr>
          </a:outerShdw>
        </a:effectLst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tpass" id="{6AC189B4-0B10-044F-8121-C50AAA76A529}" vid="{026EFF5A-2914-EF44-B400-8219E046B601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itpass用</Template>
  <TotalTime>251</TotalTime>
  <Words>422</Words>
  <Application>Microsoft Macintosh PowerPoint</Application>
  <PresentationFormat>A4 210x297 mm</PresentationFormat>
  <Paragraphs>79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ＭＳ Ｐ明朝</vt:lpstr>
      <vt:lpstr>Times New Roman</vt:lpstr>
      <vt:lpstr>Wingdings</vt:lpstr>
      <vt:lpstr>ヒラギノ角ゴ Pro W3</vt:lpstr>
      <vt:lpstr>Arial</vt:lpstr>
      <vt:lpstr>itpass</vt:lpstr>
      <vt:lpstr>今後利用可能な環境 と ITPASS 活動について</vt:lpstr>
      <vt:lpstr>今後の計算機の管理について</vt:lpstr>
      <vt:lpstr>ITPASS 活動…って?</vt:lpstr>
      <vt:lpstr>ITPASS 活動 ①</vt:lpstr>
      <vt:lpstr>ITPASS 活動 ②</vt:lpstr>
      <vt:lpstr>ITPASS セミナーのテーマ例</vt:lpstr>
      <vt:lpstr>ITPASS 活動 ③</vt:lpstr>
      <vt:lpstr>計算機環境</vt:lpstr>
      <vt:lpstr>参加するには?? 大事なことなのでもう一度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</dc:title>
  <dc:creator>岡崎正悟</dc:creator>
  <cp:lastModifiedBy>岡崎正悟</cp:lastModifiedBy>
  <cp:revision>36</cp:revision>
  <dcterms:created xsi:type="dcterms:W3CDTF">2016-07-07T09:50:11Z</dcterms:created>
  <dcterms:modified xsi:type="dcterms:W3CDTF">2016-08-09T02:49:05Z</dcterms:modified>
</cp:coreProperties>
</file>