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6" r:id="rId1"/>
  </p:sldMasterIdLst>
  <p:notesMasterIdLst>
    <p:notesMasterId r:id="rId33"/>
  </p:notesMasterIdLst>
  <p:handoutMasterIdLst>
    <p:handoutMasterId r:id="rId34"/>
  </p:handoutMasterIdLst>
  <p:sldIdLst>
    <p:sldId id="295" r:id="rId2"/>
    <p:sldId id="296" r:id="rId3"/>
    <p:sldId id="299" r:id="rId4"/>
    <p:sldId id="322" r:id="rId5"/>
    <p:sldId id="297" r:id="rId6"/>
    <p:sldId id="318" r:id="rId7"/>
    <p:sldId id="300" r:id="rId8"/>
    <p:sldId id="323" r:id="rId9"/>
    <p:sldId id="301" r:id="rId10"/>
    <p:sldId id="321" r:id="rId11"/>
    <p:sldId id="302" r:id="rId12"/>
    <p:sldId id="303" r:id="rId13"/>
    <p:sldId id="304" r:id="rId14"/>
    <p:sldId id="319" r:id="rId15"/>
    <p:sldId id="305" r:id="rId16"/>
    <p:sldId id="320" r:id="rId17"/>
    <p:sldId id="307" r:id="rId18"/>
    <p:sldId id="324" r:id="rId19"/>
    <p:sldId id="308" r:id="rId20"/>
    <p:sldId id="325" r:id="rId21"/>
    <p:sldId id="310" r:id="rId22"/>
    <p:sldId id="311" r:id="rId23"/>
    <p:sldId id="312" r:id="rId24"/>
    <p:sldId id="326" r:id="rId25"/>
    <p:sldId id="313" r:id="rId26"/>
    <p:sldId id="327" r:id="rId27"/>
    <p:sldId id="314" r:id="rId28"/>
    <p:sldId id="315" r:id="rId29"/>
    <p:sldId id="328" r:id="rId30"/>
    <p:sldId id="317" r:id="rId31"/>
    <p:sldId id="298" r:id="rId32"/>
  </p:sldIdLst>
  <p:sldSz cx="9720263" cy="6480175"/>
  <p:notesSz cx="9931400" cy="6794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 userDrawn="1">
          <p15:clr>
            <a:srgbClr val="A4A3A4"/>
          </p15:clr>
        </p15:guide>
        <p15:guide id="2" pos="30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  <a:srgbClr val="FFCC00"/>
    <a:srgbClr val="FFCCCC"/>
    <a:srgbClr val="FFCC99"/>
    <a:srgbClr val="CCECFF"/>
    <a:srgbClr val="FFFF99"/>
    <a:srgbClr val="CCFF99"/>
    <a:srgbClr val="FF99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9" autoAdjust="0"/>
    <p:restoredTop sz="81152"/>
  </p:normalViewPr>
  <p:slideViewPr>
    <p:cSldViewPr snapToGrid="0" showGuides="1">
      <p:cViewPr varScale="1">
        <p:scale>
          <a:sx n="78" d="100"/>
          <a:sy n="78" d="100"/>
        </p:scale>
        <p:origin x="864" y="176"/>
      </p:cViewPr>
      <p:guideLst>
        <p:guide orient="horz" pos="2041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31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4309940" cy="339502"/>
          </a:xfrm>
          <a:prstGeom prst="rect">
            <a:avLst/>
          </a:prstGeom>
          <a:noFill/>
          <a:ln>
            <a:noFill/>
          </a:ln>
        </p:spPr>
        <p:txBody>
          <a:bodyPr vert="horz" wrap="none" lIns="82476" tIns="41238" rIns="82476" bIns="41238" compatLnSpc="0">
            <a:noAutofit/>
          </a:bodyPr>
          <a:lstStyle/>
          <a:p>
            <a:pPr hangingPunct="0">
              <a:defRPr sz="1400"/>
            </a:pPr>
            <a:endParaRPr lang="en-US" sz="1300">
              <a:latin typeface="TakaoPGothic" pitchFamily="18"/>
              <a:ea typeface="TakaoPGothic" pitchFamily="2"/>
              <a:cs typeface="Lohit Hindi" pitchFamily="2"/>
            </a:endParaRPr>
          </a:p>
        </p:txBody>
      </p:sp>
      <p:sp>
        <p:nvSpPr>
          <p:cNvPr id="3" name="日付プレースホルダー 2"/>
          <p:cNvSpPr txBox="1">
            <a:spLocks noGrp="1"/>
          </p:cNvSpPr>
          <p:nvPr>
            <p:ph type="dt" sz="quarter" idx="1"/>
          </p:nvPr>
        </p:nvSpPr>
        <p:spPr>
          <a:xfrm>
            <a:off x="5621413" y="0"/>
            <a:ext cx="4309940" cy="339502"/>
          </a:xfrm>
          <a:prstGeom prst="rect">
            <a:avLst/>
          </a:prstGeom>
          <a:noFill/>
          <a:ln>
            <a:noFill/>
          </a:ln>
        </p:spPr>
        <p:txBody>
          <a:bodyPr vert="horz" wrap="none" lIns="82476" tIns="41238" rIns="82476" bIns="41238" compatLnSpc="0">
            <a:noAutofit/>
          </a:bodyPr>
          <a:lstStyle/>
          <a:p>
            <a:pPr algn="r" hangingPunct="0">
              <a:defRPr sz="1400"/>
            </a:pPr>
            <a:endParaRPr lang="en-US" sz="1300">
              <a:latin typeface="TakaoPGothic" pitchFamily="18"/>
              <a:ea typeface="TakaoPGothic" pitchFamily="2"/>
              <a:cs typeface="Lohit Hindi" pitchFamily="2"/>
            </a:endParaRPr>
          </a:p>
        </p:txBody>
      </p:sp>
      <p:sp>
        <p:nvSpPr>
          <p:cNvPr id="4" name="フッター プレースホルダー 3"/>
          <p:cNvSpPr txBox="1">
            <a:spLocks noGrp="1"/>
          </p:cNvSpPr>
          <p:nvPr>
            <p:ph type="ftr" sz="quarter" idx="2"/>
          </p:nvPr>
        </p:nvSpPr>
        <p:spPr>
          <a:xfrm>
            <a:off x="0" y="6454888"/>
            <a:ext cx="4309940" cy="339502"/>
          </a:xfrm>
          <a:prstGeom prst="rect">
            <a:avLst/>
          </a:prstGeom>
          <a:noFill/>
          <a:ln>
            <a:noFill/>
          </a:ln>
        </p:spPr>
        <p:txBody>
          <a:bodyPr vert="horz" wrap="none" lIns="82476" tIns="41238" rIns="82476" bIns="41238" anchor="b" compatLnSpc="0">
            <a:noAutofit/>
          </a:bodyPr>
          <a:lstStyle/>
          <a:p>
            <a:pPr hangingPunct="0">
              <a:defRPr sz="1400"/>
            </a:pPr>
            <a:endParaRPr lang="en-US" sz="1300">
              <a:latin typeface="TakaoPGothic" pitchFamily="18"/>
              <a:ea typeface="TakaoPGothic" pitchFamily="2"/>
              <a:cs typeface="Lohit Hindi" pitchFamily="2"/>
            </a:endParaRPr>
          </a:p>
        </p:txBody>
      </p:sp>
      <p:sp>
        <p:nvSpPr>
          <p:cNvPr id="5" name="スライド番号プレースホルダー 4"/>
          <p:cNvSpPr txBox="1">
            <a:spLocks noGrp="1"/>
          </p:cNvSpPr>
          <p:nvPr>
            <p:ph type="sldNum" sz="quarter" idx="3"/>
          </p:nvPr>
        </p:nvSpPr>
        <p:spPr>
          <a:xfrm>
            <a:off x="5621413" y="6454888"/>
            <a:ext cx="4309940" cy="339502"/>
          </a:xfrm>
          <a:prstGeom prst="rect">
            <a:avLst/>
          </a:prstGeom>
          <a:noFill/>
          <a:ln>
            <a:noFill/>
          </a:ln>
        </p:spPr>
        <p:txBody>
          <a:bodyPr vert="horz" wrap="none" lIns="82476" tIns="41238" rIns="82476" bIns="41238" anchor="b" compatLnSpc="0">
            <a:noAutofit/>
          </a:bodyPr>
          <a:lstStyle/>
          <a:p>
            <a:pPr algn="r" hangingPunct="0">
              <a:defRPr sz="1400"/>
            </a:pPr>
            <a:fld id="{60251BC5-34EC-4AAC-A963-E495CC871990}" type="slidenum">
              <a:pPr algn="r" hangingPunct="0">
                <a:defRPr sz="1400"/>
              </a:pPr>
              <a:t>‹#›</a:t>
            </a:fld>
            <a:endParaRPr lang="en-US" sz="1300">
              <a:latin typeface="TakaoPGothic" pitchFamily="18"/>
              <a:ea typeface="TakaoPGothic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52732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 idx="2"/>
          </p:nvPr>
        </p:nvSpPr>
        <p:spPr>
          <a:xfrm>
            <a:off x="3054350" y="515938"/>
            <a:ext cx="3822700" cy="2547937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ノート プレースホルダー 2"/>
          <p:cNvSpPr txBox="1">
            <a:spLocks noGrp="1"/>
          </p:cNvSpPr>
          <p:nvPr>
            <p:ph type="body" sz="quarter" idx="3"/>
          </p:nvPr>
        </p:nvSpPr>
        <p:spPr>
          <a:xfrm>
            <a:off x="993183" y="3227329"/>
            <a:ext cx="7944988" cy="30573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ja-JP"/>
          </a:p>
        </p:txBody>
      </p:sp>
      <p:sp>
        <p:nvSpPr>
          <p:cNvPr id="4" name="ヘッダー プレースホルダー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4309940" cy="3395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en-US" sz="1300" kern="1200">
                <a:latin typeface="TakaoPMincho" pitchFamily="18"/>
                <a:ea typeface="TakaoPGothic" pitchFamily="2"/>
                <a:cs typeface="TakaoPGothic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日付プレースホルダー 4"/>
          <p:cNvSpPr txBox="1">
            <a:spLocks noGrp="1"/>
          </p:cNvSpPr>
          <p:nvPr>
            <p:ph type="dt" idx="1"/>
          </p:nvPr>
        </p:nvSpPr>
        <p:spPr>
          <a:xfrm>
            <a:off x="5621413" y="0"/>
            <a:ext cx="4309940" cy="3395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en-US" sz="1300" kern="1200">
                <a:latin typeface="TakaoPMincho" pitchFamily="18"/>
                <a:ea typeface="TakaoPGothic" pitchFamily="2"/>
                <a:cs typeface="TakaoPGothic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フッター プレースホルダー 5"/>
          <p:cNvSpPr txBox="1">
            <a:spLocks noGrp="1"/>
          </p:cNvSpPr>
          <p:nvPr>
            <p:ph type="ftr" sz="quarter" idx="4"/>
          </p:nvPr>
        </p:nvSpPr>
        <p:spPr>
          <a:xfrm>
            <a:off x="0" y="6454888"/>
            <a:ext cx="4309940" cy="3395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rtl="0" hangingPunct="0">
              <a:buNone/>
              <a:tabLst/>
              <a:defRPr lang="en-US" sz="1300" kern="1200">
                <a:latin typeface="TakaoPMincho" pitchFamily="18"/>
                <a:ea typeface="TakaoPGothic" pitchFamily="2"/>
                <a:cs typeface="TakaoPGothic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スライド番号プレースホルダー 6"/>
          <p:cNvSpPr txBox="1">
            <a:spLocks noGrp="1"/>
          </p:cNvSpPr>
          <p:nvPr>
            <p:ph type="sldNum" sz="quarter" idx="5"/>
          </p:nvPr>
        </p:nvSpPr>
        <p:spPr>
          <a:xfrm>
            <a:off x="5621413" y="6454888"/>
            <a:ext cx="4309940" cy="3395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rtl="0" hangingPunct="0">
              <a:buNone/>
              <a:tabLst/>
              <a:defRPr lang="en-US" sz="1300" kern="1200">
                <a:latin typeface="TakaoPMincho" pitchFamily="18"/>
                <a:ea typeface="TakaoPGothic" pitchFamily="2"/>
                <a:cs typeface="TakaoPGothic" pitchFamily="2"/>
              </a:defRPr>
            </a:lvl1pPr>
          </a:lstStyle>
          <a:p>
            <a:pPr lvl="0"/>
            <a:fld id="{43673C3B-C5BF-41E4-8604-95B207DD55C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97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en-US" altLang="ja-JP" sz="2000" b="0" i="0" u="none" strike="noStrike" kern="1200">
        <a:ln>
          <a:noFill/>
        </a:ln>
        <a:latin typeface="TakaoPGothic" pitchFamily="18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43673C3B-C5BF-41E4-8604-95B207DD55CA}" type="slidenum">
              <a:rPr lang="en-US" altLang="ja-JP" smtClean="0"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1843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43673C3B-C5BF-41E4-8604-95B207DD55CA}" type="slidenum">
              <a:rPr lang="en-US" altLang="ja-JP" smtClean="0"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363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33" y="6048163"/>
            <a:ext cx="9717732" cy="432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5985342"/>
            <a:ext cx="9717732" cy="60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824" y="717139"/>
            <a:ext cx="8019217" cy="3369691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559" spc="-47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7033" y="4210149"/>
            <a:ext cx="8019217" cy="108002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268" cap="all" spc="189" baseline="0">
                <a:solidFill>
                  <a:schemeClr val="tx2"/>
                </a:solidFill>
                <a:latin typeface="+mj-lt"/>
              </a:defRPr>
            </a:lvl1pPr>
            <a:lvl2pPr marL="432008" indent="0" algn="ctr">
              <a:buNone/>
              <a:defRPr sz="2268"/>
            </a:lvl2pPr>
            <a:lvl3pPr marL="864017" indent="0" algn="ctr">
              <a:buNone/>
              <a:defRPr sz="2268"/>
            </a:lvl3pPr>
            <a:lvl4pPr marL="1296025" indent="0" algn="ctr">
              <a:buNone/>
              <a:defRPr sz="1890"/>
            </a:lvl4pPr>
            <a:lvl5pPr marL="1728033" indent="0" algn="ctr">
              <a:buNone/>
              <a:defRPr sz="1890"/>
            </a:lvl5pPr>
            <a:lvl6pPr marL="2160041" indent="0" algn="ctr">
              <a:buNone/>
              <a:defRPr sz="1890"/>
            </a:lvl6pPr>
            <a:lvl7pPr marL="2592050" indent="0" algn="ctr">
              <a:buNone/>
              <a:defRPr sz="1890"/>
            </a:lvl7pPr>
            <a:lvl8pPr marL="3024058" indent="0" algn="ctr">
              <a:buNone/>
              <a:defRPr sz="1890"/>
            </a:lvl8pPr>
            <a:lvl9pPr marL="3456066" indent="0" algn="ctr">
              <a:buNone/>
              <a:defRPr sz="189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62825" y="4104111"/>
            <a:ext cx="787341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730" y="5931487"/>
            <a:ext cx="1170533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6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76F6-8B39-4636-9199-ED87C670610E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57A9-4A8E-482F-A171-5FE9BA64B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45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33" y="6048163"/>
            <a:ext cx="9717732" cy="432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5985342"/>
            <a:ext cx="9717732" cy="60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89587"/>
            <a:ext cx="2095932" cy="544257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89587"/>
            <a:ext cx="6166292" cy="5442570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76F6-8B39-4636-9199-ED87C670610E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38BDE-203A-48B8-8445-91CD4B282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05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76F6-8B39-4636-9199-ED87C670610E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5BB7-B0B2-4CFB-97AC-D64298889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6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33" y="6048163"/>
            <a:ext cx="9717732" cy="432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5985342"/>
            <a:ext cx="9717732" cy="60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824" y="717139"/>
            <a:ext cx="8019217" cy="3369691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559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824" y="4207794"/>
            <a:ext cx="8019217" cy="1080029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268" cap="all" spc="189" baseline="0">
                <a:solidFill>
                  <a:schemeClr val="tx2"/>
                </a:solidFill>
                <a:latin typeface="+mj-lt"/>
              </a:defRPr>
            </a:lvl1pPr>
            <a:lvl2pPr marL="4320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864017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29602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72803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216004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5920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302405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45606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76F6-8B39-4636-9199-ED87C670610E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6E258-12D3-4068-8CBD-E66188F97EB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62825" y="4104111"/>
            <a:ext cx="787341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212" y="5931487"/>
            <a:ext cx="1170533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43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4824" y="270815"/>
            <a:ext cx="8019217" cy="137083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823" y="1744049"/>
            <a:ext cx="3936707" cy="380170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7334" y="1744049"/>
            <a:ext cx="3936707" cy="3801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76F6-8B39-4636-9199-ED87C670610E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36BF-D04B-463F-8CD3-090909716F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1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74824" y="270815"/>
            <a:ext cx="8019217" cy="137083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823" y="1744348"/>
            <a:ext cx="3936707" cy="6957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890" b="0" cap="all" baseline="0">
                <a:solidFill>
                  <a:schemeClr val="tx2"/>
                </a:solidFill>
              </a:defRPr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823" y="2440067"/>
            <a:ext cx="3936707" cy="31056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7334" y="1744348"/>
            <a:ext cx="3936707" cy="6957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890" b="0" cap="all" baseline="0">
                <a:solidFill>
                  <a:schemeClr val="tx2"/>
                </a:solidFill>
              </a:defRPr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334" y="2440066"/>
            <a:ext cx="3936707" cy="31056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76F6-8B39-4636-9199-ED87C670610E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23AB7-1C4E-4192-B16A-CCE4402BA6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27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76F6-8B39-4636-9199-ED87C670610E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94E49-F2AF-4D0E-862B-22A88235D4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596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33" y="6048163"/>
            <a:ext cx="9717732" cy="432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5985342"/>
            <a:ext cx="9717732" cy="60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76F6-8B39-4636-9199-ED87C670610E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1BDE4-6CCB-48AF-B4C6-240933591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212" y="5931487"/>
            <a:ext cx="1170533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99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229556" cy="64801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21010" y="0"/>
            <a:ext cx="51031" cy="64801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10" y="561614"/>
            <a:ext cx="2551569" cy="2160058"/>
          </a:xfrm>
        </p:spPr>
        <p:txBody>
          <a:bodyPr anchor="b">
            <a:normAutofit/>
          </a:bodyPr>
          <a:lstStyle>
            <a:lvl1pPr>
              <a:defRPr sz="3402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7354" y="691219"/>
            <a:ext cx="5176040" cy="496813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4510" y="2764875"/>
            <a:ext cx="2551569" cy="319295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417">
                <a:solidFill>
                  <a:srgbClr val="FFFFFF"/>
                </a:solidFill>
              </a:defRPr>
            </a:lvl1pPr>
            <a:lvl2pPr marL="432008" indent="0">
              <a:buNone/>
              <a:defRPr sz="1134"/>
            </a:lvl2pPr>
            <a:lvl3pPr marL="864017" indent="0">
              <a:buNone/>
              <a:defRPr sz="945"/>
            </a:lvl3pPr>
            <a:lvl4pPr marL="1296025" indent="0">
              <a:buNone/>
              <a:defRPr sz="850"/>
            </a:lvl4pPr>
            <a:lvl5pPr marL="1728033" indent="0">
              <a:buNone/>
              <a:defRPr sz="850"/>
            </a:lvl5pPr>
            <a:lvl6pPr marL="2160041" indent="0">
              <a:buNone/>
              <a:defRPr sz="850"/>
            </a:lvl6pPr>
            <a:lvl7pPr marL="2592050" indent="0">
              <a:buNone/>
              <a:defRPr sz="850"/>
            </a:lvl7pPr>
            <a:lvl8pPr marL="3024058" indent="0">
              <a:buNone/>
              <a:defRPr sz="850"/>
            </a:lvl8pPr>
            <a:lvl9pPr marL="3456066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1137" y="6103900"/>
            <a:ext cx="2087649" cy="345009"/>
          </a:xfrm>
        </p:spPr>
        <p:txBody>
          <a:bodyPr/>
          <a:lstStyle>
            <a:lvl1pPr algn="l">
              <a:defRPr/>
            </a:lvl1pPr>
          </a:lstStyle>
          <a:p>
            <a:fld id="{79C376F6-8B39-4636-9199-ED87C670610E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27354" y="6103900"/>
            <a:ext cx="3705850" cy="345009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B0A0A7-A15F-4B0E-AD33-BEFDD725C6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730" y="5931487"/>
            <a:ext cx="1170533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77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680126"/>
            <a:ext cx="9717732" cy="18000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4644292"/>
            <a:ext cx="9717732" cy="604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824" y="4795330"/>
            <a:ext cx="8067818" cy="777621"/>
          </a:xfrm>
        </p:spPr>
        <p:txBody>
          <a:bodyPr tIns="0" bIns="0" anchor="b">
            <a:noAutofit/>
          </a:bodyPr>
          <a:lstStyle>
            <a:lvl1pPr>
              <a:defRPr sz="3402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" y="0"/>
            <a:ext cx="9720251" cy="4644292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024"/>
            </a:lvl1pPr>
            <a:lvl2pPr marL="432008" indent="0">
              <a:buNone/>
              <a:defRPr sz="2646"/>
            </a:lvl2pPr>
            <a:lvl3pPr marL="864017" indent="0">
              <a:buNone/>
              <a:defRPr sz="2268"/>
            </a:lvl3pPr>
            <a:lvl4pPr marL="1296025" indent="0">
              <a:buNone/>
              <a:defRPr sz="1890"/>
            </a:lvl4pPr>
            <a:lvl5pPr marL="1728033" indent="0">
              <a:buNone/>
              <a:defRPr sz="1890"/>
            </a:lvl5pPr>
            <a:lvl6pPr marL="2160041" indent="0">
              <a:buNone/>
              <a:defRPr sz="1890"/>
            </a:lvl6pPr>
            <a:lvl7pPr marL="2592050" indent="0">
              <a:buNone/>
              <a:defRPr sz="1890"/>
            </a:lvl7pPr>
            <a:lvl8pPr marL="3024058" indent="0">
              <a:buNone/>
              <a:defRPr sz="1890"/>
            </a:lvl8pPr>
            <a:lvl9pPr marL="3456066" indent="0">
              <a:buNone/>
              <a:defRPr sz="189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4824" y="5581591"/>
            <a:ext cx="8067818" cy="561615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67"/>
              </a:spcAft>
              <a:buNone/>
              <a:defRPr sz="1417">
                <a:solidFill>
                  <a:srgbClr val="FFFFFF"/>
                </a:solidFill>
              </a:defRPr>
            </a:lvl1pPr>
            <a:lvl2pPr marL="432008" indent="0">
              <a:buNone/>
              <a:defRPr sz="1134"/>
            </a:lvl2pPr>
            <a:lvl3pPr marL="864017" indent="0">
              <a:buNone/>
              <a:defRPr sz="945"/>
            </a:lvl3pPr>
            <a:lvl4pPr marL="1296025" indent="0">
              <a:buNone/>
              <a:defRPr sz="850"/>
            </a:lvl4pPr>
            <a:lvl5pPr marL="1728033" indent="0">
              <a:buNone/>
              <a:defRPr sz="850"/>
            </a:lvl5pPr>
            <a:lvl6pPr marL="2160041" indent="0">
              <a:buNone/>
              <a:defRPr sz="850"/>
            </a:lvl6pPr>
            <a:lvl7pPr marL="2592050" indent="0">
              <a:buNone/>
              <a:defRPr sz="850"/>
            </a:lvl7pPr>
            <a:lvl8pPr marL="3024058" indent="0">
              <a:buNone/>
              <a:defRPr sz="850"/>
            </a:lvl8pPr>
            <a:lvl9pPr marL="3456066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76F6-8B39-4636-9199-ED87C670610E}" type="datetimeFigureOut">
              <a:rPr kumimoji="1" lang="ja-JP" altLang="en-US" smtClean="0"/>
              <a:t>2019/7/31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A602-8A6C-4BB8-9E42-8FC1EE293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694" y="5940127"/>
            <a:ext cx="1170533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44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048163"/>
            <a:ext cx="9720264" cy="432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5985342"/>
            <a:ext cx="9720264" cy="628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4824" y="270815"/>
            <a:ext cx="8019217" cy="13708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823" y="1744048"/>
            <a:ext cx="8019218" cy="380170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4825" y="6103900"/>
            <a:ext cx="1971057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rgbClr val="FFFFFF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8870" y="6103900"/>
            <a:ext cx="3845056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 cap="all" baseline="0">
                <a:solidFill>
                  <a:srgbClr val="FFFFFF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3296" y="6103900"/>
            <a:ext cx="1046033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rgbClr val="FFFFFF"/>
                </a:solidFill>
              </a:defRPr>
            </a:lvl1pPr>
          </a:lstStyle>
          <a:p>
            <a:pPr lvl="0"/>
            <a:fld id="{EFAEED6A-A398-415D-BB97-C6744E9BDD3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951562" y="1642103"/>
            <a:ext cx="79463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889" y="5939119"/>
            <a:ext cx="1170533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51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7" r:id="rId1"/>
    <p:sldLayoutId id="2147484258" r:id="rId2"/>
    <p:sldLayoutId id="2147484259" r:id="rId3"/>
    <p:sldLayoutId id="2147484260" r:id="rId4"/>
    <p:sldLayoutId id="2147484261" r:id="rId5"/>
    <p:sldLayoutId id="2147484262" r:id="rId6"/>
    <p:sldLayoutId id="2147484263" r:id="rId7"/>
    <p:sldLayoutId id="2147484264" r:id="rId8"/>
    <p:sldLayoutId id="2147484265" r:id="rId9"/>
    <p:sldLayoutId id="2147484266" r:id="rId10"/>
    <p:sldLayoutId id="2147484267" r:id="rId11"/>
  </p:sldLayoutIdLst>
  <p:txStyles>
    <p:titleStyle>
      <a:lvl1pPr algn="l" defTabSz="864017" rtl="0" eaLnBrk="1" latinLnBrk="0" hangingPunct="1">
        <a:lnSpc>
          <a:spcPct val="85000"/>
        </a:lnSpc>
        <a:spcBef>
          <a:spcPct val="0"/>
        </a:spcBef>
        <a:buNone/>
        <a:defRPr kumimoji="1" sz="4536" kern="1200" spc="-47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86402" indent="-86402" algn="l" defTabSz="864017" rtl="0" eaLnBrk="1" latinLnBrk="0" hangingPunct="1">
        <a:lnSpc>
          <a:spcPct val="90000"/>
        </a:lnSpc>
        <a:spcBef>
          <a:spcPts val="1134"/>
        </a:spcBef>
        <a:spcAft>
          <a:spcPts val="189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62887" indent="-172803" algn="l" defTabSz="864017" rtl="0" eaLnBrk="1" latinLnBrk="0" hangingPunct="1">
        <a:lnSpc>
          <a:spcPct val="90000"/>
        </a:lnSpc>
        <a:spcBef>
          <a:spcPts val="189"/>
        </a:spcBef>
        <a:spcAft>
          <a:spcPts val="378"/>
        </a:spcAft>
        <a:buClr>
          <a:schemeClr val="accent1"/>
        </a:buClr>
        <a:buFont typeface="Calibri" pitchFamily="34" charset="0"/>
        <a:buChar char="◦"/>
        <a:defRPr kumimoji="1" sz="17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35690" indent="-172803" algn="l" defTabSz="864017" rtl="0" eaLnBrk="1" latinLnBrk="0" hangingPunct="1">
        <a:lnSpc>
          <a:spcPct val="90000"/>
        </a:lnSpc>
        <a:spcBef>
          <a:spcPts val="189"/>
        </a:spcBef>
        <a:spcAft>
          <a:spcPts val="378"/>
        </a:spcAft>
        <a:buClr>
          <a:schemeClr val="accent1"/>
        </a:buClr>
        <a:buFont typeface="Calibri" pitchFamily="34" charset="0"/>
        <a:buChar char="◦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08494" indent="-172803" algn="l" defTabSz="864017" rtl="0" eaLnBrk="1" latinLnBrk="0" hangingPunct="1">
        <a:lnSpc>
          <a:spcPct val="90000"/>
        </a:lnSpc>
        <a:spcBef>
          <a:spcPts val="189"/>
        </a:spcBef>
        <a:spcAft>
          <a:spcPts val="378"/>
        </a:spcAft>
        <a:buClr>
          <a:schemeClr val="accent1"/>
        </a:buClr>
        <a:buFont typeface="Calibri" pitchFamily="34" charset="0"/>
        <a:buChar char="◦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1297" indent="-172803" algn="l" defTabSz="864017" rtl="0" eaLnBrk="1" latinLnBrk="0" hangingPunct="1">
        <a:lnSpc>
          <a:spcPct val="90000"/>
        </a:lnSpc>
        <a:spcBef>
          <a:spcPts val="189"/>
        </a:spcBef>
        <a:spcAft>
          <a:spcPts val="378"/>
        </a:spcAft>
        <a:buClr>
          <a:schemeClr val="accent1"/>
        </a:buClr>
        <a:buFont typeface="Calibri" pitchFamily="34" charset="0"/>
        <a:buChar char="◦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39390" indent="-216004" algn="l" defTabSz="864017" rtl="0" eaLnBrk="1" latinLnBrk="0" hangingPunct="1">
        <a:lnSpc>
          <a:spcPct val="90000"/>
        </a:lnSpc>
        <a:spcBef>
          <a:spcPts val="189"/>
        </a:spcBef>
        <a:spcAft>
          <a:spcPts val="378"/>
        </a:spcAft>
        <a:buClr>
          <a:schemeClr val="accent1"/>
        </a:buClr>
        <a:buFont typeface="Calibri" pitchFamily="34" charset="0"/>
        <a:buChar char="◦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28370" indent="-216004" algn="l" defTabSz="864017" rtl="0" eaLnBrk="1" latinLnBrk="0" hangingPunct="1">
        <a:lnSpc>
          <a:spcPct val="90000"/>
        </a:lnSpc>
        <a:spcBef>
          <a:spcPts val="189"/>
        </a:spcBef>
        <a:spcAft>
          <a:spcPts val="378"/>
        </a:spcAft>
        <a:buClr>
          <a:schemeClr val="accent1"/>
        </a:buClr>
        <a:buFont typeface="Calibri" pitchFamily="34" charset="0"/>
        <a:buChar char="◦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17350" indent="-216004" algn="l" defTabSz="864017" rtl="0" eaLnBrk="1" latinLnBrk="0" hangingPunct="1">
        <a:lnSpc>
          <a:spcPct val="90000"/>
        </a:lnSpc>
        <a:spcBef>
          <a:spcPts val="189"/>
        </a:spcBef>
        <a:spcAft>
          <a:spcPts val="378"/>
        </a:spcAft>
        <a:buClr>
          <a:schemeClr val="accent1"/>
        </a:buClr>
        <a:buFont typeface="Calibri" pitchFamily="34" charset="0"/>
        <a:buChar char="◦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06330" indent="-216004" algn="l" defTabSz="864017" rtl="0" eaLnBrk="1" latinLnBrk="0" hangingPunct="1">
        <a:lnSpc>
          <a:spcPct val="90000"/>
        </a:lnSpc>
        <a:spcBef>
          <a:spcPts val="189"/>
        </a:spcBef>
        <a:spcAft>
          <a:spcPts val="378"/>
        </a:spcAft>
        <a:buClr>
          <a:schemeClr val="accent1"/>
        </a:buClr>
        <a:buFont typeface="Calibri" pitchFamily="34" charset="0"/>
        <a:buChar char="◦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.sci.hokudai.ac.jp/~inex/y2016/0506/lecture/pub/index.html" TargetMode="External"/><Relationship Id="rId2" Type="http://schemas.openxmlformats.org/officeDocument/2006/relationships/hyperlink" Target="https://itpass.scitec.kobe-u.ac.jp/exp/fy2018/180806/lecture_shell-editor/pub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-words.jp/w/%E3%82%B7%E3%82%A7%E3%83%AB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シェル</a:t>
            </a:r>
            <a:r>
              <a:rPr lang="en-US" altLang="ja-JP" dirty="0"/>
              <a:t>, </a:t>
            </a:r>
            <a:br>
              <a:rPr lang="en-US" altLang="ja-JP" dirty="0"/>
            </a:br>
            <a:r>
              <a:rPr lang="ja-JP" altLang="en-US"/>
              <a:t>エディタ </a:t>
            </a:r>
            <a:r>
              <a:rPr lang="en-US" altLang="ja-JP" dirty="0"/>
              <a:t>vi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/>
              <a:t>神戸大学大学院理学研究科</a:t>
            </a:r>
            <a:r>
              <a:rPr lang="ja-JP" altLang="en-US"/>
              <a:t>惑星学専攻</a:t>
            </a:r>
            <a:endParaRPr lang="en-US" altLang="ja-JP" dirty="0"/>
          </a:p>
          <a:p>
            <a:r>
              <a:rPr lang="ja-JP" altLang="en-US"/>
              <a:t>流体地球物理学教育研究分野</a:t>
            </a:r>
            <a:endParaRPr lang="en-US" altLang="ja-JP" dirty="0"/>
          </a:p>
          <a:p>
            <a:r>
              <a:rPr lang="ja-JP" altLang="en-US"/>
              <a:t>河合</a:t>
            </a:r>
            <a:r>
              <a:rPr lang="en-US" altLang="ja-JP" dirty="0"/>
              <a:t> </a:t>
            </a:r>
            <a:r>
              <a:rPr lang="ja-JP" altLang="en-US"/>
              <a:t>佑太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4363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シェルの基本的な機能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900791" y="1708879"/>
            <a:ext cx="6244288" cy="4347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/>
              <a:t>コマンドインタプリタ</a:t>
            </a:r>
            <a:endParaRPr kumimoji="1" lang="en-US" altLang="ja-JP" sz="2400" dirty="0"/>
          </a:p>
          <a:p>
            <a:pPr lvl="1"/>
            <a:r>
              <a:rPr lang="ja-JP" altLang="en-US" sz="2000"/>
              <a:t>プロンプトを表示し、そこにユーザーが入力した 文字列</a:t>
            </a:r>
            <a:r>
              <a:rPr lang="en-US" altLang="ja-JP" sz="2000" dirty="0"/>
              <a:t>(</a:t>
            </a:r>
            <a:r>
              <a:rPr lang="ja-JP" altLang="en-US" sz="2000"/>
              <a:t>コマンド</a:t>
            </a:r>
            <a:r>
              <a:rPr lang="en-US" altLang="ja-JP" sz="2000" dirty="0"/>
              <a:t>)</a:t>
            </a:r>
            <a:r>
              <a:rPr lang="ja-JP" altLang="en-US" sz="2000"/>
              <a:t>を解釈して対応するプログラムを起動する</a:t>
            </a:r>
            <a:endParaRPr kumimoji="1" lang="en-US" altLang="ja-JP" sz="2000" dirty="0"/>
          </a:p>
          <a:p>
            <a:r>
              <a:rPr lang="ja-JP" altLang="en-US" sz="2189"/>
              <a:t>環境設定</a:t>
            </a:r>
            <a:endParaRPr lang="en-US" altLang="ja-JP" sz="2189" dirty="0"/>
          </a:p>
          <a:p>
            <a:pPr lvl="1"/>
            <a:r>
              <a:rPr kumimoji="1" lang="ja-JP" altLang="en-US" sz="2000"/>
              <a:t>アプリケーションソフトウェア間</a:t>
            </a:r>
            <a:r>
              <a:rPr kumimoji="1" lang="ja-JP" altLang="en-US" sz="2000" dirty="0"/>
              <a:t>で共用のデータを保持し、必要に応じて参照させる</a:t>
            </a:r>
            <a:endParaRPr kumimoji="1" lang="en-US" altLang="ja-JP" sz="2000" dirty="0"/>
          </a:p>
          <a:p>
            <a:r>
              <a:rPr lang="ja-JP" altLang="en-US" sz="2189" dirty="0"/>
              <a:t>シェルスクリプト</a:t>
            </a:r>
            <a:r>
              <a:rPr lang="ja-JP" altLang="en-US" sz="2189"/>
              <a:t>の実行</a:t>
            </a:r>
            <a:endParaRPr lang="en-US" altLang="ja-JP" sz="2189" dirty="0"/>
          </a:p>
          <a:p>
            <a:pPr lvl="1"/>
            <a:r>
              <a:rPr lang="ja-JP" altLang="en-US" sz="2000"/>
              <a:t>一連の処理をファイルに記述し</a:t>
            </a:r>
            <a:r>
              <a:rPr lang="en-US" altLang="ja-JP" sz="2000" dirty="0"/>
              <a:t>, </a:t>
            </a:r>
            <a:r>
              <a:rPr lang="ja-JP" altLang="en-US" sz="2000"/>
              <a:t>一括して連続的に実行する</a:t>
            </a:r>
            <a:endParaRPr lang="ja-JP" altLang="en-US" sz="1800"/>
          </a:p>
          <a:p>
            <a:pPr lvl="1"/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15584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コマンドインタプリタ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4823" y="1744049"/>
            <a:ext cx="8019218" cy="1295242"/>
          </a:xfrm>
        </p:spPr>
        <p:txBody>
          <a:bodyPr>
            <a:normAutofit/>
          </a:bodyPr>
          <a:lstStyle/>
          <a:p>
            <a:r>
              <a:rPr kumimoji="1" lang="ja-JP" altLang="en-US" sz="2400" dirty="0"/>
              <a:t>カーネルとユーザの通訳</a:t>
            </a:r>
            <a:endParaRPr lang="en-US" altLang="ja-JP" sz="2400" dirty="0"/>
          </a:p>
          <a:p>
            <a:r>
              <a:rPr kumimoji="1" lang="ja-JP" altLang="en-US" sz="2189" dirty="0"/>
              <a:t>プロンプトの表示</a:t>
            </a:r>
            <a:endParaRPr lang="en-US" altLang="ja-JP" sz="2189" dirty="0"/>
          </a:p>
          <a:p>
            <a:pPr lvl="1"/>
            <a:r>
              <a:rPr kumimoji="1" lang="ja-JP" altLang="en-US" sz="1978" dirty="0"/>
              <a:t>コマンドを待ち受ける</a:t>
            </a:r>
            <a:endParaRPr kumimoji="1" lang="en-US" altLang="ja-JP" sz="1978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874822" y="3603243"/>
            <a:ext cx="8019219" cy="2336800"/>
            <a:chOff x="874822" y="3417888"/>
            <a:chExt cx="8019219" cy="233680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4822" y="3787775"/>
              <a:ext cx="2205315" cy="1899179"/>
            </a:xfrm>
            <a:prstGeom prst="rect">
              <a:avLst/>
            </a:prstGeom>
          </p:spPr>
        </p:pic>
        <p:grpSp>
          <p:nvGrpSpPr>
            <p:cNvPr id="7" name="グループ化 6"/>
            <p:cNvGrpSpPr/>
            <p:nvPr/>
          </p:nvGrpSpPr>
          <p:grpSpPr>
            <a:xfrm>
              <a:off x="3347701" y="3417888"/>
              <a:ext cx="3556001" cy="2336800"/>
              <a:chOff x="3080138" y="2937933"/>
              <a:chExt cx="3556001" cy="2336800"/>
            </a:xfrm>
          </p:grpSpPr>
          <p:sp>
            <p:nvSpPr>
              <p:cNvPr id="5" name="正方形/長方形 4"/>
              <p:cNvSpPr/>
              <p:nvPr/>
            </p:nvSpPr>
            <p:spPr>
              <a:xfrm>
                <a:off x="3080138" y="3240088"/>
                <a:ext cx="3556000" cy="203464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lang="en-US" altLang="ja-JP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hoge@joho</a:t>
                </a:r>
                <a:r>
                  <a:rPr lang="en-US" altLang="ja-JP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: ~$</a:t>
                </a:r>
                <a:endParaRPr kumimoji="1" lang="ja-JP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3080139" y="2937933"/>
                <a:ext cx="3556000" cy="302155"/>
              </a:xfrm>
              <a:prstGeom prst="rect">
                <a:avLst/>
              </a:prstGeom>
              <a:solidFill>
                <a:srgbClr val="000066"/>
              </a:solidFill>
              <a:ln w="25400"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r>
                  <a:rPr lang="en-US" altLang="ja-JP" dirty="0"/>
                  <a:t>Terminal                                            ×</a:t>
                </a:r>
                <a:endParaRPr kumimoji="1" lang="ja-JP" altLang="en-US" dirty="0"/>
              </a:p>
            </p:txBody>
          </p:sp>
        </p:grpSp>
        <p:sp>
          <p:nvSpPr>
            <p:cNvPr id="8" name="円/楕円 7"/>
            <p:cNvSpPr/>
            <p:nvPr/>
          </p:nvSpPr>
          <p:spPr>
            <a:xfrm>
              <a:off x="7278966" y="3988975"/>
              <a:ext cx="1615075" cy="1496777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/>
                <a:t>カーネル</a:t>
              </a:r>
              <a:endParaRPr kumimoji="1" lang="ja-JP" altLang="en-US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3852333" y="4627150"/>
            <a:ext cx="235373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プロンプトの表示</a:t>
            </a:r>
            <a:endParaRPr kumimoji="1" lang="en-US" altLang="ja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コマンド受付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4207933" y="4233793"/>
            <a:ext cx="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347701" y="4221436"/>
            <a:ext cx="16306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51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コマンドインタプリタ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4823" y="1744049"/>
            <a:ext cx="8019218" cy="12952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189" dirty="0"/>
              <a:t>例</a:t>
            </a:r>
            <a:r>
              <a:rPr lang="en-US" altLang="ja-JP" sz="2189" dirty="0"/>
              <a:t>:</a:t>
            </a:r>
          </a:p>
          <a:p>
            <a:pPr lvl="1"/>
            <a:r>
              <a:rPr lang="ja-JP" altLang="en-US" sz="1800" dirty="0"/>
              <a:t>ユーザが「</a:t>
            </a:r>
            <a:r>
              <a:rPr lang="en-US" altLang="ja-JP" sz="1800" dirty="0" err="1"/>
              <a:t>p</a:t>
            </a:r>
            <a:r>
              <a:rPr kumimoji="1" lang="en-US" altLang="ja-JP" sz="1800" dirty="0" err="1"/>
              <a:t>wd</a:t>
            </a:r>
            <a:r>
              <a:rPr kumimoji="1" lang="ja-JP" altLang="en-US" sz="1800" dirty="0"/>
              <a:t>」</a:t>
            </a:r>
            <a:r>
              <a:rPr kumimoji="1" lang="en-US" altLang="ja-JP" sz="1800" dirty="0"/>
              <a:t> </a:t>
            </a:r>
            <a:r>
              <a:rPr kumimoji="1" lang="ja-JP" altLang="en-US" sz="1800" dirty="0"/>
              <a:t>を入力</a:t>
            </a:r>
            <a:endParaRPr kumimoji="1" lang="en-US" altLang="ja-JP" sz="1800" dirty="0"/>
          </a:p>
          <a:p>
            <a:pPr marL="190084" lvl="1" indent="0">
              <a:buNone/>
            </a:pPr>
            <a:r>
              <a:rPr lang="ja-JP" altLang="en-US" sz="1800" dirty="0"/>
              <a:t>　　　</a:t>
            </a:r>
            <a:r>
              <a:rPr kumimoji="1" lang="ja-JP" altLang="en-US" sz="1800" dirty="0"/>
              <a:t> </a:t>
            </a:r>
            <a:r>
              <a:rPr lang="en-US" altLang="ja-JP" sz="1800" dirty="0"/>
              <a:t>(Linux </a:t>
            </a:r>
            <a:r>
              <a:rPr lang="ja-JP" altLang="en-US" sz="1800" dirty="0"/>
              <a:t>カーネルからカレントディレクトリを取得</a:t>
            </a:r>
            <a:r>
              <a:rPr kumimoji="1" lang="en-US" altLang="ja-JP" sz="1800" dirty="0"/>
              <a:t>)</a:t>
            </a:r>
          </a:p>
          <a:p>
            <a:pPr lvl="1"/>
            <a:r>
              <a:rPr lang="ja-JP" altLang="en-US" sz="1800" dirty="0"/>
              <a:t>シェルは文字列 </a:t>
            </a:r>
            <a:r>
              <a:rPr lang="en-US" altLang="ja-JP" sz="1800" dirty="0"/>
              <a:t>(</a:t>
            </a:r>
            <a:r>
              <a:rPr lang="en-US" altLang="ja-JP" sz="1800" dirty="0" err="1"/>
              <a:t>pwd</a:t>
            </a:r>
            <a:r>
              <a:rPr lang="en-US" altLang="ja-JP" sz="1800" dirty="0"/>
              <a:t>) </a:t>
            </a:r>
            <a:r>
              <a:rPr lang="ja-JP" altLang="en-US" sz="1800" dirty="0"/>
              <a:t>をコマンドとして解釈し、カーネルに渡す</a:t>
            </a:r>
            <a:endParaRPr lang="en-US" altLang="ja-JP" sz="1800" dirty="0"/>
          </a:p>
          <a:p>
            <a:pPr lvl="1"/>
            <a:endParaRPr kumimoji="1" lang="en-US" altLang="ja-JP" sz="1978" dirty="0"/>
          </a:p>
        </p:txBody>
      </p:sp>
      <p:sp>
        <p:nvSpPr>
          <p:cNvPr id="14" name="正方形/長方形 13"/>
          <p:cNvSpPr/>
          <p:nvPr/>
        </p:nvSpPr>
        <p:spPr>
          <a:xfrm>
            <a:off x="3852333" y="4478866"/>
            <a:ext cx="235373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プロンプトの表示</a:t>
            </a:r>
            <a:endParaRPr kumimoji="1" lang="en-US" altLang="ja-JP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コマンド受付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4207933" y="4097866"/>
            <a:ext cx="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347701" y="4097866"/>
            <a:ext cx="16306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10"/>
          <p:cNvGrpSpPr/>
          <p:nvPr/>
        </p:nvGrpSpPr>
        <p:grpSpPr>
          <a:xfrm>
            <a:off x="874823" y="3156274"/>
            <a:ext cx="8137753" cy="2793468"/>
            <a:chOff x="874822" y="2961220"/>
            <a:chExt cx="8137753" cy="2793468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874822" y="3417888"/>
              <a:ext cx="8019219" cy="2336800"/>
              <a:chOff x="874822" y="3417888"/>
              <a:chExt cx="8019219" cy="2336800"/>
            </a:xfrm>
          </p:grpSpPr>
          <p:pic>
            <p:nvPicPr>
              <p:cNvPr id="4" name="図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4822" y="3787775"/>
                <a:ext cx="2205315" cy="1899179"/>
              </a:xfrm>
              <a:prstGeom prst="rect">
                <a:avLst/>
              </a:prstGeom>
            </p:spPr>
          </p:pic>
          <p:grpSp>
            <p:nvGrpSpPr>
              <p:cNvPr id="7" name="グループ化 6"/>
              <p:cNvGrpSpPr/>
              <p:nvPr/>
            </p:nvGrpSpPr>
            <p:grpSpPr>
              <a:xfrm>
                <a:off x="3347701" y="3417888"/>
                <a:ext cx="3556001" cy="2336800"/>
                <a:chOff x="3080138" y="2937933"/>
                <a:chExt cx="3556001" cy="2336800"/>
              </a:xfrm>
            </p:grpSpPr>
            <p:sp>
              <p:nvSpPr>
                <p:cNvPr id="5" name="正方形/長方形 4"/>
                <p:cNvSpPr/>
                <p:nvPr/>
              </p:nvSpPr>
              <p:spPr>
                <a:xfrm>
                  <a:off x="3080138" y="3240088"/>
                  <a:ext cx="3556000" cy="2034645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rgbClr val="0000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r>
                    <a:rPr lang="en-US" altLang="ja-JP" dirty="0" err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hoge@joho</a:t>
                  </a:r>
                  <a:r>
                    <a:rPr lang="en-US" altLang="ja-JP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: ~$</a:t>
                  </a:r>
                  <a:r>
                    <a:rPr lang="ja-JP" alt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 </a:t>
                  </a:r>
                  <a:r>
                    <a:rPr lang="en-US" altLang="ja-JP" dirty="0" err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pwd</a:t>
                  </a:r>
                  <a:endParaRPr kumimoji="1"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6" name="正方形/長方形 5"/>
                <p:cNvSpPr/>
                <p:nvPr/>
              </p:nvSpPr>
              <p:spPr>
                <a:xfrm>
                  <a:off x="3080139" y="2937933"/>
                  <a:ext cx="3556000" cy="302155"/>
                </a:xfrm>
                <a:prstGeom prst="rect">
                  <a:avLst/>
                </a:prstGeom>
                <a:solidFill>
                  <a:srgbClr val="000066"/>
                </a:solidFill>
                <a:ln w="25400">
                  <a:solidFill>
                    <a:srgbClr val="0000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r>
                    <a:rPr lang="en-US" altLang="ja-JP" dirty="0"/>
                    <a:t>Terminal                                            ×</a:t>
                  </a:r>
                  <a:endParaRPr kumimoji="1" lang="ja-JP" altLang="en-US" dirty="0"/>
                </a:p>
              </p:txBody>
            </p:sp>
          </p:grpSp>
          <p:sp>
            <p:nvSpPr>
              <p:cNvPr id="8" name="円/楕円 7"/>
              <p:cNvSpPr/>
              <p:nvPr/>
            </p:nvSpPr>
            <p:spPr>
              <a:xfrm>
                <a:off x="7278966" y="3988975"/>
                <a:ext cx="1615075" cy="1496777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カーネル</a:t>
                </a:r>
                <a:endParaRPr kumimoji="1" lang="ja-JP" altLang="en-US" dirty="0"/>
              </a:p>
            </p:txBody>
          </p:sp>
        </p:grpSp>
        <p:sp>
          <p:nvSpPr>
            <p:cNvPr id="9" name="円形吹き出し 8"/>
            <p:cNvSpPr/>
            <p:nvPr/>
          </p:nvSpPr>
          <p:spPr>
            <a:xfrm>
              <a:off x="1238829" y="2961220"/>
              <a:ext cx="2205314" cy="692261"/>
            </a:xfrm>
            <a:prstGeom prst="wedgeEllipseCallout">
              <a:avLst>
                <a:gd name="adj1" fmla="val -36646"/>
                <a:gd name="adj2" fmla="val 6797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/>
                <a:t>今いる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ディレクトリは</a:t>
              </a:r>
              <a:r>
                <a:rPr kumimoji="1" lang="en-US" altLang="ja-JP" sz="1400" dirty="0"/>
                <a:t>?</a:t>
              </a:r>
              <a:endParaRPr kumimoji="1" lang="ja-JP" altLang="en-US" sz="1400" dirty="0"/>
            </a:p>
          </p:txBody>
        </p:sp>
        <p:sp>
          <p:nvSpPr>
            <p:cNvPr id="15" name="円形吹き出し 14"/>
            <p:cNvSpPr/>
            <p:nvPr/>
          </p:nvSpPr>
          <p:spPr>
            <a:xfrm>
              <a:off x="6841067" y="3018221"/>
              <a:ext cx="2171508" cy="692261"/>
            </a:xfrm>
            <a:prstGeom prst="wedgeEllipseCallout">
              <a:avLst>
                <a:gd name="adj1" fmla="val -36646"/>
                <a:gd name="adj2" fmla="val 6797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/>
                <a:t>今いる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ディレクトリ</a:t>
              </a:r>
              <a:r>
                <a:rPr lang="ja-JP" altLang="en-US" sz="1400" dirty="0"/>
                <a:t>を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聞かれてるよ</a:t>
              </a:r>
            </a:p>
          </p:txBody>
        </p:sp>
      </p:grpSp>
      <p:sp>
        <p:nvSpPr>
          <p:cNvPr id="10" name="右矢印 9"/>
          <p:cNvSpPr/>
          <p:nvPr/>
        </p:nvSpPr>
        <p:spPr>
          <a:xfrm>
            <a:off x="6841068" y="4825999"/>
            <a:ext cx="584200" cy="220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438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コマンドインタプリタ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4823" y="1744048"/>
            <a:ext cx="8019218" cy="139243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189" dirty="0"/>
              <a:t>例</a:t>
            </a:r>
            <a:r>
              <a:rPr lang="en-US" altLang="ja-JP" sz="2189" dirty="0"/>
              <a:t>:</a:t>
            </a:r>
          </a:p>
          <a:p>
            <a:pPr lvl="1"/>
            <a:r>
              <a:rPr lang="ja-JP" altLang="en-US" sz="1978" dirty="0"/>
              <a:t>ユーザが「</a:t>
            </a:r>
            <a:r>
              <a:rPr lang="en-US" altLang="ja-JP" sz="1978" dirty="0" err="1"/>
              <a:t>pwd</a:t>
            </a:r>
            <a:r>
              <a:rPr lang="ja-JP" altLang="en-US" sz="1978" dirty="0"/>
              <a:t>」</a:t>
            </a:r>
            <a:r>
              <a:rPr lang="en-US" altLang="ja-JP" sz="1978" dirty="0"/>
              <a:t> </a:t>
            </a:r>
            <a:r>
              <a:rPr lang="ja-JP" altLang="en-US" sz="1978" dirty="0"/>
              <a:t>を入力</a:t>
            </a:r>
            <a:endParaRPr lang="en-US" altLang="ja-JP" sz="1978" dirty="0"/>
          </a:p>
          <a:p>
            <a:pPr marL="190084" lvl="1" indent="0">
              <a:buNone/>
            </a:pPr>
            <a:r>
              <a:rPr lang="ja-JP" altLang="en-US" sz="1978" dirty="0"/>
              <a:t>　　　</a:t>
            </a:r>
            <a:r>
              <a:rPr lang="en-US" altLang="ja-JP" sz="1978" dirty="0"/>
              <a:t>(Linux </a:t>
            </a:r>
            <a:r>
              <a:rPr lang="ja-JP" altLang="en-US" sz="1978" dirty="0"/>
              <a:t>カーネルからカレントディレクトリを取得</a:t>
            </a:r>
            <a:r>
              <a:rPr lang="en-US" altLang="ja-JP" sz="1978" dirty="0"/>
              <a:t>)</a:t>
            </a:r>
          </a:p>
          <a:p>
            <a:pPr lvl="1"/>
            <a:r>
              <a:rPr lang="ja-JP" altLang="en-US" sz="1978" dirty="0"/>
              <a:t>シェルは文字列 </a:t>
            </a:r>
            <a:r>
              <a:rPr lang="en-US" altLang="ja-JP" sz="1978" dirty="0"/>
              <a:t>(</a:t>
            </a:r>
            <a:r>
              <a:rPr lang="en-US" altLang="ja-JP" sz="1978" dirty="0" err="1"/>
              <a:t>pwd</a:t>
            </a:r>
            <a:r>
              <a:rPr lang="en-US" altLang="ja-JP" sz="1978" dirty="0"/>
              <a:t>) </a:t>
            </a:r>
            <a:r>
              <a:rPr lang="ja-JP" altLang="en-US" sz="1978" dirty="0"/>
              <a:t>をコマンドとして解釈し、カーネルに渡す</a:t>
            </a:r>
            <a:endParaRPr lang="en-US" altLang="ja-JP" sz="1978" dirty="0"/>
          </a:p>
          <a:p>
            <a:pPr lvl="1"/>
            <a:r>
              <a:rPr lang="ja-JP" altLang="en-US" sz="1978" dirty="0"/>
              <a:t>返ってきたカーネルからの返答をユーザに伝える</a:t>
            </a:r>
            <a:endParaRPr lang="en-US" altLang="ja-JP" sz="1978" dirty="0"/>
          </a:p>
          <a:p>
            <a:pPr lvl="1"/>
            <a:endParaRPr kumimoji="1" lang="en-US" altLang="ja-JP" sz="1978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874823" y="3210042"/>
            <a:ext cx="8297434" cy="2736466"/>
            <a:chOff x="874822" y="3018222"/>
            <a:chExt cx="8297434" cy="2736466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874822" y="3417888"/>
              <a:ext cx="8019219" cy="2336800"/>
              <a:chOff x="874822" y="3417888"/>
              <a:chExt cx="8019219" cy="2336800"/>
            </a:xfrm>
          </p:grpSpPr>
          <p:pic>
            <p:nvPicPr>
              <p:cNvPr id="4" name="図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4822" y="3787775"/>
                <a:ext cx="2205315" cy="1899179"/>
              </a:xfrm>
              <a:prstGeom prst="rect">
                <a:avLst/>
              </a:prstGeom>
            </p:spPr>
          </p:pic>
          <p:grpSp>
            <p:nvGrpSpPr>
              <p:cNvPr id="7" name="グループ化 6"/>
              <p:cNvGrpSpPr/>
              <p:nvPr/>
            </p:nvGrpSpPr>
            <p:grpSpPr>
              <a:xfrm>
                <a:off x="3347701" y="3417888"/>
                <a:ext cx="3556001" cy="2336800"/>
                <a:chOff x="3080138" y="2937933"/>
                <a:chExt cx="3556001" cy="2336800"/>
              </a:xfrm>
            </p:grpSpPr>
            <p:sp>
              <p:nvSpPr>
                <p:cNvPr id="5" name="正方形/長方形 4"/>
                <p:cNvSpPr/>
                <p:nvPr/>
              </p:nvSpPr>
              <p:spPr>
                <a:xfrm>
                  <a:off x="3080138" y="3240088"/>
                  <a:ext cx="3556000" cy="2034645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rgbClr val="0000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r>
                    <a:rPr lang="en-US" altLang="ja-JP" dirty="0" err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hoge@joho</a:t>
                  </a:r>
                  <a:r>
                    <a:rPr lang="en-US" altLang="ja-JP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: ~$</a:t>
                  </a:r>
                  <a:r>
                    <a:rPr lang="ja-JP" altLang="en-US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 </a:t>
                  </a:r>
                  <a:r>
                    <a:rPr lang="en-US" altLang="ja-JP" dirty="0" err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pwd</a:t>
                  </a:r>
                  <a:endParaRPr lang="en-US" altLang="ja-JP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  <a:p>
                  <a:r>
                    <a:rPr lang="en-US" altLang="ja-JP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/home/</a:t>
                  </a:r>
                  <a:r>
                    <a:rPr lang="en-US" altLang="ja-JP" dirty="0" err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hoge</a:t>
                  </a:r>
                  <a:endParaRPr lang="en-US" altLang="ja-JP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  <a:p>
                  <a:endParaRPr kumimoji="1" lang="ja-JP" alt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6" name="正方形/長方形 5"/>
                <p:cNvSpPr/>
                <p:nvPr/>
              </p:nvSpPr>
              <p:spPr>
                <a:xfrm>
                  <a:off x="3080139" y="2937933"/>
                  <a:ext cx="3556000" cy="302155"/>
                </a:xfrm>
                <a:prstGeom prst="rect">
                  <a:avLst/>
                </a:prstGeom>
                <a:solidFill>
                  <a:srgbClr val="000066"/>
                </a:solidFill>
                <a:ln w="25400">
                  <a:solidFill>
                    <a:srgbClr val="0000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r>
                    <a:rPr lang="en-US" altLang="ja-JP" dirty="0"/>
                    <a:t>Terminal                                            ×</a:t>
                  </a:r>
                  <a:endParaRPr kumimoji="1" lang="ja-JP" altLang="en-US" dirty="0"/>
                </a:p>
              </p:txBody>
            </p:sp>
          </p:grpSp>
          <p:sp>
            <p:nvSpPr>
              <p:cNvPr id="8" name="円/楕円 7"/>
              <p:cNvSpPr/>
              <p:nvPr/>
            </p:nvSpPr>
            <p:spPr>
              <a:xfrm>
                <a:off x="7278966" y="3988975"/>
                <a:ext cx="1615075" cy="1496777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/>
                  <a:t>カーネル</a:t>
                </a:r>
                <a:endParaRPr kumimoji="1" lang="ja-JP" altLang="en-US" dirty="0"/>
              </a:p>
            </p:txBody>
          </p:sp>
        </p:grpSp>
        <p:sp>
          <p:nvSpPr>
            <p:cNvPr id="9" name="円形吹き出し 8"/>
            <p:cNvSpPr/>
            <p:nvPr/>
          </p:nvSpPr>
          <p:spPr>
            <a:xfrm>
              <a:off x="1498600" y="3018222"/>
              <a:ext cx="1849101" cy="692261"/>
            </a:xfrm>
            <a:prstGeom prst="wedgeEllipseCallout">
              <a:avLst>
                <a:gd name="adj1" fmla="val 41652"/>
                <a:gd name="adj2" fmla="val 66753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/>
                <a:t>ここですよ</a:t>
              </a:r>
              <a:endParaRPr kumimoji="1" lang="en-US" altLang="ja-JP" sz="1400" dirty="0"/>
            </a:p>
          </p:txBody>
        </p:sp>
        <p:sp>
          <p:nvSpPr>
            <p:cNvPr id="15" name="円形吹き出し 14"/>
            <p:cNvSpPr/>
            <p:nvPr/>
          </p:nvSpPr>
          <p:spPr>
            <a:xfrm>
              <a:off x="7278965" y="3067402"/>
              <a:ext cx="1893291" cy="692261"/>
            </a:xfrm>
            <a:prstGeom prst="wedgeEllipseCallout">
              <a:avLst>
                <a:gd name="adj1" fmla="val -6624"/>
                <a:gd name="adj2" fmla="val 89991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/>
                <a:t>どこか</a:t>
              </a:r>
              <a:endParaRPr lang="en-US" altLang="ja-JP" sz="1400" dirty="0"/>
            </a:p>
            <a:p>
              <a:pPr algn="ctr"/>
              <a:r>
                <a:rPr lang="ja-JP" altLang="en-US" sz="1400" dirty="0"/>
                <a:t>わかったよ</a:t>
              </a:r>
              <a:endParaRPr kumimoji="1" lang="en-US" altLang="ja-JP" sz="1400" dirty="0"/>
            </a:p>
          </p:txBody>
        </p:sp>
      </p:grpSp>
      <p:cxnSp>
        <p:nvCxnSpPr>
          <p:cNvPr id="13" name="直線コネクタ 12"/>
          <p:cNvCxnSpPr/>
          <p:nvPr/>
        </p:nvCxnSpPr>
        <p:spPr>
          <a:xfrm>
            <a:off x="863599" y="4038857"/>
            <a:ext cx="117058" cy="50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980657" y="3919927"/>
            <a:ext cx="110066" cy="96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099871" y="3796486"/>
            <a:ext cx="94495" cy="145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右矢印 9"/>
          <p:cNvSpPr/>
          <p:nvPr/>
        </p:nvSpPr>
        <p:spPr>
          <a:xfrm rot="10800000">
            <a:off x="6799234" y="4819119"/>
            <a:ext cx="584200" cy="2201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794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シェルの基本的な機能</a:t>
            </a:r>
          </a:p>
        </p:txBody>
      </p:sp>
      <p:sp>
        <p:nvSpPr>
          <p:cNvPr id="4" name="正方形/長方形 3"/>
          <p:cNvSpPr/>
          <p:nvPr/>
        </p:nvSpPr>
        <p:spPr>
          <a:xfrm flipV="1">
            <a:off x="874823" y="2890157"/>
            <a:ext cx="1343721" cy="3499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/>
              <a:t>コマンドインタプリタ </a:t>
            </a:r>
            <a:endParaRPr kumimoji="1" lang="en-US" altLang="ja-JP" sz="2400" dirty="0"/>
          </a:p>
          <a:p>
            <a:pPr lvl="1"/>
            <a:r>
              <a:rPr lang="ja-JP" altLang="en-US" sz="2000"/>
              <a:t>プロンプトを表示し、そこにユーザーが入力した 文字列</a:t>
            </a:r>
            <a:r>
              <a:rPr lang="en-US" altLang="ja-JP" sz="2000" dirty="0"/>
              <a:t>(</a:t>
            </a:r>
            <a:r>
              <a:rPr lang="ja-JP" altLang="en-US" sz="2000"/>
              <a:t>コマンド</a:t>
            </a:r>
            <a:r>
              <a:rPr lang="en-US" altLang="ja-JP" sz="2000" dirty="0"/>
              <a:t>)</a:t>
            </a:r>
            <a:r>
              <a:rPr lang="ja-JP" altLang="en-US" sz="2000"/>
              <a:t>を解釈して対応するプログラムを起動する</a:t>
            </a:r>
            <a:endParaRPr lang="en-US" altLang="ja-JP" sz="2000" dirty="0"/>
          </a:p>
          <a:p>
            <a:r>
              <a:rPr lang="ja-JP" altLang="en-US" sz="2189"/>
              <a:t>環境</a:t>
            </a:r>
            <a:r>
              <a:rPr lang="ja-JP" altLang="en-US" sz="2189" dirty="0"/>
              <a:t>設定</a:t>
            </a:r>
            <a:endParaRPr lang="en-US" altLang="ja-JP" sz="2189" dirty="0"/>
          </a:p>
          <a:p>
            <a:pPr lvl="1"/>
            <a:r>
              <a:rPr kumimoji="1" lang="ja-JP" altLang="en-US" sz="2000" dirty="0"/>
              <a:t>アプリケーションソフトウェア間で共用のデータを保持し、必要に応じて参照させる</a:t>
            </a:r>
            <a:endParaRPr kumimoji="1" lang="en-US" altLang="ja-JP" sz="2000" dirty="0"/>
          </a:p>
          <a:p>
            <a:r>
              <a:rPr lang="ja-JP" altLang="en-US" sz="2189"/>
              <a:t>シェルスクリプト</a:t>
            </a:r>
            <a:endParaRPr lang="en-US" altLang="ja-JP" sz="2189" dirty="0"/>
          </a:p>
          <a:p>
            <a:pPr lvl="1"/>
            <a:r>
              <a:rPr lang="ja-JP" altLang="en-US" sz="2211"/>
              <a:t>一連の処理をファイルに記述し</a:t>
            </a:r>
            <a:r>
              <a:rPr lang="en-US" altLang="ja-JP" sz="2211" dirty="0"/>
              <a:t>, </a:t>
            </a:r>
            <a:r>
              <a:rPr lang="ja-JP" altLang="en-US" sz="2211"/>
              <a:t>一括して連続的に実行する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08325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環境設定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000" dirty="0"/>
              <a:t>複数のアプリケーションソフトウェア </a:t>
            </a:r>
            <a:r>
              <a:rPr lang="en-US" altLang="ja-JP" sz="2000" dirty="0"/>
              <a:t>(</a:t>
            </a:r>
            <a:r>
              <a:rPr lang="ja-JP" altLang="en-US" sz="2000" dirty="0"/>
              <a:t>ブラウザ</a:t>
            </a:r>
            <a:r>
              <a:rPr lang="en-US" altLang="ja-JP" sz="2000" dirty="0"/>
              <a:t>, </a:t>
            </a:r>
            <a:r>
              <a:rPr lang="ja-JP" altLang="en-US" sz="2000" dirty="0"/>
              <a:t>メーラ</a:t>
            </a:r>
            <a:r>
              <a:rPr lang="en-US" altLang="ja-JP" sz="2000" dirty="0"/>
              <a:t>, </a:t>
            </a:r>
            <a:r>
              <a:rPr lang="ja-JP" altLang="en-US" sz="2000" dirty="0"/>
              <a:t>エディタ</a:t>
            </a:r>
            <a:r>
              <a:rPr lang="en-US" altLang="ja-JP" sz="2000" dirty="0"/>
              <a:t>, etc. ...) </a:t>
            </a:r>
            <a:r>
              <a:rPr lang="ja-JP" altLang="en-US" sz="2000" dirty="0"/>
              <a:t>で使用する環境情報を設定する</a:t>
            </a:r>
            <a:endParaRPr lang="en-US" altLang="ja-JP" sz="2000" dirty="0"/>
          </a:p>
          <a:p>
            <a:pPr lvl="1"/>
            <a:r>
              <a:rPr lang="ja-JP" altLang="en-US" sz="1800" dirty="0"/>
              <a:t>シェルにより環境情報を環境変数に設定</a:t>
            </a:r>
          </a:p>
          <a:p>
            <a:pPr lvl="1"/>
            <a:r>
              <a:rPr lang="ja-JP" altLang="en-US" sz="1800" dirty="0"/>
              <a:t>アプリケーションは起動時に</a:t>
            </a:r>
            <a:r>
              <a:rPr lang="en-US" altLang="ja-JP" sz="1800" dirty="0"/>
              <a:t>, </a:t>
            </a:r>
            <a:r>
              <a:rPr lang="ja-JP" altLang="en-US" sz="1800" dirty="0"/>
              <a:t>環境変数を参照</a:t>
            </a:r>
            <a:endParaRPr lang="en-US" altLang="ja-JP" sz="1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120583"/>
              </p:ext>
            </p:extLst>
          </p:nvPr>
        </p:nvGraphicFramePr>
        <p:xfrm>
          <a:off x="1619250" y="3085886"/>
          <a:ext cx="6480176" cy="183400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240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環境情報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環境変数</a:t>
                      </a:r>
                      <a:endParaRPr kumimoji="1" lang="en-US" altLang="ja-JP" dirty="0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ホームディレクトリ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HOME</a:t>
                      </a: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エディタのコマンド名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EDITOR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言語環境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LANG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コマンドの検索パス</a:t>
                      </a:r>
                    </a:p>
                  </a:txBody>
                  <a:tcPr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PATH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371599" y="5202879"/>
            <a:ext cx="6907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例： </a:t>
            </a:r>
            <a:r>
              <a:rPr kumimoji="1" lang="en-US" altLang="ja-JP" dirty="0" err="1"/>
              <a:t>hoge@joho</a:t>
            </a:r>
            <a:r>
              <a:rPr kumimoji="1" lang="en-US" altLang="ja-JP" dirty="0"/>
              <a:t>: ~$ export LANG=</a:t>
            </a:r>
            <a:r>
              <a:rPr kumimoji="1" lang="en-US" altLang="ja-JP" dirty="0" err="1"/>
              <a:t>ja_JP.EUCJP</a:t>
            </a:r>
            <a:r>
              <a:rPr kumimoji="1" lang="en-US" altLang="ja-JP" dirty="0"/>
              <a:t> </a:t>
            </a:r>
          </a:p>
          <a:p>
            <a:r>
              <a:rPr lang="en-US" altLang="ja-JP" dirty="0"/>
              <a:t>                                   </a:t>
            </a:r>
            <a:r>
              <a:rPr kumimoji="1" lang="en-US" altLang="ja-JP" dirty="0"/>
              <a:t>(</a:t>
            </a:r>
            <a:r>
              <a:rPr kumimoji="1" lang="ja-JP" altLang="en-US" dirty="0"/>
              <a:t>文字コードを </a:t>
            </a:r>
            <a:r>
              <a:rPr lang="en-US" altLang="ja-JP" dirty="0" err="1"/>
              <a:t>ja_JP.EUCJP</a:t>
            </a:r>
            <a:r>
              <a:rPr lang="en-US" altLang="ja-JP" dirty="0"/>
              <a:t> </a:t>
            </a:r>
            <a:r>
              <a:rPr lang="ja-JP" altLang="en-US" dirty="0"/>
              <a:t>に変更する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8149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シェルの基本的な機能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74823" y="3902530"/>
            <a:ext cx="3286796" cy="4197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/>
              <a:t>コマンドインタプリタ</a:t>
            </a:r>
            <a:endParaRPr kumimoji="1" lang="en-US" altLang="ja-JP" sz="2400" dirty="0"/>
          </a:p>
          <a:p>
            <a:pPr lvl="1"/>
            <a:r>
              <a:rPr lang="ja-JP" altLang="en-US" sz="2000"/>
              <a:t>プロンプトを表示し、そこにユーザーが入力した 文字列</a:t>
            </a:r>
            <a:r>
              <a:rPr lang="en-US" altLang="ja-JP" sz="2000" dirty="0"/>
              <a:t>(</a:t>
            </a:r>
            <a:r>
              <a:rPr lang="ja-JP" altLang="en-US" sz="2000"/>
              <a:t>コマンド</a:t>
            </a:r>
            <a:r>
              <a:rPr lang="en-US" altLang="ja-JP" sz="2000" dirty="0"/>
              <a:t>)</a:t>
            </a:r>
            <a:r>
              <a:rPr lang="ja-JP" altLang="en-US" sz="2000"/>
              <a:t>を解釈して対応するプログラムを起動する</a:t>
            </a:r>
            <a:endParaRPr lang="en-US" altLang="ja-JP" sz="2000" dirty="0"/>
          </a:p>
          <a:p>
            <a:r>
              <a:rPr lang="ja-JP" altLang="en-US" sz="2189"/>
              <a:t>環境</a:t>
            </a:r>
            <a:r>
              <a:rPr lang="ja-JP" altLang="en-US" sz="2189" dirty="0"/>
              <a:t>設定</a:t>
            </a:r>
            <a:endParaRPr lang="en-US" altLang="ja-JP" sz="2189" dirty="0"/>
          </a:p>
          <a:p>
            <a:pPr lvl="1"/>
            <a:r>
              <a:rPr kumimoji="1" lang="ja-JP" altLang="en-US" sz="2000" dirty="0"/>
              <a:t>アプリケーションソフトウェア間で共用のデータを保持し、必要に応じて参照させる</a:t>
            </a:r>
            <a:endParaRPr kumimoji="1" lang="en-US" altLang="ja-JP" sz="2000" dirty="0"/>
          </a:p>
          <a:p>
            <a:r>
              <a:rPr lang="ja-JP" altLang="en-US" sz="2189"/>
              <a:t>シェルスクリプト</a:t>
            </a:r>
            <a:endParaRPr lang="en-US" altLang="ja-JP" sz="2189" dirty="0"/>
          </a:p>
          <a:p>
            <a:pPr lvl="1"/>
            <a:r>
              <a:rPr lang="en-US" altLang="ja-JP" sz="2000" dirty="0"/>
              <a:t> </a:t>
            </a:r>
            <a:r>
              <a:rPr lang="ja-JP" altLang="en-US" sz="2000"/>
              <a:t>一連の処理をファイルに記述し</a:t>
            </a:r>
            <a:r>
              <a:rPr lang="en-US" altLang="ja-JP" sz="2000" dirty="0"/>
              <a:t>, </a:t>
            </a:r>
            <a:r>
              <a:rPr lang="ja-JP" altLang="en-US" sz="2000"/>
              <a:t>一括して連続的に実行する</a:t>
            </a:r>
            <a:endParaRPr lang="en-US" altLang="ja-JP" sz="2000" dirty="0"/>
          </a:p>
          <a:p>
            <a:endParaRPr kumimoji="1" lang="ja-JP" altLang="en-US" sz="2189" dirty="0"/>
          </a:p>
        </p:txBody>
      </p:sp>
    </p:spTree>
    <p:extLst>
      <p:ext uri="{BB962C8B-B14F-4D97-AF65-F5344CB8AC3E}">
        <p14:creationId xmlns:p14="http://schemas.microsoft.com/office/powerpoint/2010/main" val="3285768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6612466" y="1886300"/>
            <a:ext cx="0" cy="344770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4824" y="270815"/>
            <a:ext cx="8019217" cy="1370831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シェルスクリプト</a:t>
            </a:r>
            <a:r>
              <a:rPr lang="ja-JP" altLang="en-US" sz="3600" dirty="0"/>
              <a:t>の実行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3801" y="1820820"/>
            <a:ext cx="4831710" cy="380170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ja-JP" altLang="en-US" sz="2400" dirty="0"/>
              <a:t>制御構造を含めたシェルコマンドが記述されたスクリプト</a:t>
            </a:r>
            <a:r>
              <a:rPr lang="en-US" altLang="ja-JP" sz="2400" dirty="0"/>
              <a:t>(</a:t>
            </a:r>
            <a:r>
              <a:rPr lang="ja-JP" altLang="en-US" sz="2400" dirty="0"/>
              <a:t>シェルスクリプト</a:t>
            </a:r>
            <a:r>
              <a:rPr lang="en-US" altLang="ja-JP" sz="2400" dirty="0"/>
              <a:t>)</a:t>
            </a:r>
            <a:r>
              <a:rPr lang="ja-JP" altLang="en-US" sz="2400" dirty="0"/>
              <a:t>を逐次実行する</a:t>
            </a:r>
            <a:r>
              <a:rPr lang="en-US" altLang="ja-JP" sz="2400" dirty="0"/>
              <a:t>.</a:t>
            </a:r>
          </a:p>
          <a:p>
            <a:endParaRPr lang="en-US" altLang="ja-JP" sz="2400" dirty="0"/>
          </a:p>
          <a:p>
            <a:r>
              <a:rPr lang="en-US" altLang="ja-JP" sz="2000" dirty="0"/>
              <a:t>*</a:t>
            </a:r>
            <a:r>
              <a:rPr lang="ja-JP" altLang="en-US" sz="2000" dirty="0"/>
              <a:t>制御構造</a:t>
            </a:r>
            <a:endParaRPr lang="en-US" altLang="ja-JP" sz="2000" dirty="0"/>
          </a:p>
          <a:p>
            <a:r>
              <a:rPr lang="ja-JP" altLang="en-US" sz="2000" dirty="0"/>
              <a:t>　繰り返し</a:t>
            </a:r>
            <a:r>
              <a:rPr lang="en-US" altLang="ja-JP" sz="2000" dirty="0"/>
              <a:t>, </a:t>
            </a:r>
            <a:r>
              <a:rPr lang="ja-JP" altLang="en-US" sz="2000" dirty="0"/>
              <a:t>条件分岐といった命令の順序</a:t>
            </a:r>
            <a:endParaRPr lang="en-US" altLang="ja-JP" sz="2000" dirty="0"/>
          </a:p>
          <a:p>
            <a:r>
              <a:rPr lang="ja-JP" altLang="en-US" sz="2000" dirty="0"/>
              <a:t>　を定めたもの</a:t>
            </a:r>
            <a:endParaRPr lang="en-US" altLang="ja-JP" sz="2000" dirty="0"/>
          </a:p>
          <a:p>
            <a:endParaRPr lang="en-US" altLang="ja-JP" sz="2400" dirty="0"/>
          </a:p>
          <a:p>
            <a:r>
              <a:rPr lang="ja-JP" altLang="en-US" sz="2000" b="1" dirty="0"/>
              <a:t>シェルスクリプトは明日</a:t>
            </a:r>
            <a:r>
              <a:rPr lang="ja-JP" altLang="en-US" sz="2000" b="1"/>
              <a:t>詳しく説明</a:t>
            </a:r>
            <a:endParaRPr kumimoji="1" lang="ja-JP" altLang="en-US" sz="2400" dirty="0"/>
          </a:p>
        </p:txBody>
      </p:sp>
      <p:sp>
        <p:nvSpPr>
          <p:cNvPr id="4" name="フローチャート: 判断 3"/>
          <p:cNvSpPr/>
          <p:nvPr/>
        </p:nvSpPr>
        <p:spPr>
          <a:xfrm>
            <a:off x="5706534" y="2554288"/>
            <a:ext cx="1811866" cy="6858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条件</a:t>
            </a:r>
            <a:endParaRPr kumimoji="1" lang="ja-JP" altLang="en-US" dirty="0"/>
          </a:p>
        </p:txBody>
      </p:sp>
      <p:sp>
        <p:nvSpPr>
          <p:cNvPr id="5" name="フローチャート: 処理 4"/>
          <p:cNvSpPr/>
          <p:nvPr/>
        </p:nvSpPr>
        <p:spPr>
          <a:xfrm>
            <a:off x="5706533" y="3729396"/>
            <a:ext cx="1811867" cy="42333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処理</a:t>
            </a:r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6" name="フローチャート: 処理 5"/>
          <p:cNvSpPr/>
          <p:nvPr/>
        </p:nvSpPr>
        <p:spPr>
          <a:xfrm>
            <a:off x="7628467" y="3729396"/>
            <a:ext cx="1811867" cy="42333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処理</a:t>
            </a:r>
            <a:r>
              <a:rPr lang="en-US" altLang="ja-JP" dirty="0"/>
              <a:t>B</a:t>
            </a:r>
            <a:endParaRPr kumimoji="1" lang="ja-JP" altLang="en-US" dirty="0"/>
          </a:p>
        </p:txBody>
      </p:sp>
      <p:cxnSp>
        <p:nvCxnSpPr>
          <p:cNvPr id="22" name="カギ線コネクタ 21"/>
          <p:cNvCxnSpPr>
            <a:stCxn id="4" idx="3"/>
            <a:endCxn id="6" idx="0"/>
          </p:cNvCxnSpPr>
          <p:nvPr/>
        </p:nvCxnSpPr>
        <p:spPr>
          <a:xfrm>
            <a:off x="7518400" y="2897188"/>
            <a:ext cx="1016001" cy="832208"/>
          </a:xfrm>
          <a:prstGeom prst="bentConnector2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カギ線コネクタ 23"/>
          <p:cNvCxnSpPr>
            <a:stCxn id="6" idx="2"/>
          </p:cNvCxnSpPr>
          <p:nvPr/>
        </p:nvCxnSpPr>
        <p:spPr>
          <a:xfrm rot="5400000">
            <a:off x="7212364" y="3662901"/>
            <a:ext cx="832208" cy="1811867"/>
          </a:xfrm>
          <a:prstGeom prst="bentConnector2">
            <a:avLst/>
          </a:prstGeom>
          <a:ln w="508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7763617" y="24738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accent4"/>
                </a:solidFill>
              </a:rPr>
              <a:t>偽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951751" y="324081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accent4"/>
                </a:solidFill>
              </a:rPr>
              <a:t>真</a:t>
            </a:r>
            <a:endParaRPr kumimoji="1" lang="ja-JP" altLang="en-US" b="1" dirty="0">
              <a:solidFill>
                <a:schemeClr val="accent4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56835" y="5453246"/>
            <a:ext cx="3143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条件分岐のフローチャート</a:t>
            </a:r>
          </a:p>
        </p:txBody>
      </p:sp>
    </p:spTree>
    <p:extLst>
      <p:ext uri="{BB962C8B-B14F-4D97-AF65-F5344CB8AC3E}">
        <p14:creationId xmlns:p14="http://schemas.microsoft.com/office/powerpoint/2010/main" val="2717827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852616" y="1767016"/>
            <a:ext cx="2607275" cy="3954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12" y="3013023"/>
            <a:ext cx="2496064" cy="47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シェルとは？</a:t>
            </a:r>
            <a:endParaRPr lang="en-US" altLang="ja-JP" sz="2800" dirty="0"/>
          </a:p>
          <a:p>
            <a:pPr marL="790835" lvl="1" indent="-514350"/>
            <a:r>
              <a:rPr lang="ja-JP" altLang="en-US" sz="2611" dirty="0"/>
              <a:t>ユーザインターフェース</a:t>
            </a:r>
            <a:endParaRPr lang="en-US" altLang="ja-JP" sz="2611" dirty="0"/>
          </a:p>
          <a:p>
            <a:pPr marL="790835" lvl="1" indent="-514350"/>
            <a:r>
              <a:rPr lang="ja-JP" altLang="en-US" sz="2611" dirty="0"/>
              <a:t>シェルの基本的な機能</a:t>
            </a:r>
            <a:endParaRPr lang="en-US" altLang="ja-JP" sz="2233" dirty="0"/>
          </a:p>
          <a:p>
            <a:pPr marL="790835" lvl="1" indent="-514350"/>
            <a:r>
              <a:rPr lang="ja-JP" altLang="en-US" sz="2611" dirty="0"/>
              <a:t>代表的なシェル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bash </a:t>
            </a:r>
            <a:r>
              <a:rPr lang="ja-JP" altLang="en-US" sz="2611" dirty="0"/>
              <a:t>について</a:t>
            </a:r>
            <a:endParaRPr lang="en-US" altLang="ja-JP" sz="2611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エディタ</a:t>
            </a:r>
            <a:r>
              <a:rPr kumimoji="1" lang="en-US" altLang="ja-JP" sz="2800" dirty="0"/>
              <a:t>: vi</a:t>
            </a:r>
          </a:p>
          <a:p>
            <a:pPr marL="790835" lvl="1" indent="-514350"/>
            <a:r>
              <a:rPr kumimoji="1" lang="ja-JP" altLang="en-US" sz="2611" dirty="0"/>
              <a:t>テキストエディタとは</a:t>
            </a:r>
            <a:endParaRPr kumimoji="1" lang="en-US" altLang="ja-JP" sz="2611" dirty="0"/>
          </a:p>
          <a:p>
            <a:pPr marL="790835" lvl="1" indent="-514350"/>
            <a:r>
              <a:rPr lang="en-US" altLang="ja-JP" sz="2611" dirty="0"/>
              <a:t>vi </a:t>
            </a:r>
            <a:r>
              <a:rPr lang="ja-JP" altLang="en-US" sz="2611" dirty="0"/>
              <a:t>とは</a:t>
            </a:r>
            <a:endParaRPr kumimoji="1" lang="ja-JP" altLang="en-US" sz="2611" dirty="0"/>
          </a:p>
        </p:txBody>
      </p:sp>
    </p:spTree>
    <p:extLst>
      <p:ext uri="{BB962C8B-B14F-4D97-AF65-F5344CB8AC3E}">
        <p14:creationId xmlns:p14="http://schemas.microsoft.com/office/powerpoint/2010/main" val="3254274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代表的なシェル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/>
              <a:t>Unix </a:t>
            </a:r>
            <a:r>
              <a:rPr kumimoji="1" lang="ja-JP" altLang="en-US" sz="2400" dirty="0"/>
              <a:t>系 </a:t>
            </a:r>
            <a:r>
              <a:rPr kumimoji="1" lang="en-US" altLang="ja-JP" sz="2400" dirty="0"/>
              <a:t>OS (</a:t>
            </a:r>
            <a:r>
              <a:rPr lang="pt-BR" altLang="ja-JP" sz="2400" dirty="0"/>
              <a:t>Linux, OS</a:t>
            </a:r>
            <a:r>
              <a:rPr lang="ja-JP" altLang="en-US" sz="2400" dirty="0"/>
              <a:t> </a:t>
            </a:r>
            <a:r>
              <a:rPr lang="en-US" altLang="ja-JP" sz="2400" dirty="0"/>
              <a:t>X</a:t>
            </a:r>
            <a:r>
              <a:rPr lang="pt-BR" altLang="ja-JP" sz="2400" dirty="0"/>
              <a:t>, FreeBSD, Solaris...) </a:t>
            </a:r>
          </a:p>
          <a:p>
            <a:pPr lvl="1"/>
            <a:r>
              <a:rPr lang="en-US" altLang="ja-JP" sz="2211" dirty="0" err="1"/>
              <a:t>sh</a:t>
            </a:r>
            <a:r>
              <a:rPr lang="en-US" altLang="ja-JP" sz="2211" dirty="0"/>
              <a:t>, bash, </a:t>
            </a:r>
            <a:r>
              <a:rPr lang="en-US" altLang="ja-JP" sz="2211" dirty="0" err="1"/>
              <a:t>ksh</a:t>
            </a:r>
            <a:r>
              <a:rPr lang="en-US" altLang="ja-JP" sz="2211" dirty="0"/>
              <a:t>, </a:t>
            </a:r>
            <a:r>
              <a:rPr lang="en-US" altLang="ja-JP" sz="2211" dirty="0" err="1"/>
              <a:t>csh</a:t>
            </a:r>
            <a:r>
              <a:rPr lang="en-US" altLang="ja-JP" sz="2211" dirty="0"/>
              <a:t>, </a:t>
            </a:r>
            <a:r>
              <a:rPr lang="en-US" altLang="ja-JP" sz="2211" dirty="0" err="1"/>
              <a:t>tcsh</a:t>
            </a:r>
            <a:r>
              <a:rPr lang="en-US" altLang="ja-JP" sz="2211" dirty="0"/>
              <a:t>, </a:t>
            </a:r>
            <a:r>
              <a:rPr lang="en-US" altLang="ja-JP" sz="2211" dirty="0" err="1"/>
              <a:t>zsh</a:t>
            </a:r>
            <a:r>
              <a:rPr lang="en-US" altLang="ja-JP" sz="2211" dirty="0"/>
              <a:t>, …</a:t>
            </a:r>
          </a:p>
          <a:p>
            <a:pPr lvl="1"/>
            <a:r>
              <a:rPr lang="en-US" altLang="ja-JP" sz="2211" dirty="0"/>
              <a:t>X</a:t>
            </a:r>
            <a:r>
              <a:rPr lang="ja-JP" altLang="en-US" sz="2211" dirty="0"/>
              <a:t> </a:t>
            </a:r>
            <a:r>
              <a:rPr lang="en-US" altLang="ja-JP" sz="2211" dirty="0"/>
              <a:t>Window System</a:t>
            </a:r>
          </a:p>
          <a:p>
            <a:r>
              <a:rPr lang="en-US" altLang="ja-JP" sz="2400" dirty="0"/>
              <a:t>Microsoft Windows</a:t>
            </a:r>
          </a:p>
          <a:p>
            <a:pPr lvl="1"/>
            <a:r>
              <a:rPr lang="ja-JP" altLang="en-US" sz="2211" dirty="0"/>
              <a:t>コマンドプロンプト </a:t>
            </a:r>
            <a:r>
              <a:rPr lang="en-US" altLang="ja-JP" sz="2211" dirty="0"/>
              <a:t>(WinNT</a:t>
            </a:r>
            <a:r>
              <a:rPr lang="ja-JP" altLang="en-US" sz="2211" dirty="0"/>
              <a:t>系</a:t>
            </a:r>
            <a:r>
              <a:rPr lang="en-US" altLang="ja-JP" sz="2211" dirty="0"/>
              <a:t>)</a:t>
            </a:r>
          </a:p>
          <a:p>
            <a:pPr lvl="1"/>
            <a:r>
              <a:rPr lang="en-US" altLang="ja-JP" sz="2211" dirty="0"/>
              <a:t>Windows PowerShell (</a:t>
            </a:r>
            <a:r>
              <a:rPr lang="ja-JP" altLang="en-US" sz="2211" dirty="0"/>
              <a:t>次世代のコマンドラインシェル</a:t>
            </a:r>
            <a:r>
              <a:rPr lang="en-US" altLang="ja-JP" sz="2211" dirty="0"/>
              <a:t>)</a:t>
            </a:r>
          </a:p>
          <a:p>
            <a:pPr lvl="1"/>
            <a:r>
              <a:rPr lang="en-US" altLang="ja-JP" sz="2211" dirty="0"/>
              <a:t>Explorer, </a:t>
            </a:r>
            <a:r>
              <a:rPr lang="ja-JP" altLang="en-US" sz="2211" dirty="0"/>
              <a:t>その他 </a:t>
            </a:r>
            <a:r>
              <a:rPr lang="en-US" altLang="ja-JP" sz="2211" dirty="0"/>
              <a:t>(</a:t>
            </a:r>
            <a:r>
              <a:rPr lang="ja-JP" altLang="en-US" sz="2211" dirty="0"/>
              <a:t>互換シェル？</a:t>
            </a:r>
            <a:r>
              <a:rPr lang="en-US" altLang="ja-JP" sz="2211" dirty="0"/>
              <a:t>)</a:t>
            </a:r>
          </a:p>
          <a:p>
            <a:r>
              <a:rPr lang="en-US" altLang="ja-JP" sz="2400" dirty="0" err="1"/>
              <a:t>macOS</a:t>
            </a:r>
            <a:endParaRPr lang="en-US" altLang="ja-JP" sz="2400" dirty="0"/>
          </a:p>
          <a:p>
            <a:pPr lvl="1"/>
            <a:r>
              <a:rPr lang="en-US" altLang="ja-JP" sz="2211" dirty="0"/>
              <a:t>Finder</a:t>
            </a:r>
          </a:p>
          <a:p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657101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シェルとは？</a:t>
            </a:r>
            <a:endParaRPr lang="en-US" altLang="ja-JP" sz="2800" dirty="0"/>
          </a:p>
          <a:p>
            <a:pPr marL="790835" lvl="1" indent="-514350"/>
            <a:r>
              <a:rPr lang="ja-JP" altLang="en-US" sz="2611" dirty="0"/>
              <a:t>ユーザインターフェース</a:t>
            </a:r>
            <a:endParaRPr lang="en-US" altLang="ja-JP" sz="2611" dirty="0"/>
          </a:p>
          <a:p>
            <a:pPr marL="790835" lvl="1" indent="-514350"/>
            <a:r>
              <a:rPr lang="ja-JP" altLang="en-US" sz="2611" dirty="0"/>
              <a:t>シェルの基本的な機能</a:t>
            </a:r>
            <a:endParaRPr lang="en-US" altLang="ja-JP" sz="2233" dirty="0"/>
          </a:p>
          <a:p>
            <a:pPr marL="790835" lvl="1" indent="-514350"/>
            <a:r>
              <a:rPr lang="ja-JP" altLang="en-US" sz="2611" dirty="0"/>
              <a:t>代表的なシェル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bash </a:t>
            </a:r>
            <a:r>
              <a:rPr lang="ja-JP" altLang="en-US" sz="2611" dirty="0"/>
              <a:t>について</a:t>
            </a:r>
            <a:endParaRPr lang="en-US" altLang="ja-JP" sz="2611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エディタ</a:t>
            </a:r>
            <a:r>
              <a:rPr kumimoji="1" lang="en-US" altLang="ja-JP" sz="2800" dirty="0"/>
              <a:t>: vi</a:t>
            </a:r>
          </a:p>
          <a:p>
            <a:pPr marL="790835" lvl="1" indent="-514350"/>
            <a:r>
              <a:rPr kumimoji="1" lang="ja-JP" altLang="en-US" sz="2611" dirty="0"/>
              <a:t>テキストエディタとは</a:t>
            </a:r>
            <a:endParaRPr kumimoji="1" lang="en-US" altLang="ja-JP" sz="2611" dirty="0"/>
          </a:p>
          <a:p>
            <a:pPr marL="790835" lvl="1" indent="-514350"/>
            <a:r>
              <a:rPr lang="en-US" altLang="ja-JP" sz="2611" dirty="0"/>
              <a:t>vi </a:t>
            </a:r>
            <a:r>
              <a:rPr lang="ja-JP" altLang="en-US" sz="2611" dirty="0"/>
              <a:t>とは</a:t>
            </a:r>
            <a:endParaRPr kumimoji="1" lang="ja-JP" altLang="en-US" sz="2611" dirty="0"/>
          </a:p>
        </p:txBody>
      </p:sp>
    </p:spTree>
    <p:extLst>
      <p:ext uri="{BB962C8B-B14F-4D97-AF65-F5344CB8AC3E}">
        <p14:creationId xmlns:p14="http://schemas.microsoft.com/office/powerpoint/2010/main" val="409172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852616" y="1767016"/>
            <a:ext cx="2607275" cy="3954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965" y="3463145"/>
            <a:ext cx="2378630" cy="464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シェルとは？</a:t>
            </a:r>
            <a:endParaRPr lang="en-US" altLang="ja-JP" sz="2800" dirty="0"/>
          </a:p>
          <a:p>
            <a:pPr marL="790835" lvl="1" indent="-514350"/>
            <a:r>
              <a:rPr lang="ja-JP" altLang="en-US" sz="2611" dirty="0"/>
              <a:t>ユーザインターフェース</a:t>
            </a:r>
            <a:endParaRPr lang="en-US" altLang="ja-JP" sz="2611" dirty="0"/>
          </a:p>
          <a:p>
            <a:pPr marL="790835" lvl="1" indent="-514350"/>
            <a:r>
              <a:rPr lang="ja-JP" altLang="en-US" sz="2611" dirty="0"/>
              <a:t>シェルの基本的な機能</a:t>
            </a:r>
            <a:endParaRPr lang="en-US" altLang="ja-JP" sz="2233" dirty="0"/>
          </a:p>
          <a:p>
            <a:pPr marL="790835" lvl="1" indent="-514350"/>
            <a:r>
              <a:rPr lang="ja-JP" altLang="en-US" sz="2611" dirty="0"/>
              <a:t>代表的なシェル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bash </a:t>
            </a:r>
            <a:r>
              <a:rPr lang="ja-JP" altLang="en-US" sz="2611" dirty="0"/>
              <a:t>について</a:t>
            </a:r>
            <a:endParaRPr lang="en-US" altLang="ja-JP" sz="2611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エディタ</a:t>
            </a:r>
            <a:r>
              <a:rPr kumimoji="1" lang="en-US" altLang="ja-JP" sz="2800" dirty="0"/>
              <a:t>: vi</a:t>
            </a:r>
          </a:p>
          <a:p>
            <a:pPr marL="790835" lvl="1" indent="-514350"/>
            <a:r>
              <a:rPr kumimoji="1" lang="ja-JP" altLang="en-US" sz="2611" dirty="0"/>
              <a:t>テキストエディタとは</a:t>
            </a:r>
            <a:endParaRPr kumimoji="1" lang="en-US" altLang="ja-JP" sz="2611" dirty="0"/>
          </a:p>
          <a:p>
            <a:pPr marL="790835" lvl="1" indent="-514350"/>
            <a:r>
              <a:rPr lang="en-US" altLang="ja-JP" sz="2611" dirty="0"/>
              <a:t>vi </a:t>
            </a:r>
            <a:r>
              <a:rPr lang="ja-JP" altLang="en-US" sz="2611" dirty="0"/>
              <a:t>とは</a:t>
            </a:r>
            <a:endParaRPr kumimoji="1" lang="ja-JP" altLang="en-US" sz="2611" dirty="0"/>
          </a:p>
        </p:txBody>
      </p:sp>
    </p:spTree>
    <p:extLst>
      <p:ext uri="{BB962C8B-B14F-4D97-AF65-F5344CB8AC3E}">
        <p14:creationId xmlns:p14="http://schemas.microsoft.com/office/powerpoint/2010/main" val="2767818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</a:t>
            </a:r>
            <a:r>
              <a:rPr kumimoji="1" lang="en-US" altLang="ja-JP" dirty="0"/>
              <a:t>ash </a:t>
            </a:r>
            <a:r>
              <a:rPr lang="ja-JP" altLang="en-US" dirty="0"/>
              <a:t>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/>
              <a:t>bash (Bourne Again Shell)</a:t>
            </a:r>
          </a:p>
          <a:p>
            <a:pPr lvl="1"/>
            <a:r>
              <a:rPr lang="en-US" altLang="ja-JP" sz="2211" dirty="0"/>
              <a:t>Unix </a:t>
            </a:r>
            <a:r>
              <a:rPr lang="ja-JP" altLang="en-US" sz="2211" dirty="0"/>
              <a:t>系 </a:t>
            </a:r>
            <a:r>
              <a:rPr lang="en-US" altLang="ja-JP" sz="2211" dirty="0"/>
              <a:t>OS </a:t>
            </a:r>
            <a:r>
              <a:rPr lang="ja-JP" altLang="en-US" sz="2211" dirty="0"/>
              <a:t>のシェルの一種</a:t>
            </a:r>
            <a:r>
              <a:rPr lang="en-US" altLang="ja-JP" sz="2211" dirty="0"/>
              <a:t>. </a:t>
            </a:r>
            <a:r>
              <a:rPr lang="ja-JP" altLang="en-US" sz="2211" dirty="0"/>
              <a:t>多くの </a:t>
            </a:r>
            <a:r>
              <a:rPr lang="en-US" altLang="ja-JP" sz="2211" dirty="0"/>
              <a:t>Linux </a:t>
            </a:r>
            <a:r>
              <a:rPr lang="ja-JP" altLang="en-US" sz="2211" dirty="0"/>
              <a:t>に搭載</a:t>
            </a:r>
            <a:r>
              <a:rPr lang="en-US" altLang="ja-JP" sz="2211" dirty="0"/>
              <a:t>.</a:t>
            </a:r>
          </a:p>
          <a:p>
            <a:pPr lvl="1"/>
            <a:r>
              <a:rPr lang="ja-JP" altLang="en-US" sz="2211" dirty="0"/>
              <a:t>ユーザが楽に操作するための機能が豊富</a:t>
            </a:r>
            <a:r>
              <a:rPr lang="en-US" altLang="ja-JP" sz="2211" dirty="0"/>
              <a:t>.</a:t>
            </a:r>
          </a:p>
          <a:p>
            <a:pPr lvl="2"/>
            <a:r>
              <a:rPr kumimoji="1" lang="ja-JP" altLang="en-US" sz="1833" dirty="0"/>
              <a:t>機能の例</a:t>
            </a:r>
            <a:endParaRPr lang="ja-JP" altLang="en-US" sz="1833" dirty="0"/>
          </a:p>
          <a:p>
            <a:pPr lvl="3"/>
            <a:r>
              <a:rPr lang="ja-JP" altLang="en-US" sz="1833" dirty="0"/>
              <a:t>リダイレクト </a:t>
            </a:r>
            <a:r>
              <a:rPr lang="en-US" altLang="ja-JP" sz="1833" dirty="0"/>
              <a:t>(&gt;, &gt;&gt;, etc.)</a:t>
            </a:r>
          </a:p>
          <a:p>
            <a:pPr lvl="3"/>
            <a:r>
              <a:rPr lang="ja-JP" altLang="en-US" sz="1833" dirty="0"/>
              <a:t>メタキャラクタ </a:t>
            </a:r>
            <a:r>
              <a:rPr lang="en-US" altLang="ja-JP" sz="1833" dirty="0"/>
              <a:t>(*, ?, etc.)</a:t>
            </a:r>
          </a:p>
          <a:p>
            <a:pPr lvl="3"/>
            <a:r>
              <a:rPr lang="ja-JP" altLang="en-US" sz="1833" dirty="0"/>
              <a:t>ジョブ管理 </a:t>
            </a:r>
            <a:r>
              <a:rPr lang="en-US" altLang="ja-JP" sz="1833" dirty="0"/>
              <a:t>(jobs, kill, </a:t>
            </a:r>
            <a:r>
              <a:rPr lang="en-US" altLang="ja-JP" sz="1833" dirty="0" err="1"/>
              <a:t>fg</a:t>
            </a:r>
            <a:r>
              <a:rPr lang="en-US" altLang="ja-JP" sz="1833" dirty="0"/>
              <a:t>, </a:t>
            </a:r>
            <a:r>
              <a:rPr lang="en-US" altLang="ja-JP" sz="1833" dirty="0" err="1"/>
              <a:t>bg</a:t>
            </a:r>
            <a:r>
              <a:rPr lang="en-US" altLang="ja-JP" sz="1833" dirty="0"/>
              <a:t>, etc.)</a:t>
            </a:r>
          </a:p>
          <a:p>
            <a:pPr lvl="3"/>
            <a:r>
              <a:rPr lang="ja-JP" altLang="en-US" sz="1833" dirty="0"/>
              <a:t>補完機能</a:t>
            </a:r>
            <a:r>
              <a:rPr lang="en-US" altLang="ja-JP" sz="1833" dirty="0"/>
              <a:t>, </a:t>
            </a:r>
            <a:r>
              <a:rPr lang="ja-JP" altLang="en-US" sz="1833" dirty="0"/>
              <a:t>編集機能</a:t>
            </a:r>
            <a:r>
              <a:rPr lang="en-US" altLang="ja-JP" sz="1833" dirty="0"/>
              <a:t>, </a:t>
            </a:r>
            <a:r>
              <a:rPr lang="ja-JP" altLang="en-US" sz="1833" dirty="0"/>
              <a:t>ヒストリ機能</a:t>
            </a:r>
          </a:p>
          <a:p>
            <a:pPr lvl="3"/>
            <a:r>
              <a:rPr lang="ja-JP" altLang="en-US" sz="1833" dirty="0"/>
              <a:t>エイリアス</a:t>
            </a:r>
          </a:p>
          <a:p>
            <a:pPr lvl="3"/>
            <a:endParaRPr kumimoji="1" lang="ja-JP" altLang="en-US" sz="1833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8704" y="5186488"/>
            <a:ext cx="590126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実習で </a:t>
            </a:r>
            <a:r>
              <a:rPr kumimoji="1" lang="en-US" altLang="ja-JP" sz="2400" dirty="0"/>
              <a:t>bash </a:t>
            </a:r>
            <a:r>
              <a:rPr kumimoji="1" lang="ja-JP" altLang="en-US" sz="2400" dirty="0"/>
              <a:t>の機能を体験してみ</a:t>
            </a:r>
            <a:r>
              <a:rPr lang="ja-JP" altLang="en-US" sz="2400" dirty="0"/>
              <a:t>よう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74721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前半のまとめ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/>
              <a:t>シェルとは</a:t>
            </a:r>
            <a:r>
              <a:rPr kumimoji="1" lang="en-US" altLang="ja-JP" sz="2400" dirty="0"/>
              <a:t>…</a:t>
            </a:r>
          </a:p>
          <a:p>
            <a:pPr lvl="1"/>
            <a:r>
              <a:rPr kumimoji="1" lang="ja-JP" altLang="en-US" sz="2211" dirty="0"/>
              <a:t>カーネルとユーザの仲介役</a:t>
            </a:r>
            <a:endParaRPr kumimoji="1" lang="en-US" altLang="ja-JP" sz="2211" dirty="0"/>
          </a:p>
          <a:p>
            <a:pPr lvl="1"/>
            <a:r>
              <a:rPr lang="ja-JP" altLang="en-US" sz="2211" dirty="0"/>
              <a:t>シェルの機能</a:t>
            </a:r>
            <a:endParaRPr lang="en-US" altLang="ja-JP" sz="2211" dirty="0"/>
          </a:p>
          <a:p>
            <a:pPr lvl="2"/>
            <a:r>
              <a:rPr lang="ja-JP" altLang="en-US" sz="1833" dirty="0"/>
              <a:t>ユーザインタフェースの提供</a:t>
            </a:r>
            <a:endParaRPr lang="en-US" altLang="ja-JP" sz="1833" dirty="0"/>
          </a:p>
          <a:p>
            <a:pPr lvl="2"/>
            <a:r>
              <a:rPr lang="ja-JP" altLang="en-US" sz="1833" dirty="0"/>
              <a:t>コマンドインタプリタ</a:t>
            </a:r>
            <a:endParaRPr lang="en-US" altLang="ja-JP" sz="1833" dirty="0"/>
          </a:p>
          <a:p>
            <a:pPr lvl="2"/>
            <a:r>
              <a:rPr lang="ja-JP" altLang="en-US" sz="1833" dirty="0"/>
              <a:t>環境設定</a:t>
            </a:r>
            <a:endParaRPr lang="en-US" altLang="ja-JP" sz="1833" dirty="0"/>
          </a:p>
          <a:p>
            <a:pPr lvl="2"/>
            <a:r>
              <a:rPr lang="ja-JP" altLang="en-US" sz="1833" dirty="0"/>
              <a:t>シェルスクリプトの実行</a:t>
            </a:r>
            <a:endParaRPr lang="en-US" altLang="ja-JP" sz="1833" dirty="0"/>
          </a:p>
          <a:p>
            <a:pPr lvl="2"/>
            <a:endParaRPr lang="en-US" altLang="ja-JP" sz="1833" dirty="0"/>
          </a:p>
          <a:p>
            <a:pPr lvl="2"/>
            <a:endParaRPr lang="en-US" altLang="ja-JP" sz="1833" dirty="0"/>
          </a:p>
          <a:p>
            <a:pPr lvl="2"/>
            <a:endParaRPr lang="en-US" altLang="ja-JP" sz="1833" dirty="0"/>
          </a:p>
          <a:p>
            <a:pPr lvl="2"/>
            <a:endParaRPr kumimoji="1" lang="ja-JP" altLang="en-US" sz="1833" dirty="0"/>
          </a:p>
        </p:txBody>
      </p:sp>
    </p:spTree>
    <p:extLst>
      <p:ext uri="{BB962C8B-B14F-4D97-AF65-F5344CB8AC3E}">
        <p14:creationId xmlns:p14="http://schemas.microsoft.com/office/powerpoint/2010/main" val="116816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4" y="4051729"/>
            <a:ext cx="2609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シェルとは？</a:t>
            </a:r>
            <a:endParaRPr lang="en-US" altLang="ja-JP" sz="2800" dirty="0"/>
          </a:p>
          <a:p>
            <a:pPr marL="790835" lvl="1" indent="-514350"/>
            <a:r>
              <a:rPr lang="ja-JP" altLang="en-US" sz="2611" dirty="0"/>
              <a:t>ユーザインターフェース</a:t>
            </a:r>
            <a:endParaRPr lang="en-US" altLang="ja-JP" sz="2611" dirty="0"/>
          </a:p>
          <a:p>
            <a:pPr marL="790835" lvl="1" indent="-514350"/>
            <a:r>
              <a:rPr lang="ja-JP" altLang="en-US" sz="2611" dirty="0"/>
              <a:t>シェルの基本的な機能</a:t>
            </a:r>
            <a:endParaRPr lang="en-US" altLang="ja-JP" sz="2233" dirty="0"/>
          </a:p>
          <a:p>
            <a:pPr marL="790835" lvl="1" indent="-514350"/>
            <a:r>
              <a:rPr lang="ja-JP" altLang="en-US" sz="2611" dirty="0"/>
              <a:t>代表的なシェル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bash </a:t>
            </a:r>
            <a:r>
              <a:rPr lang="ja-JP" altLang="en-US" sz="2611" dirty="0"/>
              <a:t>の特徴</a:t>
            </a:r>
            <a:endParaRPr lang="en-US" altLang="ja-JP" sz="2611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エディタ</a:t>
            </a:r>
            <a:r>
              <a:rPr kumimoji="1" lang="en-US" altLang="ja-JP" sz="2800" dirty="0"/>
              <a:t>: vi</a:t>
            </a:r>
          </a:p>
          <a:p>
            <a:pPr marL="790835" lvl="1" indent="-514350"/>
            <a:r>
              <a:rPr lang="ja-JP" altLang="en-US" sz="2611" dirty="0"/>
              <a:t>テキストエディタとは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v</a:t>
            </a:r>
            <a:r>
              <a:rPr kumimoji="1" lang="en-US" altLang="ja-JP" sz="2611" dirty="0"/>
              <a:t>i </a:t>
            </a:r>
            <a:r>
              <a:rPr kumimoji="1" lang="ja-JP" altLang="en-US" sz="2611" dirty="0"/>
              <a:t>とは</a:t>
            </a:r>
          </a:p>
        </p:txBody>
      </p:sp>
    </p:spTree>
    <p:extLst>
      <p:ext uri="{BB962C8B-B14F-4D97-AF65-F5344CB8AC3E}">
        <p14:creationId xmlns:p14="http://schemas.microsoft.com/office/powerpoint/2010/main" val="1913774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4" y="4051729"/>
            <a:ext cx="2609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372" y="4489046"/>
            <a:ext cx="3549256" cy="37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シェルとは？</a:t>
            </a:r>
            <a:endParaRPr lang="en-US" altLang="ja-JP" sz="2800" dirty="0"/>
          </a:p>
          <a:p>
            <a:pPr marL="790835" lvl="1" indent="-514350"/>
            <a:r>
              <a:rPr lang="ja-JP" altLang="en-US" sz="2611" dirty="0"/>
              <a:t>ユーザインターフェース</a:t>
            </a:r>
            <a:endParaRPr lang="en-US" altLang="ja-JP" sz="2611" dirty="0"/>
          </a:p>
          <a:p>
            <a:pPr marL="790835" lvl="1" indent="-514350"/>
            <a:r>
              <a:rPr lang="ja-JP" altLang="en-US" sz="2611" dirty="0"/>
              <a:t>シェルの基本的な機能</a:t>
            </a:r>
            <a:endParaRPr lang="en-US" altLang="ja-JP" sz="2233" dirty="0"/>
          </a:p>
          <a:p>
            <a:pPr marL="790835" lvl="1" indent="-514350"/>
            <a:r>
              <a:rPr lang="ja-JP" altLang="en-US" sz="2611" dirty="0"/>
              <a:t>代表的なシェル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bash </a:t>
            </a:r>
            <a:r>
              <a:rPr lang="ja-JP" altLang="en-US" sz="2611" dirty="0"/>
              <a:t>の特徴</a:t>
            </a:r>
            <a:endParaRPr lang="en-US" altLang="ja-JP" sz="2611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エディタ</a:t>
            </a:r>
            <a:r>
              <a:rPr kumimoji="1" lang="en-US" altLang="ja-JP" sz="2800" dirty="0"/>
              <a:t>: vi</a:t>
            </a:r>
          </a:p>
          <a:p>
            <a:pPr marL="790835" lvl="1" indent="-514350"/>
            <a:r>
              <a:rPr lang="ja-JP" altLang="en-US" sz="2611" dirty="0"/>
              <a:t>テキストエディタとは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v</a:t>
            </a:r>
            <a:r>
              <a:rPr kumimoji="1" lang="en-US" altLang="ja-JP" sz="2611" dirty="0"/>
              <a:t>i </a:t>
            </a:r>
            <a:r>
              <a:rPr kumimoji="1" lang="ja-JP" altLang="en-US" sz="2611" dirty="0"/>
              <a:t>とは</a:t>
            </a:r>
          </a:p>
        </p:txBody>
      </p:sp>
    </p:spTree>
    <p:extLst>
      <p:ext uri="{BB962C8B-B14F-4D97-AF65-F5344CB8AC3E}">
        <p14:creationId xmlns:p14="http://schemas.microsoft.com/office/powerpoint/2010/main" val="3884542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テキストエディタとは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/>
              <a:t>アプリケーションソフトウェアのひとつ</a:t>
            </a:r>
            <a:endParaRPr kumimoji="1" lang="en-US" altLang="ja-JP" sz="2400" dirty="0"/>
          </a:p>
          <a:p>
            <a:pPr lvl="1"/>
            <a:r>
              <a:rPr lang="ja-JP" altLang="en-US" sz="2211" dirty="0"/>
              <a:t>テキストファイルの編集を目的とする</a:t>
            </a:r>
            <a:endParaRPr lang="en-US" altLang="ja-JP" sz="2211" dirty="0"/>
          </a:p>
          <a:p>
            <a:pPr lvl="1"/>
            <a:r>
              <a:rPr kumimoji="1" lang="ja-JP" altLang="en-US" sz="2211" dirty="0"/>
              <a:t>もとはプログラム作成ソフトウェア</a:t>
            </a:r>
            <a:endParaRPr kumimoji="1" lang="en-US" altLang="ja-JP" sz="2211" dirty="0"/>
          </a:p>
          <a:p>
            <a:pPr lvl="2"/>
            <a:r>
              <a:rPr kumimoji="1" lang="ja-JP" altLang="en-US" sz="1833" dirty="0"/>
              <a:t>通常の文書からプログラムや各種設定ファイルの作成・編集まで幅広く使うことができる</a:t>
            </a:r>
            <a:endParaRPr kumimoji="1" lang="en-US" altLang="ja-JP" sz="1833" dirty="0"/>
          </a:p>
          <a:p>
            <a:pPr lvl="2"/>
            <a:r>
              <a:rPr lang="ja-JP" altLang="en-US" sz="1833" dirty="0"/>
              <a:t>文書作成ソフトウェア </a:t>
            </a:r>
            <a:r>
              <a:rPr lang="en-US" altLang="ja-JP" sz="1833" dirty="0"/>
              <a:t>(MS Word </a:t>
            </a:r>
            <a:r>
              <a:rPr lang="ja-JP" altLang="en-US" sz="1833" dirty="0"/>
              <a:t>等</a:t>
            </a:r>
            <a:r>
              <a:rPr lang="en-US" altLang="ja-JP" sz="1833" dirty="0"/>
              <a:t>) </a:t>
            </a:r>
            <a:r>
              <a:rPr lang="ja-JP" altLang="en-US" sz="1833" dirty="0"/>
              <a:t>とは異なる</a:t>
            </a:r>
            <a:endParaRPr lang="en-US" altLang="ja-JP" sz="1833" dirty="0"/>
          </a:p>
          <a:p>
            <a:r>
              <a:rPr kumimoji="1" lang="ja-JP" altLang="en-US" sz="2400" dirty="0"/>
              <a:t>いろいろな種類がある</a:t>
            </a:r>
            <a:endParaRPr kumimoji="1" lang="en-US" altLang="ja-JP" sz="2400" dirty="0"/>
          </a:p>
          <a:p>
            <a:pPr lvl="1"/>
            <a:r>
              <a:rPr lang="en-US" altLang="ja-JP" sz="2211" dirty="0"/>
              <a:t>vi, </a:t>
            </a:r>
            <a:r>
              <a:rPr lang="en-US" altLang="ja-JP" sz="2211" dirty="0" err="1"/>
              <a:t>emacs</a:t>
            </a:r>
            <a:r>
              <a:rPr lang="en-US" altLang="ja-JP" sz="2211" dirty="0"/>
              <a:t>, </a:t>
            </a:r>
            <a:r>
              <a:rPr lang="en-US" altLang="ja-JP" sz="2211" dirty="0" err="1"/>
              <a:t>gedit</a:t>
            </a:r>
            <a:r>
              <a:rPr lang="en-US" altLang="ja-JP" sz="2211" dirty="0"/>
              <a:t>, </a:t>
            </a:r>
            <a:r>
              <a:rPr lang="ja-JP" altLang="en-US" sz="2211" dirty="0"/>
              <a:t>メモ帳</a:t>
            </a:r>
            <a:r>
              <a:rPr lang="en-US" altLang="ja-JP" sz="2211" dirty="0"/>
              <a:t>(windows), </a:t>
            </a:r>
            <a:r>
              <a:rPr lang="ja-JP" altLang="en-US" sz="2211" dirty="0"/>
              <a:t>テキストエディット</a:t>
            </a:r>
            <a:r>
              <a:rPr lang="en-US" altLang="ja-JP" sz="2211" dirty="0"/>
              <a:t>(</a:t>
            </a:r>
            <a:r>
              <a:rPr lang="en-US" altLang="ja-JP" sz="2211"/>
              <a:t>maxOS)</a:t>
            </a:r>
            <a:endParaRPr lang="en-US" altLang="ja-JP" sz="2211" dirty="0"/>
          </a:p>
          <a:p>
            <a:pPr lvl="1"/>
            <a:r>
              <a:rPr kumimoji="1" lang="ja-JP" altLang="en-US" sz="2211" dirty="0"/>
              <a:t>好みに応じて使ってよい</a:t>
            </a:r>
            <a:endParaRPr kumimoji="1" lang="en-US" altLang="ja-JP" sz="2211" dirty="0"/>
          </a:p>
          <a:p>
            <a:pPr lvl="1"/>
            <a:r>
              <a:rPr kumimoji="1" lang="ja-JP" altLang="en-US" sz="2211" dirty="0"/>
              <a:t>実習では </a:t>
            </a:r>
            <a:r>
              <a:rPr kumimoji="1" lang="en-US" altLang="ja-JP" sz="2211" b="1" dirty="0"/>
              <a:t>vi</a:t>
            </a:r>
            <a:r>
              <a:rPr kumimoji="1" lang="en-US" altLang="ja-JP" sz="2211" dirty="0"/>
              <a:t> </a:t>
            </a:r>
            <a:r>
              <a:rPr kumimoji="1" lang="ja-JP" altLang="en-US" sz="2211" dirty="0"/>
              <a:t>を使用する</a:t>
            </a:r>
          </a:p>
        </p:txBody>
      </p:sp>
    </p:spTree>
    <p:extLst>
      <p:ext uri="{BB962C8B-B14F-4D97-AF65-F5344CB8AC3E}">
        <p14:creationId xmlns:p14="http://schemas.microsoft.com/office/powerpoint/2010/main" val="2602080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04" y="4051729"/>
            <a:ext cx="2609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213" y="4949642"/>
            <a:ext cx="1123413" cy="37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シェルとは？</a:t>
            </a:r>
            <a:endParaRPr lang="en-US" altLang="ja-JP" sz="2800" dirty="0"/>
          </a:p>
          <a:p>
            <a:pPr marL="790835" lvl="1" indent="-514350"/>
            <a:r>
              <a:rPr lang="ja-JP" altLang="en-US" sz="2611" dirty="0"/>
              <a:t>ユーザインターフェース</a:t>
            </a:r>
            <a:endParaRPr lang="en-US" altLang="ja-JP" sz="2611" dirty="0"/>
          </a:p>
          <a:p>
            <a:pPr marL="790835" lvl="1" indent="-514350"/>
            <a:r>
              <a:rPr lang="ja-JP" altLang="en-US" sz="2611" dirty="0"/>
              <a:t>シェルの基本的な機能</a:t>
            </a:r>
            <a:endParaRPr lang="en-US" altLang="ja-JP" sz="2233" dirty="0"/>
          </a:p>
          <a:p>
            <a:pPr marL="790835" lvl="1" indent="-514350"/>
            <a:r>
              <a:rPr lang="ja-JP" altLang="en-US" sz="2611" dirty="0"/>
              <a:t>代表的なシェル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bash </a:t>
            </a:r>
            <a:r>
              <a:rPr lang="ja-JP" altLang="en-US" sz="2611" dirty="0"/>
              <a:t>の特徴</a:t>
            </a:r>
            <a:endParaRPr lang="en-US" altLang="ja-JP" sz="2611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エディタ</a:t>
            </a:r>
            <a:r>
              <a:rPr kumimoji="1" lang="en-US" altLang="ja-JP" sz="2800" dirty="0"/>
              <a:t>: vi</a:t>
            </a:r>
          </a:p>
          <a:p>
            <a:pPr marL="790835" lvl="1" indent="-514350"/>
            <a:r>
              <a:rPr lang="ja-JP" altLang="en-US" sz="2611" dirty="0"/>
              <a:t>テキストエディタとは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v</a:t>
            </a:r>
            <a:r>
              <a:rPr kumimoji="1" lang="en-US" altLang="ja-JP" sz="2611" dirty="0"/>
              <a:t>i </a:t>
            </a:r>
            <a:r>
              <a:rPr kumimoji="1" lang="ja-JP" altLang="en-US" sz="2611" dirty="0"/>
              <a:t>とは</a:t>
            </a:r>
          </a:p>
        </p:txBody>
      </p:sp>
    </p:spTree>
    <p:extLst>
      <p:ext uri="{BB962C8B-B14F-4D97-AF65-F5344CB8AC3E}">
        <p14:creationId xmlns:p14="http://schemas.microsoft.com/office/powerpoint/2010/main" val="6908495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vi </a:t>
            </a:r>
            <a:r>
              <a:rPr kumimoji="1" lang="ja-JP" altLang="en-US" dirty="0"/>
              <a:t>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4823" y="1744048"/>
            <a:ext cx="8019218" cy="4230032"/>
          </a:xfrm>
        </p:spPr>
        <p:txBody>
          <a:bodyPr>
            <a:normAutofit/>
          </a:bodyPr>
          <a:lstStyle/>
          <a:p>
            <a:r>
              <a:rPr kumimoji="1" lang="en-US" altLang="ja-JP" sz="2400" dirty="0"/>
              <a:t>Unix</a:t>
            </a:r>
            <a:r>
              <a:rPr kumimoji="1" lang="ja-JP" altLang="en-US" sz="2400" dirty="0"/>
              <a:t> 系 </a:t>
            </a:r>
            <a:r>
              <a:rPr kumimoji="1" lang="en-US" altLang="ja-JP" sz="2400" dirty="0"/>
              <a:t>OS </a:t>
            </a:r>
            <a:r>
              <a:rPr kumimoji="1" lang="ja-JP" altLang="en-US" sz="2400" dirty="0"/>
              <a:t>における標準的なテキストエディタ</a:t>
            </a:r>
            <a:endParaRPr kumimoji="1" lang="en-US" altLang="ja-JP" sz="2400" dirty="0"/>
          </a:p>
          <a:p>
            <a:pPr lvl="1"/>
            <a:r>
              <a:rPr kumimoji="1" lang="en-US" altLang="ja-JP" sz="2211" dirty="0"/>
              <a:t>vi </a:t>
            </a:r>
            <a:r>
              <a:rPr kumimoji="1" lang="ja-JP" altLang="en-US" sz="2211" dirty="0"/>
              <a:t>が</a:t>
            </a:r>
            <a:r>
              <a:rPr lang="ja-JP" altLang="en-US" sz="2211" dirty="0"/>
              <a:t>入っていないシステムはまずない</a:t>
            </a:r>
            <a:endParaRPr lang="en-US" altLang="ja-JP" sz="2211" dirty="0"/>
          </a:p>
          <a:p>
            <a:r>
              <a:rPr lang="ja-JP" altLang="en-US" sz="2400" dirty="0"/>
              <a:t>トラブル時に利用する</a:t>
            </a:r>
            <a:r>
              <a:rPr lang="en-US" altLang="ja-JP" sz="2400" dirty="0"/>
              <a:t>/</a:t>
            </a:r>
            <a:r>
              <a:rPr lang="ja-JP" altLang="en-US" sz="2400" dirty="0"/>
              <a:t>できる可能性が最も高い</a:t>
            </a:r>
            <a:endParaRPr lang="en-US" altLang="ja-JP" sz="2400" dirty="0"/>
          </a:p>
          <a:p>
            <a:pPr lvl="1"/>
            <a:r>
              <a:rPr lang="ja-JP" altLang="en-US" sz="2211" dirty="0"/>
              <a:t>システムへの負荷が小さく</a:t>
            </a:r>
            <a:r>
              <a:rPr lang="en-US" altLang="ja-JP" sz="2211" dirty="0"/>
              <a:t>, </a:t>
            </a:r>
            <a:r>
              <a:rPr lang="ja-JP" altLang="en-US" sz="2211" dirty="0"/>
              <a:t>軽快</a:t>
            </a:r>
            <a:endParaRPr lang="en-US" altLang="ja-JP" sz="2211" dirty="0"/>
          </a:p>
          <a:p>
            <a:pPr lvl="1"/>
            <a:r>
              <a:rPr lang="en-US" altLang="ja-JP" sz="2211" dirty="0"/>
              <a:t>X</a:t>
            </a:r>
            <a:r>
              <a:rPr lang="ja-JP" altLang="en-US" sz="2211" dirty="0"/>
              <a:t> </a:t>
            </a:r>
            <a:r>
              <a:rPr lang="en-US" altLang="ja-JP" sz="2211" dirty="0"/>
              <a:t>Window</a:t>
            </a:r>
            <a:r>
              <a:rPr lang="ja-JP" altLang="en-US" sz="2211" dirty="0"/>
              <a:t> </a:t>
            </a:r>
            <a:r>
              <a:rPr lang="en-US" altLang="ja-JP" sz="2211" dirty="0"/>
              <a:t>System</a:t>
            </a:r>
            <a:r>
              <a:rPr lang="ja-JP" altLang="en-US" sz="2211" dirty="0"/>
              <a:t> がなくても利用できる</a:t>
            </a:r>
            <a:endParaRPr lang="en-US" altLang="ja-JP" sz="2211" dirty="0"/>
          </a:p>
          <a:p>
            <a:r>
              <a:rPr lang="ja-JP" altLang="en-US" sz="2400" dirty="0"/>
              <a:t>必ず使用法を習得すべきツール</a:t>
            </a:r>
            <a:endParaRPr lang="en-US" altLang="ja-JP" sz="2400" dirty="0"/>
          </a:p>
          <a:p>
            <a:pPr lvl="1"/>
            <a:r>
              <a:rPr lang="ja-JP" altLang="en-US" sz="2211" dirty="0"/>
              <a:t>しかし操作が直感的ではない </a:t>
            </a:r>
            <a:r>
              <a:rPr lang="en-US" altLang="ja-JP" sz="2211" dirty="0"/>
              <a:t>(</a:t>
            </a:r>
            <a:r>
              <a:rPr lang="ja-JP" altLang="en-US" sz="2211" dirty="0"/>
              <a:t>慣れが必要</a:t>
            </a:r>
            <a:r>
              <a:rPr lang="en-US" altLang="ja-JP" sz="2211" dirty="0"/>
              <a:t>)</a:t>
            </a:r>
          </a:p>
          <a:p>
            <a:pPr lvl="1"/>
            <a:r>
              <a:rPr lang="ja-JP" altLang="en-US" sz="2211" dirty="0"/>
              <a:t>極めるとすごい </a:t>
            </a:r>
            <a:r>
              <a:rPr lang="en-US" altLang="ja-JP" sz="2211" dirty="0"/>
              <a:t>(</a:t>
            </a:r>
            <a:r>
              <a:rPr lang="ja-JP" altLang="en-US" sz="2211" dirty="0"/>
              <a:t>らしい</a:t>
            </a:r>
            <a:r>
              <a:rPr lang="en-US" altLang="ja-JP" sz="2211" dirty="0"/>
              <a:t>)</a:t>
            </a:r>
          </a:p>
          <a:p>
            <a:r>
              <a:rPr lang="en-US" altLang="ja-JP" sz="2400" dirty="0"/>
              <a:t> Vim </a:t>
            </a:r>
            <a:r>
              <a:rPr lang="ja-JP" altLang="en-US" sz="2400" dirty="0"/>
              <a:t>について</a:t>
            </a:r>
            <a:endParaRPr lang="en-US" altLang="ja-JP" sz="2400" dirty="0"/>
          </a:p>
          <a:p>
            <a:pPr lvl="1"/>
            <a:r>
              <a:rPr lang="en-US" altLang="ja-JP" sz="2211" dirty="0"/>
              <a:t>vi</a:t>
            </a:r>
            <a:r>
              <a:rPr lang="ja-JP" altLang="en-US" sz="2211" dirty="0"/>
              <a:t> から派生した高機能なエディタ</a:t>
            </a:r>
            <a:endParaRPr lang="en-US" altLang="ja-JP" sz="2211" dirty="0"/>
          </a:p>
        </p:txBody>
      </p:sp>
    </p:spTree>
    <p:extLst>
      <p:ext uri="{BB962C8B-B14F-4D97-AF65-F5344CB8AC3E}">
        <p14:creationId xmlns:p14="http://schemas.microsoft.com/office/powerpoint/2010/main" val="26861000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</a:t>
            </a:r>
            <a:r>
              <a:rPr kumimoji="1" lang="en-US" altLang="ja-JP" dirty="0"/>
              <a:t>i </a:t>
            </a:r>
            <a:r>
              <a:rPr kumimoji="1" lang="ja-JP" altLang="en-US" dirty="0"/>
              <a:t>の操作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4823" y="1744048"/>
            <a:ext cx="4442245" cy="4736127"/>
          </a:xfrm>
        </p:spPr>
        <p:txBody>
          <a:bodyPr>
            <a:normAutofit/>
          </a:bodyPr>
          <a:lstStyle/>
          <a:p>
            <a:r>
              <a:rPr lang="ja-JP" altLang="en-US" sz="2000" dirty="0"/>
              <a:t>「</a:t>
            </a:r>
            <a:r>
              <a:rPr lang="ja-JP" altLang="en-US" sz="2200" dirty="0"/>
              <a:t>モード」によって</a:t>
            </a:r>
            <a:r>
              <a:rPr lang="ja-JP" altLang="en-US" sz="2200"/>
              <a:t>キーの役割が</a:t>
            </a:r>
            <a:r>
              <a:rPr lang="ja-JP" altLang="en-US" sz="2200" dirty="0"/>
              <a:t>異なる</a:t>
            </a:r>
            <a:endParaRPr lang="en-US" altLang="ja-JP" sz="2200" dirty="0"/>
          </a:p>
          <a:p>
            <a:pPr lvl="1"/>
            <a:r>
              <a:rPr lang="ja-JP" altLang="en-US" sz="2200" dirty="0"/>
              <a:t>ノーマル</a:t>
            </a:r>
            <a:r>
              <a:rPr kumimoji="1" lang="ja-JP" altLang="en-US" sz="2200" dirty="0"/>
              <a:t>モード</a:t>
            </a:r>
            <a:endParaRPr kumimoji="1" lang="en-US" altLang="ja-JP" sz="2200" dirty="0"/>
          </a:p>
          <a:p>
            <a:pPr lvl="2"/>
            <a:r>
              <a:rPr lang="ja-JP" altLang="en-US" sz="2200" dirty="0"/>
              <a:t>編集命令</a:t>
            </a:r>
            <a:r>
              <a:rPr lang="en-US" altLang="ja-JP" sz="2200" dirty="0"/>
              <a:t>(</a:t>
            </a:r>
            <a:r>
              <a:rPr lang="ja-JP" altLang="en-US" sz="2200" dirty="0"/>
              <a:t>カーソル移動</a:t>
            </a:r>
            <a:r>
              <a:rPr lang="en-US" altLang="ja-JP" sz="2200" dirty="0"/>
              <a:t>, </a:t>
            </a:r>
            <a:r>
              <a:rPr lang="ja-JP" altLang="en-US" sz="2200" dirty="0"/>
              <a:t>削除</a:t>
            </a:r>
            <a:r>
              <a:rPr lang="en-US" altLang="ja-JP" sz="2200" dirty="0"/>
              <a:t>, </a:t>
            </a:r>
            <a:r>
              <a:rPr lang="ja-JP" altLang="en-US" sz="2200" dirty="0"/>
              <a:t>改行</a:t>
            </a:r>
            <a:r>
              <a:rPr lang="en-US" altLang="ja-JP" sz="2200" dirty="0"/>
              <a:t>, </a:t>
            </a:r>
            <a:r>
              <a:rPr lang="ja-JP" altLang="en-US" sz="2200" dirty="0"/>
              <a:t>保存</a:t>
            </a:r>
            <a:r>
              <a:rPr lang="en-US" altLang="ja-JP" sz="2200" dirty="0"/>
              <a:t>…)</a:t>
            </a:r>
          </a:p>
          <a:p>
            <a:pPr lvl="1"/>
            <a:r>
              <a:rPr kumimoji="1" lang="ja-JP" altLang="en-US" sz="2200" dirty="0"/>
              <a:t>挿入モード</a:t>
            </a:r>
            <a:endParaRPr kumimoji="1" lang="en-US" altLang="ja-JP" sz="2200" dirty="0"/>
          </a:p>
          <a:p>
            <a:pPr lvl="2"/>
            <a:r>
              <a:rPr lang="ja-JP" altLang="en-US" sz="2200" dirty="0"/>
              <a:t>文字入力</a:t>
            </a:r>
            <a:endParaRPr lang="en-US" altLang="ja-JP" sz="2200" dirty="0"/>
          </a:p>
          <a:p>
            <a:r>
              <a:rPr lang="ja-JP" altLang="en-US" sz="2200" dirty="0"/>
              <a:t>テキスト作成の効率化を追求</a:t>
            </a:r>
            <a:endParaRPr lang="en-US" altLang="ja-JP" sz="2200" dirty="0"/>
          </a:p>
          <a:p>
            <a:pPr lvl="1"/>
            <a:r>
              <a:rPr lang="ja-JP" altLang="en-US" sz="2200" dirty="0"/>
              <a:t>単純なキー入力で様々な操作が可能</a:t>
            </a:r>
            <a:endParaRPr lang="en-US" altLang="ja-JP" sz="2200" dirty="0"/>
          </a:p>
          <a:p>
            <a:pPr lvl="1"/>
            <a:r>
              <a:rPr lang="en-US" altLang="ja-JP" sz="2200" dirty="0"/>
              <a:t>Unix </a:t>
            </a:r>
            <a:r>
              <a:rPr lang="ja-JP" altLang="en-US" sz="2200" dirty="0"/>
              <a:t>コマンドの呼び出しも可能</a:t>
            </a:r>
            <a:endParaRPr lang="en-US" altLang="ja-JP" sz="22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5615213" y="1760377"/>
            <a:ext cx="3810000" cy="3767661"/>
            <a:chOff x="4978400" y="1761068"/>
            <a:chExt cx="3810000" cy="3767661"/>
          </a:xfrm>
        </p:grpSpPr>
        <p:sp>
          <p:nvSpPr>
            <p:cNvPr id="4" name="正方形/長方形 3"/>
            <p:cNvSpPr/>
            <p:nvPr/>
          </p:nvSpPr>
          <p:spPr>
            <a:xfrm>
              <a:off x="4978400" y="5029196"/>
              <a:ext cx="3810000" cy="499533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rgbClr val="002060"/>
                  </a:solidFill>
                </a:rPr>
                <a:t>vi (</a:t>
              </a:r>
              <a:r>
                <a:rPr kumimoji="1" lang="ja-JP" altLang="en-US" dirty="0">
                  <a:solidFill>
                    <a:srgbClr val="002060"/>
                  </a:solidFill>
                </a:rPr>
                <a:t>挿入モード</a:t>
              </a:r>
              <a:r>
                <a:rPr kumimoji="1" lang="en-US" altLang="ja-JP" dirty="0">
                  <a:solidFill>
                    <a:srgbClr val="002060"/>
                  </a:solidFill>
                </a:rPr>
                <a:t>)</a:t>
              </a:r>
              <a:endParaRPr kumimoji="1" lang="ja-JP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4978400" y="3395132"/>
              <a:ext cx="3810000" cy="499533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rgbClr val="002060"/>
                  </a:solidFill>
                </a:rPr>
                <a:t>vi (</a:t>
              </a:r>
              <a:r>
                <a:rPr lang="ja-JP" altLang="en-US" dirty="0">
                  <a:solidFill>
                    <a:srgbClr val="002060"/>
                  </a:solidFill>
                </a:rPr>
                <a:t>ノーマル</a:t>
              </a:r>
              <a:r>
                <a:rPr kumimoji="1" lang="ja-JP" altLang="en-US" dirty="0">
                  <a:solidFill>
                    <a:srgbClr val="002060"/>
                  </a:solidFill>
                </a:rPr>
                <a:t>モード</a:t>
              </a:r>
              <a:r>
                <a:rPr kumimoji="1" lang="en-US" altLang="ja-JP" dirty="0">
                  <a:solidFill>
                    <a:srgbClr val="002060"/>
                  </a:solidFill>
                </a:rPr>
                <a:t>)</a:t>
              </a:r>
              <a:endParaRPr kumimoji="1" lang="ja-JP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978400" y="1761068"/>
              <a:ext cx="3810000" cy="49953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rgbClr val="002060"/>
                  </a:solidFill>
                </a:rPr>
                <a:t>シェル</a:t>
              </a:r>
            </a:p>
          </p:txBody>
        </p:sp>
        <p:sp>
          <p:nvSpPr>
            <p:cNvPr id="11" name="下矢印 10"/>
            <p:cNvSpPr/>
            <p:nvPr/>
          </p:nvSpPr>
          <p:spPr>
            <a:xfrm>
              <a:off x="5714999" y="2200428"/>
              <a:ext cx="296333" cy="125487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下矢印 11"/>
            <p:cNvSpPr/>
            <p:nvPr/>
          </p:nvSpPr>
          <p:spPr>
            <a:xfrm>
              <a:off x="5714998" y="3834492"/>
              <a:ext cx="296333" cy="125487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下矢印 12"/>
            <p:cNvSpPr/>
            <p:nvPr/>
          </p:nvSpPr>
          <p:spPr>
            <a:xfrm rot="10800000">
              <a:off x="7780865" y="3834491"/>
              <a:ext cx="296333" cy="125487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下矢印 13"/>
            <p:cNvSpPr/>
            <p:nvPr/>
          </p:nvSpPr>
          <p:spPr>
            <a:xfrm rot="10800000">
              <a:off x="7780865" y="2200428"/>
              <a:ext cx="296333" cy="125487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5003799" y="2630794"/>
              <a:ext cx="1718734" cy="394144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solidFill>
                    <a:srgbClr val="002060"/>
                  </a:solidFill>
                </a:rPr>
                <a:t>$ vi [filename]</a:t>
              </a:r>
              <a:endParaRPr kumimoji="1" lang="ja-JP" altLang="en-US" sz="1600" dirty="0">
                <a:solidFill>
                  <a:srgbClr val="002060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5003799" y="4264858"/>
              <a:ext cx="1718734" cy="394144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solidFill>
                    <a:srgbClr val="002060"/>
                  </a:solidFill>
                </a:rPr>
                <a:t>a, A, </a:t>
              </a:r>
              <a:r>
                <a:rPr kumimoji="1" lang="en-US" altLang="ja-JP" sz="1600" dirty="0" err="1">
                  <a:solidFill>
                    <a:srgbClr val="002060"/>
                  </a:solidFill>
                </a:rPr>
                <a:t>i</a:t>
              </a:r>
              <a:r>
                <a:rPr lang="en-US" altLang="ja-JP" sz="1600" dirty="0">
                  <a:solidFill>
                    <a:srgbClr val="002060"/>
                  </a:solidFill>
                </a:rPr>
                <a:t>, I, o, O</a:t>
              </a:r>
              <a:r>
                <a:rPr lang="ja-JP" altLang="en-US" sz="1600" dirty="0">
                  <a:solidFill>
                    <a:srgbClr val="002060"/>
                  </a:solidFill>
                </a:rPr>
                <a:t>キー</a:t>
              </a:r>
              <a:endParaRPr kumimoji="1" lang="ja-JP" altLang="en-US" sz="1600" dirty="0">
                <a:solidFill>
                  <a:srgbClr val="002060"/>
                </a:solidFill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7069665" y="4264858"/>
              <a:ext cx="1718733" cy="394144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rgbClr val="002060"/>
                  </a:solidFill>
                </a:rPr>
                <a:t>ESC</a:t>
              </a:r>
              <a:r>
                <a:rPr kumimoji="1" lang="ja-JP" altLang="en-US" dirty="0">
                  <a:solidFill>
                    <a:srgbClr val="002060"/>
                  </a:solidFill>
                </a:rPr>
                <a:t> キー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069665" y="2630794"/>
              <a:ext cx="1718734" cy="394144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rgbClr val="002060"/>
                  </a:solidFill>
                </a:rPr>
                <a:t>:</a:t>
              </a:r>
              <a:r>
                <a:rPr kumimoji="1" lang="en-US" altLang="ja-JP" dirty="0" err="1">
                  <a:solidFill>
                    <a:srgbClr val="002060"/>
                  </a:solidFill>
                </a:rPr>
                <a:t>wq</a:t>
              </a:r>
              <a:r>
                <a:rPr kumimoji="1" lang="en-US" altLang="ja-JP" dirty="0">
                  <a:solidFill>
                    <a:srgbClr val="002060"/>
                  </a:solidFill>
                </a:rPr>
                <a:t>, :q!</a:t>
              </a:r>
              <a:endParaRPr kumimoji="1" lang="ja-JP" altLang="en-US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6200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v</a:t>
            </a:r>
            <a:r>
              <a:rPr kumimoji="1" lang="en-US" altLang="ja-JP" dirty="0"/>
              <a:t>i </a:t>
            </a:r>
            <a:r>
              <a:rPr kumimoji="1" lang="ja-JP" altLang="en-US" dirty="0"/>
              <a:t>の操作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4823" y="1744048"/>
            <a:ext cx="4442245" cy="4736127"/>
          </a:xfrm>
        </p:spPr>
        <p:txBody>
          <a:bodyPr>
            <a:normAutofit/>
          </a:bodyPr>
          <a:lstStyle/>
          <a:p>
            <a:r>
              <a:rPr lang="ja-JP" altLang="en-US" sz="2000" dirty="0"/>
              <a:t>「</a:t>
            </a:r>
            <a:r>
              <a:rPr lang="ja-JP" altLang="en-US" sz="2200" dirty="0"/>
              <a:t>モード」によって</a:t>
            </a:r>
            <a:r>
              <a:rPr lang="ja-JP" altLang="en-US" sz="2200"/>
              <a:t>キーの役割が</a:t>
            </a:r>
            <a:r>
              <a:rPr lang="ja-JP" altLang="en-US" sz="2200" dirty="0"/>
              <a:t>異なる</a:t>
            </a:r>
            <a:endParaRPr lang="en-US" altLang="ja-JP" sz="2200" dirty="0"/>
          </a:p>
          <a:p>
            <a:pPr lvl="1"/>
            <a:r>
              <a:rPr lang="ja-JP" altLang="en-US" sz="2200" dirty="0"/>
              <a:t>ノーマル</a:t>
            </a:r>
            <a:r>
              <a:rPr kumimoji="1" lang="ja-JP" altLang="en-US" sz="2200" dirty="0"/>
              <a:t>モード</a:t>
            </a:r>
            <a:endParaRPr kumimoji="1" lang="en-US" altLang="ja-JP" sz="2200" dirty="0"/>
          </a:p>
          <a:p>
            <a:pPr lvl="2"/>
            <a:r>
              <a:rPr lang="ja-JP" altLang="en-US" sz="2200" dirty="0"/>
              <a:t>編集命令</a:t>
            </a:r>
            <a:r>
              <a:rPr lang="en-US" altLang="ja-JP" sz="2200" dirty="0"/>
              <a:t>(</a:t>
            </a:r>
            <a:r>
              <a:rPr lang="ja-JP" altLang="en-US" sz="2200" dirty="0"/>
              <a:t>カーソル移動</a:t>
            </a:r>
            <a:r>
              <a:rPr lang="en-US" altLang="ja-JP" sz="2200" dirty="0"/>
              <a:t>, </a:t>
            </a:r>
            <a:r>
              <a:rPr lang="ja-JP" altLang="en-US" sz="2200" dirty="0"/>
              <a:t>削除</a:t>
            </a:r>
            <a:r>
              <a:rPr lang="en-US" altLang="ja-JP" sz="2200" dirty="0"/>
              <a:t>, </a:t>
            </a:r>
            <a:r>
              <a:rPr lang="ja-JP" altLang="en-US" sz="2200" dirty="0"/>
              <a:t>改行</a:t>
            </a:r>
            <a:r>
              <a:rPr lang="en-US" altLang="ja-JP" sz="2200" dirty="0"/>
              <a:t>, </a:t>
            </a:r>
            <a:r>
              <a:rPr lang="ja-JP" altLang="en-US" sz="2200" dirty="0"/>
              <a:t>保存</a:t>
            </a:r>
            <a:r>
              <a:rPr lang="en-US" altLang="ja-JP" sz="2200" dirty="0"/>
              <a:t>…)</a:t>
            </a:r>
          </a:p>
          <a:p>
            <a:pPr lvl="1"/>
            <a:r>
              <a:rPr kumimoji="1" lang="ja-JP" altLang="en-US" sz="2200" dirty="0"/>
              <a:t>挿入モード</a:t>
            </a:r>
            <a:endParaRPr kumimoji="1" lang="en-US" altLang="ja-JP" sz="2200" dirty="0"/>
          </a:p>
          <a:p>
            <a:pPr lvl="2"/>
            <a:r>
              <a:rPr lang="ja-JP" altLang="en-US" sz="2200" dirty="0"/>
              <a:t>文字入力</a:t>
            </a:r>
            <a:endParaRPr lang="en-US" altLang="ja-JP" sz="2200" dirty="0"/>
          </a:p>
          <a:p>
            <a:r>
              <a:rPr lang="ja-JP" altLang="en-US" sz="2200" dirty="0"/>
              <a:t>テキスト作成の効率化を追求</a:t>
            </a:r>
            <a:endParaRPr lang="en-US" altLang="ja-JP" sz="2200" dirty="0"/>
          </a:p>
          <a:p>
            <a:pPr lvl="1"/>
            <a:r>
              <a:rPr lang="ja-JP" altLang="en-US" sz="2200" dirty="0"/>
              <a:t>単純なキー入力で様々な操作が可能</a:t>
            </a:r>
            <a:endParaRPr lang="en-US" altLang="ja-JP" sz="2200" dirty="0"/>
          </a:p>
          <a:p>
            <a:pPr lvl="1"/>
            <a:r>
              <a:rPr lang="en-US" altLang="ja-JP" sz="2200" dirty="0"/>
              <a:t>Unix </a:t>
            </a:r>
            <a:r>
              <a:rPr lang="ja-JP" altLang="en-US" sz="2200" dirty="0"/>
              <a:t>コマンドの呼び出しも可能</a:t>
            </a:r>
            <a:endParaRPr lang="en-US" altLang="ja-JP" sz="22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5615213" y="1760377"/>
            <a:ext cx="3810000" cy="3767661"/>
            <a:chOff x="4978400" y="1761068"/>
            <a:chExt cx="3810000" cy="3767661"/>
          </a:xfrm>
        </p:grpSpPr>
        <p:sp>
          <p:nvSpPr>
            <p:cNvPr id="4" name="正方形/長方形 3"/>
            <p:cNvSpPr/>
            <p:nvPr/>
          </p:nvSpPr>
          <p:spPr>
            <a:xfrm>
              <a:off x="4978400" y="5029196"/>
              <a:ext cx="3810000" cy="499533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rgbClr val="002060"/>
                  </a:solidFill>
                </a:rPr>
                <a:t>vi (</a:t>
              </a:r>
              <a:r>
                <a:rPr kumimoji="1" lang="ja-JP" altLang="en-US" dirty="0">
                  <a:solidFill>
                    <a:srgbClr val="002060"/>
                  </a:solidFill>
                </a:rPr>
                <a:t>挿入モード</a:t>
              </a:r>
              <a:r>
                <a:rPr kumimoji="1" lang="en-US" altLang="ja-JP" dirty="0">
                  <a:solidFill>
                    <a:srgbClr val="002060"/>
                  </a:solidFill>
                </a:rPr>
                <a:t>)</a:t>
              </a:r>
              <a:endParaRPr kumimoji="1" lang="ja-JP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4978400" y="3395132"/>
              <a:ext cx="3810000" cy="499533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rgbClr val="002060"/>
                  </a:solidFill>
                </a:rPr>
                <a:t>vi (</a:t>
              </a:r>
              <a:r>
                <a:rPr lang="ja-JP" altLang="en-US" dirty="0">
                  <a:solidFill>
                    <a:srgbClr val="002060"/>
                  </a:solidFill>
                </a:rPr>
                <a:t>ノーマル</a:t>
              </a:r>
              <a:r>
                <a:rPr kumimoji="1" lang="ja-JP" altLang="en-US" dirty="0">
                  <a:solidFill>
                    <a:srgbClr val="002060"/>
                  </a:solidFill>
                </a:rPr>
                <a:t>モード</a:t>
              </a:r>
              <a:r>
                <a:rPr kumimoji="1" lang="en-US" altLang="ja-JP" dirty="0">
                  <a:solidFill>
                    <a:srgbClr val="002060"/>
                  </a:solidFill>
                </a:rPr>
                <a:t>)</a:t>
              </a:r>
              <a:endParaRPr kumimoji="1" lang="ja-JP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978400" y="1761068"/>
              <a:ext cx="3810000" cy="49953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rgbClr val="002060"/>
                  </a:solidFill>
                </a:rPr>
                <a:t>シェル</a:t>
              </a:r>
            </a:p>
          </p:txBody>
        </p:sp>
        <p:sp>
          <p:nvSpPr>
            <p:cNvPr id="11" name="下矢印 10"/>
            <p:cNvSpPr/>
            <p:nvPr/>
          </p:nvSpPr>
          <p:spPr>
            <a:xfrm>
              <a:off x="5714999" y="2200428"/>
              <a:ext cx="296333" cy="125487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下矢印 11"/>
            <p:cNvSpPr/>
            <p:nvPr/>
          </p:nvSpPr>
          <p:spPr>
            <a:xfrm>
              <a:off x="5714998" y="3834492"/>
              <a:ext cx="296333" cy="125487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下矢印 12"/>
            <p:cNvSpPr/>
            <p:nvPr/>
          </p:nvSpPr>
          <p:spPr>
            <a:xfrm rot="10800000">
              <a:off x="7780865" y="3834491"/>
              <a:ext cx="296333" cy="125487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下矢印 13"/>
            <p:cNvSpPr/>
            <p:nvPr/>
          </p:nvSpPr>
          <p:spPr>
            <a:xfrm rot="10800000">
              <a:off x="7780865" y="2200428"/>
              <a:ext cx="296333" cy="125487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5003799" y="2630794"/>
              <a:ext cx="1718734" cy="394144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solidFill>
                    <a:srgbClr val="002060"/>
                  </a:solidFill>
                </a:rPr>
                <a:t>$ vi [filename]</a:t>
              </a:r>
              <a:endParaRPr kumimoji="1" lang="ja-JP" altLang="en-US" sz="1600" dirty="0">
                <a:solidFill>
                  <a:srgbClr val="002060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5003799" y="4264858"/>
              <a:ext cx="1718734" cy="394144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>
                  <a:solidFill>
                    <a:srgbClr val="002060"/>
                  </a:solidFill>
                </a:rPr>
                <a:t>a, A, </a:t>
              </a:r>
              <a:r>
                <a:rPr kumimoji="1" lang="en-US" altLang="ja-JP" sz="1600" dirty="0" err="1">
                  <a:solidFill>
                    <a:srgbClr val="002060"/>
                  </a:solidFill>
                </a:rPr>
                <a:t>i</a:t>
              </a:r>
              <a:r>
                <a:rPr lang="en-US" altLang="ja-JP" sz="1600" dirty="0">
                  <a:solidFill>
                    <a:srgbClr val="002060"/>
                  </a:solidFill>
                </a:rPr>
                <a:t>, I, o, O</a:t>
              </a:r>
              <a:r>
                <a:rPr lang="ja-JP" altLang="en-US" sz="1600" dirty="0">
                  <a:solidFill>
                    <a:srgbClr val="002060"/>
                  </a:solidFill>
                </a:rPr>
                <a:t>キー</a:t>
              </a:r>
              <a:endParaRPr kumimoji="1" lang="ja-JP" altLang="en-US" sz="1600" dirty="0">
                <a:solidFill>
                  <a:srgbClr val="002060"/>
                </a:solidFill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7069665" y="4264858"/>
              <a:ext cx="1718733" cy="394144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rgbClr val="002060"/>
                  </a:solidFill>
                </a:rPr>
                <a:t>ESC</a:t>
              </a:r>
              <a:r>
                <a:rPr kumimoji="1" lang="ja-JP" altLang="en-US" dirty="0">
                  <a:solidFill>
                    <a:srgbClr val="002060"/>
                  </a:solidFill>
                </a:rPr>
                <a:t> キー</a:t>
              </a: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069665" y="2630794"/>
              <a:ext cx="1718734" cy="394144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rgbClr val="002060"/>
                  </a:solidFill>
                </a:rPr>
                <a:t>:</a:t>
              </a:r>
              <a:r>
                <a:rPr kumimoji="1" lang="en-US" altLang="ja-JP" dirty="0" err="1">
                  <a:solidFill>
                    <a:srgbClr val="002060"/>
                  </a:solidFill>
                </a:rPr>
                <a:t>wq</a:t>
              </a:r>
              <a:r>
                <a:rPr kumimoji="1" lang="en-US" altLang="ja-JP" dirty="0">
                  <a:solidFill>
                    <a:srgbClr val="002060"/>
                  </a:solidFill>
                </a:rPr>
                <a:t>, :q!</a:t>
              </a:r>
              <a:endParaRPr kumimoji="1" lang="ja-JP" altLang="en-US" dirty="0">
                <a:solidFill>
                  <a:srgbClr val="002060"/>
                </a:solidFill>
              </a:endParaRPr>
            </a:p>
          </p:txBody>
        </p:sp>
      </p:grp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B23D6EB-3923-7C4D-9398-006BA4F341F8}"/>
              </a:ext>
            </a:extLst>
          </p:cNvPr>
          <p:cNvSpPr/>
          <p:nvPr/>
        </p:nvSpPr>
        <p:spPr>
          <a:xfrm>
            <a:off x="719908" y="2534194"/>
            <a:ext cx="8516983" cy="1730664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rgbClr val="A50021"/>
                </a:solidFill>
              </a:rPr>
              <a:t>困ったときは </a:t>
            </a:r>
            <a:r>
              <a:rPr lang="en-US" altLang="ja-JP" sz="5400" u="sng" dirty="0">
                <a:solidFill>
                  <a:srgbClr val="A50021"/>
                </a:solidFill>
              </a:rPr>
              <a:t>ESC </a:t>
            </a:r>
            <a:r>
              <a:rPr lang="ja-JP" altLang="en-US" sz="5400" u="sng" dirty="0">
                <a:solidFill>
                  <a:srgbClr val="A50021"/>
                </a:solidFill>
              </a:rPr>
              <a:t>キー</a:t>
            </a:r>
            <a:r>
              <a:rPr lang="ja-JP" altLang="en-US" sz="5400" dirty="0">
                <a:solidFill>
                  <a:srgbClr val="A50021"/>
                </a:solidFill>
              </a:rPr>
              <a:t>で</a:t>
            </a:r>
            <a:endParaRPr lang="en-US" altLang="ja-JP" sz="5400" dirty="0">
              <a:solidFill>
                <a:srgbClr val="A50021"/>
              </a:solidFill>
            </a:endParaRPr>
          </a:p>
          <a:p>
            <a:pPr algn="ctr"/>
            <a:r>
              <a:rPr lang="ja-JP" altLang="en-US" sz="5400" dirty="0">
                <a:solidFill>
                  <a:srgbClr val="A50021"/>
                </a:solidFill>
              </a:rPr>
              <a:t>ノーマルモードへ</a:t>
            </a:r>
            <a:r>
              <a:rPr lang="en-US" altLang="ja-JP" sz="5400" dirty="0">
                <a:solidFill>
                  <a:srgbClr val="A50021"/>
                </a:solidFill>
              </a:rPr>
              <a:t>!</a:t>
            </a:r>
            <a:endParaRPr kumimoji="1" lang="ja-JP" altLang="en-US" sz="5400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8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OS </a:t>
            </a:r>
            <a:r>
              <a:rPr kumimoji="1" lang="ja-JP" altLang="en-US" dirty="0"/>
              <a:t>の構成</a:t>
            </a:r>
            <a:r>
              <a:rPr kumimoji="1" lang="en-US" altLang="ja-JP" dirty="0"/>
              <a:t>(</a:t>
            </a:r>
            <a:r>
              <a:rPr kumimoji="1" lang="ja-JP" altLang="en-US" dirty="0"/>
              <a:t>復習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/>
              <a:t>カーネル</a:t>
            </a:r>
            <a:endParaRPr kumimoji="1" lang="en-US" altLang="ja-JP" sz="2400" dirty="0"/>
          </a:p>
          <a:p>
            <a:pPr lvl="1"/>
            <a:r>
              <a:rPr lang="en-US" altLang="ja-JP" sz="2000" dirty="0"/>
              <a:t>OS </a:t>
            </a:r>
            <a:r>
              <a:rPr lang="ja-JP" altLang="en-US" sz="2000" dirty="0"/>
              <a:t>の中核をなすソフトウェア</a:t>
            </a:r>
            <a:r>
              <a:rPr lang="en-US" altLang="ja-JP" sz="2000" dirty="0"/>
              <a:t>(</a:t>
            </a:r>
            <a:r>
              <a:rPr lang="ja-JP" altLang="en-US" sz="2000" dirty="0"/>
              <a:t>狭義の </a:t>
            </a:r>
            <a:r>
              <a:rPr lang="en-US" altLang="ja-JP" sz="2000" dirty="0"/>
              <a:t>OS </a:t>
            </a:r>
            <a:r>
              <a:rPr lang="ja-JP" altLang="en-US" sz="2000" dirty="0"/>
              <a:t>を指すこともある</a:t>
            </a:r>
            <a:r>
              <a:rPr lang="en-US" altLang="ja-JP" sz="2000" dirty="0"/>
              <a:t>)</a:t>
            </a:r>
          </a:p>
          <a:p>
            <a:pPr lvl="2"/>
            <a:r>
              <a:rPr kumimoji="1" lang="ja-JP" altLang="en-US" sz="1800" dirty="0"/>
              <a:t>ハードウェアの管理・制御を行う</a:t>
            </a:r>
            <a:endParaRPr kumimoji="1" lang="en-US" altLang="ja-JP" sz="1800" dirty="0"/>
          </a:p>
          <a:p>
            <a:pPr lvl="2"/>
            <a:r>
              <a:rPr lang="ja-JP" altLang="en-US" sz="1800" dirty="0"/>
              <a:t>プロセス管理を行う</a:t>
            </a:r>
            <a:endParaRPr lang="en-US" altLang="ja-JP" sz="1800" dirty="0"/>
          </a:p>
          <a:p>
            <a:pPr lvl="2"/>
            <a:r>
              <a:rPr lang="ja-JP" altLang="en-US" sz="1800" b="1" dirty="0"/>
              <a:t>ユーザが直接命令できない</a:t>
            </a:r>
            <a:endParaRPr lang="en-US" altLang="ja-JP" sz="1800" b="1" dirty="0"/>
          </a:p>
          <a:p>
            <a:r>
              <a:rPr lang="ja-JP" altLang="en-US" sz="2189" dirty="0"/>
              <a:t>シェル</a:t>
            </a:r>
            <a:endParaRPr lang="en-US" altLang="ja-JP" sz="2189" dirty="0"/>
          </a:p>
          <a:p>
            <a:pPr lvl="1"/>
            <a:r>
              <a:rPr lang="ja-JP" altLang="en-US" sz="2000" dirty="0"/>
              <a:t>ユーザとカーネルの仲介役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223693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後半のまとめ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/>
              <a:t>テキストエディタとは</a:t>
            </a:r>
            <a:endParaRPr lang="en-US" altLang="ja-JP" sz="2400" dirty="0"/>
          </a:p>
          <a:p>
            <a:pPr lvl="1"/>
            <a:r>
              <a:rPr kumimoji="1" lang="ja-JP" altLang="en-US" sz="2211" dirty="0"/>
              <a:t>テキストファイルを編集するためのアプリケーションソフト</a:t>
            </a:r>
            <a:endParaRPr kumimoji="1" lang="en-US" altLang="ja-JP" sz="2211" dirty="0"/>
          </a:p>
          <a:p>
            <a:r>
              <a:rPr kumimoji="1" lang="en-US" altLang="ja-JP" sz="2400" dirty="0"/>
              <a:t>vi </a:t>
            </a:r>
            <a:r>
              <a:rPr lang="ja-JP" altLang="en-US" sz="2400" dirty="0"/>
              <a:t>について</a:t>
            </a:r>
            <a:endParaRPr kumimoji="1" lang="en-US" altLang="ja-JP" sz="2400" dirty="0"/>
          </a:p>
          <a:p>
            <a:pPr lvl="1"/>
            <a:r>
              <a:rPr lang="en-US" altLang="ja-JP" sz="2211" dirty="0"/>
              <a:t>Unix </a:t>
            </a:r>
            <a:r>
              <a:rPr lang="ja-JP" altLang="en-US" sz="2211" dirty="0"/>
              <a:t>系 </a:t>
            </a:r>
            <a:r>
              <a:rPr lang="en-US" altLang="ja-JP" sz="2211" dirty="0"/>
              <a:t>OS </a:t>
            </a:r>
            <a:r>
              <a:rPr lang="ja-JP" altLang="en-US" sz="2211" dirty="0"/>
              <a:t>における標準的なテキストエディタ</a:t>
            </a:r>
            <a:endParaRPr lang="en-US" altLang="ja-JP" sz="2211" dirty="0"/>
          </a:p>
          <a:p>
            <a:pPr lvl="1"/>
            <a:r>
              <a:rPr lang="ja-JP" altLang="en-US" sz="2211" dirty="0"/>
              <a:t>大きく分けてノーマルモードと挿入モードの二つのモードがある</a:t>
            </a:r>
            <a:endParaRPr lang="en-US" altLang="ja-JP" sz="2211" dirty="0"/>
          </a:p>
          <a:p>
            <a:pPr lvl="1"/>
            <a:r>
              <a:rPr lang="ja-JP" altLang="en-US" sz="2211" dirty="0"/>
              <a:t>困ったときは </a:t>
            </a:r>
            <a:r>
              <a:rPr lang="en-US" altLang="ja-JP" sz="2211" dirty="0"/>
              <a:t>ESC </a:t>
            </a:r>
            <a:r>
              <a:rPr lang="ja-JP" altLang="en-US" sz="2211" dirty="0"/>
              <a:t>キー</a:t>
            </a:r>
            <a:endParaRPr kumimoji="1" lang="en-US" altLang="ja-JP" sz="2211" dirty="0"/>
          </a:p>
          <a:p>
            <a:r>
              <a:rPr kumimoji="1" lang="en-US" altLang="ja-JP" sz="2400" dirty="0"/>
              <a:t> 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08704" y="4568422"/>
            <a:ext cx="590126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実際に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vi</a:t>
            </a:r>
            <a:r>
              <a:rPr lang="ja-JP" altLang="en-US" sz="2400" dirty="0"/>
              <a:t> を使って学習しよう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08508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参考文献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4823" y="1744048"/>
            <a:ext cx="8019218" cy="4125529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1800" dirty="0">
                <a:solidFill>
                  <a:srgbClr val="000000"/>
                </a:solidFill>
                <a:latin typeface="+mn-ea"/>
              </a:rPr>
              <a:t>神戸大理学部 </a:t>
            </a:r>
            <a:r>
              <a:rPr lang="en-GB" altLang="ja-JP" sz="1800" dirty="0">
                <a:solidFill>
                  <a:srgbClr val="000000"/>
                </a:solidFill>
                <a:latin typeface="+mn-ea"/>
              </a:rPr>
              <a:t> ITPASS </a:t>
            </a:r>
            <a:r>
              <a:rPr lang="ja-JP" altLang="en-US" sz="1800">
                <a:solidFill>
                  <a:srgbClr val="000000"/>
                </a:solidFill>
                <a:latin typeface="+mn-ea"/>
              </a:rPr>
              <a:t>実習 </a:t>
            </a:r>
            <a:r>
              <a:rPr lang="en-US" altLang="ja-JP" sz="1800" dirty="0">
                <a:solidFill>
                  <a:srgbClr val="000000"/>
                </a:solidFill>
                <a:latin typeface="+mn-ea"/>
              </a:rPr>
              <a:t>2018</a:t>
            </a:r>
          </a:p>
          <a:p>
            <a:r>
              <a:rPr kumimoji="1" lang="ja-JP" altLang="en-US" dirty="0">
                <a:latin typeface="+mn-ea"/>
              </a:rPr>
              <a:t>「</a:t>
            </a:r>
            <a:r>
              <a:rPr lang="ja-JP" altLang="en-US" dirty="0">
                <a:latin typeface="+mn-ea"/>
              </a:rPr>
              <a:t>シェル</a:t>
            </a:r>
            <a:r>
              <a:rPr lang="en-US" altLang="ja-JP" dirty="0">
                <a:latin typeface="+mn-ea"/>
              </a:rPr>
              <a:t>, </a:t>
            </a:r>
            <a:r>
              <a:rPr lang="ja-JP" altLang="en-US" dirty="0">
                <a:latin typeface="+mn-ea"/>
              </a:rPr>
              <a:t>エディタ </a:t>
            </a:r>
            <a:r>
              <a:rPr lang="en-US" altLang="ja-JP" dirty="0">
                <a:latin typeface="+mn-ea"/>
              </a:rPr>
              <a:t>vi</a:t>
            </a:r>
            <a:r>
              <a:rPr kumimoji="1" lang="ja-JP" altLang="en-US" dirty="0">
                <a:latin typeface="+mn-ea"/>
              </a:rPr>
              <a:t>」</a:t>
            </a:r>
            <a:endParaRPr kumimoji="1" lang="en-US" altLang="ja-JP" dirty="0">
              <a:latin typeface="+mn-ea"/>
            </a:endParaRPr>
          </a:p>
          <a:p>
            <a:pPr lvl="1"/>
            <a:r>
              <a:rPr lang="en-US" altLang="ja-JP" dirty="0">
                <a:latin typeface="+mn-ea"/>
                <a:hlinkClick r:id="rId2"/>
              </a:rPr>
              <a:t>https://itpass.scitec.kobe-u.ac.jp/exp/fy2018/180806/lecture_shell-editor/pub/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北大理学院  情報実験第三回 </a:t>
            </a:r>
            <a:r>
              <a:rPr lang="en-US" altLang="ja-JP" dirty="0">
                <a:latin typeface="+mn-ea"/>
              </a:rPr>
              <a:t>INEX 2016(</a:t>
            </a:r>
            <a:r>
              <a:rPr lang="ja-JP" altLang="en-US" dirty="0">
                <a:latin typeface="+mn-ea"/>
              </a:rPr>
              <a:t>三上峻</a:t>
            </a:r>
            <a:r>
              <a:rPr lang="en-US" altLang="ja-JP" dirty="0">
                <a:latin typeface="+mn-ea"/>
              </a:rPr>
              <a:t>)</a:t>
            </a:r>
          </a:p>
          <a:p>
            <a:r>
              <a:rPr lang="ja-JP" altLang="en-US" dirty="0">
                <a:latin typeface="+mn-ea"/>
              </a:rPr>
              <a:t>「最低限 </a:t>
            </a:r>
            <a:r>
              <a:rPr lang="en-US" altLang="ja-JP" dirty="0">
                <a:latin typeface="+mn-ea"/>
              </a:rPr>
              <a:t>Unix (Linux) II </a:t>
            </a:r>
            <a:r>
              <a:rPr lang="ja-JP" altLang="en-US" dirty="0">
                <a:latin typeface="+mn-ea"/>
              </a:rPr>
              <a:t>シェル・テキストエディタ」</a:t>
            </a:r>
            <a:endParaRPr lang="en-US" altLang="ja-JP" dirty="0">
              <a:latin typeface="+mn-ea"/>
            </a:endParaRPr>
          </a:p>
          <a:p>
            <a:pPr lvl="1"/>
            <a:r>
              <a:rPr lang="en-US" altLang="ja-JP" dirty="0">
                <a:latin typeface="+mn-ea"/>
                <a:hlinkClick r:id="rId3"/>
              </a:rPr>
              <a:t>http://www.ep.sci.hokudai.ac.jp/~inex/y2016/0506/lecture/pub/index.html</a:t>
            </a:r>
            <a:endParaRPr lang="en-US" altLang="ja-JP" dirty="0">
              <a:latin typeface="+mn-ea"/>
            </a:endParaRPr>
          </a:p>
          <a:p>
            <a:pPr marL="190084" lvl="1" indent="0">
              <a:buNone/>
            </a:pPr>
            <a:r>
              <a:rPr lang="en-US" altLang="ja-JP" dirty="0">
                <a:latin typeface="+mn-ea"/>
              </a:rPr>
              <a:t>IT</a:t>
            </a:r>
            <a:r>
              <a:rPr lang="ja-JP" altLang="en-US" dirty="0">
                <a:latin typeface="+mn-ea"/>
              </a:rPr>
              <a:t>用語辞典 </a:t>
            </a:r>
            <a:r>
              <a:rPr lang="en-US" altLang="ja-JP" dirty="0">
                <a:latin typeface="+mn-ea"/>
              </a:rPr>
              <a:t>e-Words </a:t>
            </a:r>
            <a:r>
              <a:rPr lang="ja-JP" altLang="en-US" dirty="0">
                <a:latin typeface="+mn-ea"/>
              </a:rPr>
              <a:t>「シェル </a:t>
            </a:r>
            <a:r>
              <a:rPr lang="en-US" altLang="ja-JP" dirty="0">
                <a:latin typeface="+mn-ea"/>
              </a:rPr>
              <a:t>【 shell 】</a:t>
            </a:r>
            <a:r>
              <a:rPr lang="ja-JP" altLang="en-US" dirty="0">
                <a:latin typeface="+mn-ea"/>
              </a:rPr>
              <a:t>」</a:t>
            </a:r>
            <a:endParaRPr lang="en-US" altLang="ja-JP" dirty="0">
              <a:latin typeface="+mn-ea"/>
            </a:endParaRPr>
          </a:p>
          <a:p>
            <a:pPr lvl="1"/>
            <a:r>
              <a:rPr lang="en-US" altLang="ja-JP" dirty="0">
                <a:latin typeface="+mn-ea"/>
                <a:hlinkClick r:id="rId4"/>
              </a:rPr>
              <a:t>http://e-words.jp/w/%E3%82%B7%E3%82%A7%E3%83%AB.html</a:t>
            </a:r>
            <a:endParaRPr lang="en-US" altLang="ja-JP" dirty="0">
              <a:latin typeface="+mn-ea"/>
            </a:endParaRPr>
          </a:p>
          <a:p>
            <a:r>
              <a:rPr lang="en-US" altLang="ja-JP" dirty="0" err="1">
                <a:latin typeface="+mn-ea"/>
              </a:rPr>
              <a:t>Newham</a:t>
            </a:r>
            <a:r>
              <a:rPr lang="en-US" altLang="ja-JP" dirty="0">
                <a:latin typeface="+mn-ea"/>
              </a:rPr>
              <a:t>, Rosenblatt </a:t>
            </a:r>
            <a:r>
              <a:rPr lang="ja-JP" altLang="en-US" dirty="0">
                <a:latin typeface="+mn-ea"/>
              </a:rPr>
              <a:t>著</a:t>
            </a:r>
            <a:r>
              <a:rPr lang="en-US" altLang="ja-JP" dirty="0">
                <a:latin typeface="+mn-ea"/>
              </a:rPr>
              <a:t>, QUIPU LLC </a:t>
            </a:r>
            <a:r>
              <a:rPr lang="ja-JP" altLang="en-US" dirty="0">
                <a:latin typeface="+mn-ea"/>
              </a:rPr>
              <a:t>遠藤美代子 訳</a:t>
            </a:r>
          </a:p>
          <a:p>
            <a:pPr marL="0" indent="0">
              <a:buNone/>
            </a:pPr>
            <a:r>
              <a:rPr lang="ja-JP" altLang="en-US" dirty="0">
                <a:latin typeface="+mn-ea"/>
              </a:rPr>
              <a:t>「入門 </a:t>
            </a:r>
            <a:r>
              <a:rPr lang="en-US" altLang="ja-JP" dirty="0">
                <a:latin typeface="+mn-ea"/>
              </a:rPr>
              <a:t>bash </a:t>
            </a:r>
            <a:r>
              <a:rPr lang="ja-JP" altLang="en-US" dirty="0">
                <a:latin typeface="+mn-ea"/>
              </a:rPr>
              <a:t>第</a:t>
            </a:r>
            <a:r>
              <a:rPr lang="en-US" altLang="ja-JP" dirty="0">
                <a:latin typeface="+mn-ea"/>
              </a:rPr>
              <a:t>2</a:t>
            </a:r>
            <a:r>
              <a:rPr lang="ja-JP" altLang="en-US" dirty="0">
                <a:latin typeface="+mn-ea"/>
              </a:rPr>
              <a:t>版」オライリー・ジャパン </a:t>
            </a:r>
            <a:r>
              <a:rPr lang="en-US" altLang="ja-JP" dirty="0">
                <a:latin typeface="+mn-ea"/>
              </a:rPr>
              <a:t>(1998)</a:t>
            </a:r>
          </a:p>
          <a:p>
            <a:pPr marL="0" indent="0">
              <a:buNone/>
            </a:pPr>
            <a:r>
              <a:rPr lang="en-US" altLang="ja-JP" dirty="0">
                <a:latin typeface="+mn-ea"/>
              </a:rPr>
              <a:t>Linda Lamb </a:t>
            </a:r>
            <a:r>
              <a:rPr lang="ja-JP" altLang="en-US" dirty="0">
                <a:latin typeface="+mn-ea"/>
              </a:rPr>
              <a:t>著</a:t>
            </a:r>
            <a:r>
              <a:rPr lang="en-US" altLang="ja-JP" dirty="0">
                <a:latin typeface="+mn-ea"/>
              </a:rPr>
              <a:t>, </a:t>
            </a:r>
            <a:r>
              <a:rPr lang="ja-JP" altLang="en-US" dirty="0">
                <a:latin typeface="+mn-ea"/>
              </a:rPr>
              <a:t>福崎俊博 訳</a:t>
            </a:r>
          </a:p>
          <a:p>
            <a:pPr marL="0" indent="0">
              <a:buNone/>
            </a:pPr>
            <a:r>
              <a:rPr lang="ja-JP" altLang="en-US" dirty="0">
                <a:latin typeface="+mn-ea"/>
              </a:rPr>
              <a:t> 「 </a:t>
            </a:r>
            <a:r>
              <a:rPr lang="en-US" altLang="ja-JP" dirty="0">
                <a:latin typeface="+mn-ea"/>
              </a:rPr>
              <a:t>vi </a:t>
            </a:r>
            <a:r>
              <a:rPr lang="ja-JP" altLang="en-US" dirty="0">
                <a:latin typeface="+mn-ea"/>
              </a:rPr>
              <a:t>入門」株式会社アスキー </a:t>
            </a:r>
            <a:r>
              <a:rPr lang="en-US" altLang="ja-JP" dirty="0">
                <a:latin typeface="+mn-ea"/>
              </a:rPr>
              <a:t>(1992)</a:t>
            </a:r>
          </a:p>
          <a:p>
            <a:pPr marL="0" indent="0">
              <a:buNone/>
            </a:pPr>
            <a:endParaRPr lang="en-US" altLang="ja-JP" dirty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69686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852616" y="1767016"/>
            <a:ext cx="2607275" cy="3954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シェルとは？</a:t>
            </a:r>
            <a:endParaRPr lang="en-US" altLang="ja-JP" sz="2800" dirty="0"/>
          </a:p>
          <a:p>
            <a:pPr marL="790835" lvl="1" indent="-514350"/>
            <a:r>
              <a:rPr lang="ja-JP" altLang="en-US" sz="2611" dirty="0"/>
              <a:t>ユーザインターフェース</a:t>
            </a:r>
            <a:endParaRPr lang="en-US" altLang="ja-JP" sz="2611" dirty="0"/>
          </a:p>
          <a:p>
            <a:pPr marL="790835" lvl="1" indent="-514350"/>
            <a:r>
              <a:rPr lang="ja-JP" altLang="en-US" sz="2611" dirty="0"/>
              <a:t>シェルの基本的な機能</a:t>
            </a:r>
            <a:endParaRPr lang="en-US" altLang="ja-JP" sz="2233" dirty="0"/>
          </a:p>
          <a:p>
            <a:pPr marL="790835" lvl="1" indent="-514350"/>
            <a:r>
              <a:rPr lang="ja-JP" altLang="en-US" sz="2611" dirty="0"/>
              <a:t>代表的なシェル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bash </a:t>
            </a:r>
            <a:r>
              <a:rPr lang="ja-JP" altLang="en-US" sz="2611" dirty="0"/>
              <a:t>について</a:t>
            </a:r>
            <a:endParaRPr lang="en-US" altLang="ja-JP" sz="2611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エディタ</a:t>
            </a:r>
            <a:r>
              <a:rPr kumimoji="1" lang="en-US" altLang="ja-JP" sz="2800" dirty="0"/>
              <a:t>: vi</a:t>
            </a:r>
          </a:p>
          <a:p>
            <a:pPr marL="790835" lvl="1" indent="-514350"/>
            <a:r>
              <a:rPr kumimoji="1" lang="ja-JP" altLang="en-US" sz="2611" dirty="0"/>
              <a:t>テキストエディタとは</a:t>
            </a:r>
            <a:endParaRPr kumimoji="1" lang="en-US" altLang="ja-JP" sz="2611" dirty="0"/>
          </a:p>
          <a:p>
            <a:pPr marL="790835" lvl="1" indent="-514350"/>
            <a:r>
              <a:rPr lang="en-US" altLang="ja-JP" sz="2611" dirty="0"/>
              <a:t>vi </a:t>
            </a:r>
            <a:r>
              <a:rPr lang="ja-JP" altLang="en-US" sz="2611" dirty="0"/>
              <a:t>とは</a:t>
            </a:r>
            <a:endParaRPr kumimoji="1" lang="ja-JP" altLang="en-US" sz="2611" dirty="0"/>
          </a:p>
        </p:txBody>
      </p:sp>
    </p:spTree>
    <p:extLst>
      <p:ext uri="{BB962C8B-B14F-4D97-AF65-F5344CB8AC3E}">
        <p14:creationId xmlns:p14="http://schemas.microsoft.com/office/powerpoint/2010/main" val="2517014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シェル</a:t>
            </a:r>
            <a:r>
              <a:rPr kumimoji="1" lang="en-US" altLang="ja-JP" dirty="0"/>
              <a:t>(shell:</a:t>
            </a:r>
            <a:r>
              <a:rPr lang="ja-JP" altLang="en-US" dirty="0"/>
              <a:t> 殻</a:t>
            </a:r>
            <a:r>
              <a:rPr kumimoji="1" lang="en-US" altLang="ja-JP" dirty="0"/>
              <a:t>)</a:t>
            </a:r>
            <a:r>
              <a:rPr kumimoji="1" lang="ja-JP" altLang="en-US" dirty="0"/>
              <a:t>とは</a:t>
            </a:r>
            <a:r>
              <a:rPr lang="ja-JP" altLang="en-US" dirty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4823" y="1744050"/>
            <a:ext cx="8019218" cy="1463644"/>
          </a:xfrm>
        </p:spPr>
        <p:txBody>
          <a:bodyPr>
            <a:noAutofit/>
          </a:bodyPr>
          <a:lstStyle/>
          <a:p>
            <a:r>
              <a:rPr kumimoji="1" lang="ja-JP" altLang="en-US" sz="2400" dirty="0"/>
              <a:t>カーネルとユーザ</a:t>
            </a:r>
            <a:r>
              <a:rPr kumimoji="1" lang="en-US" altLang="ja-JP" sz="2400" dirty="0"/>
              <a:t>(</a:t>
            </a:r>
            <a:r>
              <a:rPr kumimoji="1" lang="ja-JP" altLang="en-US" sz="2400" dirty="0"/>
              <a:t>アプリケーション</a:t>
            </a:r>
            <a:r>
              <a:rPr kumimoji="1" lang="en-US" altLang="ja-JP" sz="2400" dirty="0"/>
              <a:t>)</a:t>
            </a:r>
            <a:r>
              <a:rPr kumimoji="1" lang="ja-JP" altLang="en-US" sz="2400" dirty="0"/>
              <a:t>の仲介役</a:t>
            </a:r>
            <a:endParaRPr kumimoji="1" lang="en-US" altLang="ja-JP" sz="2400" dirty="0"/>
          </a:p>
          <a:p>
            <a:pPr lvl="1"/>
            <a:r>
              <a:rPr lang="ja-JP" altLang="en-US" sz="2000" dirty="0"/>
              <a:t>ユーザはシェルを通して計算機に作業を要求する</a:t>
            </a:r>
            <a:endParaRPr lang="en-US" altLang="ja-JP" sz="2000" dirty="0"/>
          </a:p>
          <a:p>
            <a:pPr lvl="2"/>
            <a:r>
              <a:rPr lang="ja-JP" altLang="en-US" sz="1622" dirty="0"/>
              <a:t>そのためのユーザインターフェース </a:t>
            </a:r>
            <a:r>
              <a:rPr lang="en-US" altLang="ja-JP" sz="1622" dirty="0"/>
              <a:t>(UI) </a:t>
            </a:r>
            <a:r>
              <a:rPr lang="ja-JP" altLang="en-US" sz="1622" dirty="0" err="1"/>
              <a:t>を提</a:t>
            </a:r>
            <a:r>
              <a:rPr lang="ja-JP" altLang="en-US" sz="1622" dirty="0"/>
              <a:t>供する</a:t>
            </a:r>
            <a:endParaRPr lang="en-US" altLang="ja-JP" sz="1622" dirty="0"/>
          </a:p>
          <a:p>
            <a:pPr lvl="1"/>
            <a:r>
              <a:rPr lang="ja-JP" altLang="en-US" sz="2000" dirty="0"/>
              <a:t>アプリケーションソフトが利用する環境情報を設定する</a:t>
            </a:r>
            <a:endParaRPr lang="en-US" altLang="ja-JP" sz="2000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977065" y="3115027"/>
            <a:ext cx="7814734" cy="2810417"/>
            <a:chOff x="977065" y="3153804"/>
            <a:chExt cx="7814734" cy="2810417"/>
          </a:xfrm>
        </p:grpSpPr>
        <p:grpSp>
          <p:nvGrpSpPr>
            <p:cNvPr id="18" name="グループ化 17"/>
            <p:cNvGrpSpPr/>
            <p:nvPr/>
          </p:nvGrpSpPr>
          <p:grpSpPr>
            <a:xfrm>
              <a:off x="977065" y="3153804"/>
              <a:ext cx="7814734" cy="2810417"/>
              <a:chOff x="977065" y="3153804"/>
              <a:chExt cx="7814734" cy="2810417"/>
            </a:xfrm>
          </p:grpSpPr>
          <p:sp>
            <p:nvSpPr>
              <p:cNvPr id="17" name="正方形/長方形 16"/>
              <p:cNvSpPr/>
              <p:nvPr/>
            </p:nvSpPr>
            <p:spPr>
              <a:xfrm>
                <a:off x="977065" y="3342491"/>
                <a:ext cx="7814734" cy="262173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5" name="グループ化 14"/>
              <p:cNvGrpSpPr/>
              <p:nvPr/>
            </p:nvGrpSpPr>
            <p:grpSpPr>
              <a:xfrm>
                <a:off x="1396823" y="3461025"/>
                <a:ext cx="6975217" cy="2503196"/>
                <a:chOff x="1593051" y="3452558"/>
                <a:chExt cx="6975217" cy="2503196"/>
              </a:xfrm>
            </p:grpSpPr>
            <p:pic>
              <p:nvPicPr>
                <p:cNvPr id="4" name="図 3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93051" y="3756223"/>
                  <a:ext cx="2554082" cy="2199531"/>
                </a:xfrm>
                <a:prstGeom prst="rect">
                  <a:avLst/>
                </a:prstGeom>
              </p:spPr>
            </p:pic>
            <p:grpSp>
              <p:nvGrpSpPr>
                <p:cNvPr id="12" name="グループ化 11"/>
                <p:cNvGrpSpPr/>
                <p:nvPr/>
              </p:nvGrpSpPr>
              <p:grpSpPr>
                <a:xfrm>
                  <a:off x="4986867" y="3452558"/>
                  <a:ext cx="3581401" cy="2413040"/>
                  <a:chOff x="4936067" y="3342491"/>
                  <a:chExt cx="3581401" cy="2413040"/>
                </a:xfrm>
              </p:grpSpPr>
              <p:grpSp>
                <p:nvGrpSpPr>
                  <p:cNvPr id="10" name="グループ化 9"/>
                  <p:cNvGrpSpPr/>
                  <p:nvPr/>
                </p:nvGrpSpPr>
                <p:grpSpPr>
                  <a:xfrm>
                    <a:off x="4936067" y="3342491"/>
                    <a:ext cx="3581401" cy="2413040"/>
                    <a:chOff x="4936067" y="3342491"/>
                    <a:chExt cx="3581401" cy="2413040"/>
                  </a:xfrm>
                </p:grpSpPr>
                <p:grpSp>
                  <p:nvGrpSpPr>
                    <p:cNvPr id="9" name="グループ化 8"/>
                    <p:cNvGrpSpPr/>
                    <p:nvPr/>
                  </p:nvGrpSpPr>
                  <p:grpSpPr>
                    <a:xfrm>
                      <a:off x="4936067" y="3342491"/>
                      <a:ext cx="3581401" cy="2413040"/>
                      <a:chOff x="4936067" y="3342491"/>
                      <a:chExt cx="3581401" cy="2413040"/>
                    </a:xfrm>
                  </p:grpSpPr>
                  <p:sp>
                    <p:nvSpPr>
                      <p:cNvPr id="5" name="円/楕円 4"/>
                      <p:cNvSpPr/>
                      <p:nvPr/>
                    </p:nvSpPr>
                    <p:spPr>
                      <a:xfrm>
                        <a:off x="4936067" y="3342491"/>
                        <a:ext cx="3581401" cy="2413040"/>
                      </a:xfrm>
                      <a:prstGeom prst="ellipse">
                        <a:avLst/>
                      </a:prstGeom>
                      <a:solidFill>
                        <a:srgbClr val="FF66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6" name="円/楕円 5"/>
                      <p:cNvSpPr/>
                      <p:nvPr/>
                    </p:nvSpPr>
                    <p:spPr>
                      <a:xfrm>
                        <a:off x="5470525" y="3800622"/>
                        <a:ext cx="2512484" cy="1496777"/>
                      </a:xfrm>
                      <a:prstGeom prst="ellipse">
                        <a:avLst/>
                      </a:prstGeom>
                      <a:solidFill>
                        <a:srgbClr val="FF990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8" name="テキスト ボックス 7"/>
                      <p:cNvSpPr txBox="1"/>
                      <p:nvPr/>
                    </p:nvSpPr>
                    <p:spPr>
                      <a:xfrm>
                        <a:off x="6288184" y="3386891"/>
                        <a:ext cx="877163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kumimoji="1" lang="ja-JP" altLang="en-US" dirty="0"/>
                          <a:t>シェル</a:t>
                        </a:r>
                      </a:p>
                    </p:txBody>
                  </p:sp>
                </p:grpSp>
                <p:sp>
                  <p:nvSpPr>
                    <p:cNvPr id="7" name="円/楕円 6"/>
                    <p:cNvSpPr/>
                    <p:nvPr/>
                  </p:nvSpPr>
                  <p:spPr>
                    <a:xfrm>
                      <a:off x="6049432" y="4178107"/>
                      <a:ext cx="1354666" cy="741805"/>
                    </a:xfrm>
                    <a:prstGeom prst="ellipse">
                      <a:avLst/>
                    </a:prstGeom>
                    <a:solidFill>
                      <a:srgbClr val="FFCC66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ハードウェア</a:t>
                      </a:r>
                    </a:p>
                  </p:txBody>
                </p:sp>
              </p:grpSp>
              <p:sp>
                <p:nvSpPr>
                  <p:cNvPr id="11" name="テキスト ボックス 10"/>
                  <p:cNvSpPr txBox="1"/>
                  <p:nvPr/>
                </p:nvSpPr>
                <p:spPr>
                  <a:xfrm>
                    <a:off x="6172767" y="3808775"/>
                    <a:ext cx="110799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kumimoji="1" lang="ja-JP" altLang="en-US" dirty="0"/>
                      <a:t>カーネル</a:t>
                    </a:r>
                  </a:p>
                </p:txBody>
              </p:sp>
            </p:grpSp>
            <p:sp>
              <p:nvSpPr>
                <p:cNvPr id="13" name="右矢印 12"/>
                <p:cNvSpPr/>
                <p:nvPr/>
              </p:nvSpPr>
              <p:spPr>
                <a:xfrm>
                  <a:off x="3918533" y="4411433"/>
                  <a:ext cx="1174871" cy="254000"/>
                </a:xfrm>
                <a:prstGeom prst="rightArrow">
                  <a:avLst>
                    <a:gd name="adj1" fmla="val 50000"/>
                    <a:gd name="adj2" fmla="val 116667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" name="右矢印 13"/>
                <p:cNvSpPr/>
                <p:nvPr/>
              </p:nvSpPr>
              <p:spPr>
                <a:xfrm rot="10800000">
                  <a:off x="3878279" y="4665433"/>
                  <a:ext cx="1174871" cy="254000"/>
                </a:xfrm>
                <a:prstGeom prst="rightArrow">
                  <a:avLst>
                    <a:gd name="adj1" fmla="val 50000"/>
                    <a:gd name="adj2" fmla="val 116667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6" name="正方形/長方形 15"/>
              <p:cNvSpPr/>
              <p:nvPr/>
            </p:nvSpPr>
            <p:spPr>
              <a:xfrm>
                <a:off x="1202267" y="3153804"/>
                <a:ext cx="2236251" cy="357442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/>
                  <a:t>概念的なイメージ</a:t>
                </a:r>
              </a:p>
            </p:txBody>
          </p:sp>
        </p:grpSp>
        <p:sp>
          <p:nvSpPr>
            <p:cNvPr id="19" name="右矢印 18"/>
            <p:cNvSpPr/>
            <p:nvPr/>
          </p:nvSpPr>
          <p:spPr>
            <a:xfrm>
              <a:off x="5190309" y="4419600"/>
              <a:ext cx="374468" cy="254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右矢印 19"/>
            <p:cNvSpPr/>
            <p:nvPr/>
          </p:nvSpPr>
          <p:spPr>
            <a:xfrm rot="10800000">
              <a:off x="5170700" y="4667543"/>
              <a:ext cx="374468" cy="254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右矢印 20"/>
            <p:cNvSpPr/>
            <p:nvPr/>
          </p:nvSpPr>
          <p:spPr>
            <a:xfrm>
              <a:off x="5757604" y="4426262"/>
              <a:ext cx="374468" cy="254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右矢印 21"/>
            <p:cNvSpPr/>
            <p:nvPr/>
          </p:nvSpPr>
          <p:spPr>
            <a:xfrm rot="10800000">
              <a:off x="5751800" y="4655328"/>
              <a:ext cx="374468" cy="254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1174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852616" y="1767016"/>
            <a:ext cx="2607275" cy="3954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543986" y="2192411"/>
            <a:ext cx="3522283" cy="3897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シェルとは？</a:t>
            </a:r>
            <a:endParaRPr lang="en-US" altLang="ja-JP" sz="2800" dirty="0"/>
          </a:p>
          <a:p>
            <a:pPr marL="790835" lvl="1" indent="-514350"/>
            <a:r>
              <a:rPr lang="ja-JP" altLang="en-US" sz="2611" dirty="0"/>
              <a:t>ユーザインターフェース</a:t>
            </a:r>
            <a:endParaRPr lang="en-US" altLang="ja-JP" sz="2611" dirty="0"/>
          </a:p>
          <a:p>
            <a:pPr marL="790835" lvl="1" indent="-514350"/>
            <a:r>
              <a:rPr lang="ja-JP" altLang="en-US" sz="2611" dirty="0"/>
              <a:t>シェルの基本的な機能</a:t>
            </a:r>
            <a:endParaRPr lang="en-US" altLang="ja-JP" sz="2233" dirty="0"/>
          </a:p>
          <a:p>
            <a:pPr marL="790835" lvl="1" indent="-514350"/>
            <a:r>
              <a:rPr lang="ja-JP" altLang="en-US" sz="2611" dirty="0"/>
              <a:t>代表的なシェル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bash </a:t>
            </a:r>
            <a:r>
              <a:rPr lang="ja-JP" altLang="en-US" sz="2611" dirty="0"/>
              <a:t>の特徴</a:t>
            </a:r>
            <a:endParaRPr lang="en-US" altLang="ja-JP" sz="2611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エディタ</a:t>
            </a:r>
            <a:r>
              <a:rPr kumimoji="1" lang="en-US" altLang="ja-JP" sz="2800" dirty="0"/>
              <a:t>: vi</a:t>
            </a:r>
          </a:p>
          <a:p>
            <a:pPr marL="790835" lvl="1" indent="-514350"/>
            <a:r>
              <a:rPr kumimoji="1" lang="ja-JP" altLang="en-US" sz="2611" dirty="0"/>
              <a:t>テキストエディタとは</a:t>
            </a:r>
            <a:endParaRPr kumimoji="1" lang="en-US" altLang="ja-JP" sz="2611" dirty="0"/>
          </a:p>
          <a:p>
            <a:pPr marL="790835" lvl="1" indent="-514350"/>
            <a:r>
              <a:rPr lang="en-US" altLang="ja-JP" sz="2611" dirty="0"/>
              <a:t>vi </a:t>
            </a:r>
            <a:r>
              <a:rPr lang="ja-JP" altLang="en-US" sz="2611" dirty="0"/>
              <a:t>とは</a:t>
            </a:r>
            <a:endParaRPr kumimoji="1" lang="ja-JP" altLang="en-US" sz="2611" dirty="0"/>
          </a:p>
        </p:txBody>
      </p:sp>
    </p:spTree>
    <p:extLst>
      <p:ext uri="{BB962C8B-B14F-4D97-AF65-F5344CB8AC3E}">
        <p14:creationId xmlns:p14="http://schemas.microsoft.com/office/powerpoint/2010/main" val="17243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ユーザインターフェース</a:t>
            </a:r>
            <a:r>
              <a:rPr kumimoji="1" lang="en-US" altLang="ja-JP" dirty="0"/>
              <a:t>(UI)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4823" y="1744048"/>
            <a:ext cx="3984515" cy="3801703"/>
          </a:xfrm>
        </p:spPr>
        <p:txBody>
          <a:bodyPr>
            <a:noAutofit/>
          </a:bodyPr>
          <a:lstStyle/>
          <a:p>
            <a:r>
              <a:rPr lang="en-US" altLang="ja-JP" sz="1800" dirty="0"/>
              <a:t>CUI</a:t>
            </a:r>
            <a:r>
              <a:rPr lang="ja-JP" altLang="en-US" sz="1800" dirty="0"/>
              <a:t> </a:t>
            </a:r>
            <a:r>
              <a:rPr lang="en-US" altLang="ja-JP" sz="1800" dirty="0"/>
              <a:t>(Character User Interface)</a:t>
            </a:r>
          </a:p>
          <a:p>
            <a:pPr lvl="1"/>
            <a:r>
              <a:rPr lang="ja-JP" altLang="en-US" sz="1800" dirty="0"/>
              <a:t>主にキーボードからの</a:t>
            </a:r>
            <a:r>
              <a:rPr lang="ja-JP" altLang="en-US" sz="1800" b="1" dirty="0"/>
              <a:t>文字入力</a:t>
            </a:r>
            <a:r>
              <a:rPr lang="ja-JP" altLang="en-US" sz="1800" dirty="0"/>
              <a:t>で操作を行う</a:t>
            </a:r>
            <a:endParaRPr lang="en-US" altLang="ja-JP" sz="1800" dirty="0"/>
          </a:p>
          <a:p>
            <a:pPr lvl="1"/>
            <a:r>
              <a:rPr lang="ja-JP" altLang="en-US" sz="1800" dirty="0"/>
              <a:t>コマンドさえ覚えればキーボードだけで何でもできる</a:t>
            </a:r>
            <a:endParaRPr lang="en-US" altLang="ja-JP" sz="1800" dirty="0"/>
          </a:p>
          <a:p>
            <a:pPr lvl="1"/>
            <a:r>
              <a:rPr lang="ja-JP" altLang="en-US" sz="1800" dirty="0"/>
              <a:t>計算機への負担が小さい</a:t>
            </a:r>
            <a:endParaRPr lang="en-US" altLang="ja-JP" sz="1800" dirty="0"/>
          </a:p>
          <a:p>
            <a:pPr lvl="2"/>
            <a:r>
              <a:rPr lang="ja-JP" altLang="en-US" sz="1400" dirty="0"/>
              <a:t>サーバ業務やトラブルに強い</a:t>
            </a:r>
            <a:endParaRPr lang="en-US" altLang="ja-JP" sz="1800" dirty="0"/>
          </a:p>
          <a:p>
            <a:r>
              <a:rPr lang="en-US" altLang="ja-JP" sz="1800" dirty="0"/>
              <a:t>GUI</a:t>
            </a:r>
            <a:r>
              <a:rPr lang="ja-JP" altLang="en-US" sz="1800" dirty="0"/>
              <a:t> </a:t>
            </a:r>
            <a:r>
              <a:rPr lang="en-US" altLang="ja-JP" sz="1800" dirty="0"/>
              <a:t>(Graphical User Interface)</a:t>
            </a:r>
          </a:p>
          <a:p>
            <a:pPr lvl="1"/>
            <a:r>
              <a:rPr lang="ja-JP" altLang="en-US" sz="1800" dirty="0"/>
              <a:t>主に画面上に表示された図形や画像などをマウス・キーボードの操作や画面へのタッチなどで指定して操作を行う</a:t>
            </a:r>
            <a:endParaRPr lang="en-US" altLang="ja-JP" sz="1800" dirty="0"/>
          </a:p>
          <a:p>
            <a:pPr lvl="1"/>
            <a:r>
              <a:rPr lang="ja-JP" altLang="en-US" sz="1800" dirty="0"/>
              <a:t>直感的に操作を行えるが、計算機への負担は大きい</a:t>
            </a:r>
            <a:endParaRPr lang="en-US" altLang="ja-JP" sz="1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338" y="2039987"/>
            <a:ext cx="4201255" cy="160491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712" y="3940838"/>
            <a:ext cx="3861329" cy="1919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225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852616" y="1767016"/>
            <a:ext cx="2607275" cy="3954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470454" y="2608287"/>
            <a:ext cx="3583460" cy="3897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シェルとは？</a:t>
            </a:r>
            <a:endParaRPr lang="en-US" altLang="ja-JP" sz="2800" dirty="0"/>
          </a:p>
          <a:p>
            <a:pPr marL="790835" lvl="1" indent="-514350"/>
            <a:r>
              <a:rPr lang="ja-JP" altLang="en-US" sz="2611" dirty="0"/>
              <a:t>ユーザインターフェース</a:t>
            </a:r>
            <a:endParaRPr lang="en-US" altLang="ja-JP" sz="2611" dirty="0"/>
          </a:p>
          <a:p>
            <a:pPr marL="790835" lvl="1" indent="-514350"/>
            <a:r>
              <a:rPr lang="ja-JP" altLang="en-US" sz="2611" dirty="0"/>
              <a:t>シェルの基本的な機能</a:t>
            </a:r>
            <a:endParaRPr lang="en-US" altLang="ja-JP" sz="2233" dirty="0"/>
          </a:p>
          <a:p>
            <a:pPr marL="790835" lvl="1" indent="-514350"/>
            <a:r>
              <a:rPr lang="ja-JP" altLang="en-US" sz="2611" dirty="0"/>
              <a:t>代表的なシェル</a:t>
            </a:r>
            <a:endParaRPr lang="en-US" altLang="ja-JP" sz="2611" dirty="0"/>
          </a:p>
          <a:p>
            <a:pPr marL="790835" lvl="1" indent="-514350"/>
            <a:r>
              <a:rPr lang="en-US" altLang="ja-JP" sz="2611" dirty="0"/>
              <a:t>bash </a:t>
            </a:r>
            <a:r>
              <a:rPr lang="ja-JP" altLang="en-US" sz="2611" dirty="0"/>
              <a:t>の特徴</a:t>
            </a:r>
            <a:endParaRPr lang="en-US" altLang="ja-JP" sz="2611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/>
              <a:t>エディタ</a:t>
            </a:r>
            <a:r>
              <a:rPr kumimoji="1" lang="en-US" altLang="ja-JP" sz="2800" dirty="0"/>
              <a:t>: vi</a:t>
            </a:r>
          </a:p>
          <a:p>
            <a:pPr marL="790835" lvl="1" indent="-514350"/>
            <a:r>
              <a:rPr kumimoji="1" lang="ja-JP" altLang="en-US" sz="2611" dirty="0"/>
              <a:t>テキストエディタとは</a:t>
            </a:r>
            <a:endParaRPr kumimoji="1" lang="en-US" altLang="ja-JP" sz="2611" dirty="0"/>
          </a:p>
          <a:p>
            <a:pPr marL="790835" lvl="1" indent="-514350"/>
            <a:r>
              <a:rPr lang="en-US" altLang="ja-JP" sz="2611" dirty="0"/>
              <a:t>vi </a:t>
            </a:r>
            <a:r>
              <a:rPr lang="ja-JP" altLang="en-US" sz="2611" dirty="0"/>
              <a:t>とは</a:t>
            </a:r>
            <a:endParaRPr kumimoji="1" lang="ja-JP" altLang="en-US" sz="2611" dirty="0"/>
          </a:p>
        </p:txBody>
      </p:sp>
    </p:spTree>
    <p:extLst>
      <p:ext uri="{BB962C8B-B14F-4D97-AF65-F5344CB8AC3E}">
        <p14:creationId xmlns:p14="http://schemas.microsoft.com/office/powerpoint/2010/main" val="2454753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シェルの基本的な機能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/>
              <a:t>コマンドインタプリタ </a:t>
            </a:r>
            <a:endParaRPr kumimoji="1" lang="en-US" altLang="ja-JP" sz="2400" dirty="0"/>
          </a:p>
          <a:p>
            <a:pPr lvl="1"/>
            <a:r>
              <a:rPr lang="ja-JP" altLang="en-US" sz="2000"/>
              <a:t>プロンプトを表示し、そこにユーザーが入力した 文字列</a:t>
            </a:r>
            <a:r>
              <a:rPr lang="en-US" altLang="ja-JP" sz="2000" dirty="0"/>
              <a:t>(</a:t>
            </a:r>
            <a:r>
              <a:rPr lang="ja-JP" altLang="en-US" sz="2000"/>
              <a:t>コマンド</a:t>
            </a:r>
            <a:r>
              <a:rPr lang="en-US" altLang="ja-JP" sz="2000" dirty="0"/>
              <a:t>)</a:t>
            </a:r>
            <a:r>
              <a:rPr lang="ja-JP" altLang="en-US" sz="2000"/>
              <a:t>を解釈して対応するプログラムを起動する</a:t>
            </a:r>
            <a:endParaRPr lang="en-US" altLang="ja-JP" sz="2000" dirty="0"/>
          </a:p>
          <a:p>
            <a:r>
              <a:rPr lang="ja-JP" altLang="en-US" sz="2189"/>
              <a:t>環境</a:t>
            </a:r>
            <a:r>
              <a:rPr lang="ja-JP" altLang="en-US" sz="2189" dirty="0"/>
              <a:t>設定</a:t>
            </a:r>
            <a:endParaRPr lang="en-US" altLang="ja-JP" sz="2189" dirty="0"/>
          </a:p>
          <a:p>
            <a:pPr lvl="1"/>
            <a:r>
              <a:rPr kumimoji="1" lang="ja-JP" altLang="en-US" sz="2000" dirty="0"/>
              <a:t>アプリケーションソフトウェア間で共用のデータを保持し、必要に応じて参照させる</a:t>
            </a:r>
            <a:endParaRPr kumimoji="1" lang="en-US" altLang="ja-JP" sz="2000" dirty="0"/>
          </a:p>
          <a:p>
            <a:r>
              <a:rPr lang="ja-JP" altLang="en-US" sz="2189" dirty="0"/>
              <a:t>シェルスクリプトの実行</a:t>
            </a:r>
            <a:endParaRPr kumimoji="1" lang="ja-JP" altLang="en-US" sz="2189" dirty="0"/>
          </a:p>
        </p:txBody>
      </p:sp>
    </p:spTree>
    <p:extLst>
      <p:ext uri="{BB962C8B-B14F-4D97-AF65-F5344CB8AC3E}">
        <p14:creationId xmlns:p14="http://schemas.microsoft.com/office/powerpoint/2010/main" val="802051026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ユーザー定義 1">
      <a:majorFont>
        <a:latin typeface="Calibri"/>
        <a:ea typeface="游ゴシック"/>
        <a:cs typeface=""/>
      </a:majorFont>
      <a:minorFont>
        <a:latin typeface="Calibri"/>
        <a:ea typeface="游ゴシック"/>
        <a:cs typeface="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2744</TotalTime>
  <Words>1602</Words>
  <Application>Microsoft Macintosh PowerPoint</Application>
  <PresentationFormat>ユーザー設定</PresentationFormat>
  <Paragraphs>318</Paragraphs>
  <Slides>31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7" baseType="lpstr">
      <vt:lpstr>Lohit Hindi</vt:lpstr>
      <vt:lpstr>TakaoPGothic</vt:lpstr>
      <vt:lpstr>TakaoPMincho</vt:lpstr>
      <vt:lpstr>游ゴシック</vt:lpstr>
      <vt:lpstr>Calibri</vt:lpstr>
      <vt:lpstr>レトロスペクト</vt:lpstr>
      <vt:lpstr>シェル,  エディタ vi</vt:lpstr>
      <vt:lpstr>目次</vt:lpstr>
      <vt:lpstr>OS の構成(復習)</vt:lpstr>
      <vt:lpstr>目次</vt:lpstr>
      <vt:lpstr>シェル(shell: 殻)とは？</vt:lpstr>
      <vt:lpstr>目次</vt:lpstr>
      <vt:lpstr>ユーザインターフェース(UI)</vt:lpstr>
      <vt:lpstr>目次</vt:lpstr>
      <vt:lpstr>シェルの基本的な機能</vt:lpstr>
      <vt:lpstr>シェルの基本的な機能</vt:lpstr>
      <vt:lpstr>コマンドインタプリタ</vt:lpstr>
      <vt:lpstr>コマンドインタプリタ</vt:lpstr>
      <vt:lpstr>コマンドインタプリタ</vt:lpstr>
      <vt:lpstr>シェルの基本的な機能</vt:lpstr>
      <vt:lpstr>環境設定</vt:lpstr>
      <vt:lpstr>シェルの基本的な機能</vt:lpstr>
      <vt:lpstr>シェルスクリプトの実行</vt:lpstr>
      <vt:lpstr>目次</vt:lpstr>
      <vt:lpstr>代表的なシェル</vt:lpstr>
      <vt:lpstr>目次</vt:lpstr>
      <vt:lpstr>bash について</vt:lpstr>
      <vt:lpstr>前半のまとめ</vt:lpstr>
      <vt:lpstr>目次</vt:lpstr>
      <vt:lpstr>目次</vt:lpstr>
      <vt:lpstr>テキストエディタとは</vt:lpstr>
      <vt:lpstr>目次</vt:lpstr>
      <vt:lpstr>vi とは</vt:lpstr>
      <vt:lpstr>vi の操作</vt:lpstr>
      <vt:lpstr>vi の操作</vt:lpstr>
      <vt:lpstr>後半のまとめ</vt:lpstr>
      <vt:lpstr>参考文献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シェル エディタ vi</dc:title>
  <dc:creator>ykawai</dc:creator>
  <cp:lastModifiedBy>河合佑太</cp:lastModifiedBy>
  <cp:revision>248</cp:revision>
  <cp:lastPrinted>2018-06-11T07:25:08Z</cp:lastPrinted>
  <dcterms:created xsi:type="dcterms:W3CDTF">2011-05-05T18:54:37Z</dcterms:created>
  <dcterms:modified xsi:type="dcterms:W3CDTF">2019-07-31T11:05:09Z</dcterms:modified>
</cp:coreProperties>
</file>