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1C5FA7-79C4-4CA1-9C4B-AE02741A87A3}" type="datetimeFigureOut">
              <a:rPr kumimoji="1" lang="ja-JP" altLang="en-US" smtClean="0"/>
              <a:pPr/>
              <a:t>2010/3/26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B264C6-41F4-4812-A710-3015AB5DAD2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カーシス： </a:t>
            </a:r>
            <a:r>
              <a:rPr kumimoji="1" lang="en-US" altLang="ja-JP" dirty="0" smtClean="0"/>
              <a:t>UNIX</a:t>
            </a:r>
            <a:r>
              <a:rPr kumimoji="1" lang="ja-JP" altLang="en-US" dirty="0" smtClean="0"/>
              <a:t> </a:t>
            </a:r>
            <a:r>
              <a:rPr lang="ja-JP" altLang="en-US" u="none" dirty="0" smtClean="0">
                <a:solidFill>
                  <a:schemeClr val="tx1"/>
                </a:solidFill>
              </a:rPr>
              <a:t>系システムでの端末制御ライブラリである。テキストユーザインタフェース（</a:t>
            </a:r>
            <a:r>
              <a:rPr lang="en-US" altLang="ja-JP" u="none" dirty="0" smtClean="0">
                <a:solidFill>
                  <a:schemeClr val="tx1"/>
                </a:solidFill>
              </a:rPr>
              <a:t>TUI</a:t>
            </a:r>
            <a:r>
              <a:rPr lang="ja-JP" altLang="en-US" u="none" dirty="0" smtClean="0">
                <a:solidFill>
                  <a:schemeClr val="tx1"/>
                </a:solidFill>
              </a:rPr>
              <a:t>）アプリケーションを作成するのに使われる</a:t>
            </a:r>
            <a:endParaRPr lang="en-US" altLang="ja-JP" u="none" dirty="0" smtClean="0">
              <a:solidFill>
                <a:schemeClr val="tx1"/>
              </a:solidFill>
            </a:endParaRPr>
          </a:p>
          <a:p>
            <a:r>
              <a:rPr lang="en-US" altLang="ja-JP" dirty="0" smtClean="0"/>
              <a:t>TUI:</a:t>
            </a:r>
            <a:r>
              <a:rPr lang="en-US" altLang="ja-JP" baseline="0" dirty="0" smtClean="0"/>
              <a:t> </a:t>
            </a:r>
            <a:r>
              <a:rPr lang="ja-JP" altLang="en-US" dirty="0" smtClean="0"/>
              <a:t>テキストベースのユーザインタフェースを区別して呼ぶための名称</a:t>
            </a:r>
            <a:endParaRPr lang="en-US" altLang="ja-JP" dirty="0" smtClean="0"/>
          </a:p>
          <a:p>
            <a:r>
              <a:rPr kumimoji="1" lang="en-US" altLang="ja-JP" u="none" dirty="0" smtClean="0">
                <a:solidFill>
                  <a:schemeClr val="tx1"/>
                </a:solidFill>
              </a:rPr>
              <a:t>CUI: </a:t>
            </a:r>
            <a:r>
              <a:rPr kumimoji="1" lang="ja-JP" altLang="en-US" u="none" dirty="0" smtClean="0">
                <a:solidFill>
                  <a:schemeClr val="tx1"/>
                </a:solidFill>
              </a:rPr>
              <a:t>キャラクタユーザーインターフェース．コマンドラインでの操作できる</a:t>
            </a:r>
            <a:endParaRPr kumimoji="1" lang="ja-JP" altLang="en-US" u="none" dirty="0">
              <a:solidFill>
                <a:schemeClr val="tx1"/>
              </a:solidFill>
            </a:endParaRPr>
          </a:p>
        </p:txBody>
      </p:sp>
      <p:sp>
        <p:nvSpPr>
          <p:cNvPr id="4" name="スライド番号プレースホルダ 3"/>
          <p:cNvSpPr>
            <a:spLocks noGrp="1"/>
          </p:cNvSpPr>
          <p:nvPr>
            <p:ph type="sldNum" sz="quarter" idx="10"/>
          </p:nvPr>
        </p:nvSpPr>
        <p:spPr/>
        <p:txBody>
          <a:bodyPr/>
          <a:lstStyle/>
          <a:p>
            <a:fld id="{71B264C6-41F4-4812-A710-3015AB5DAD23}"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1B264C6-41F4-4812-A710-3015AB5DAD23}"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DFE607D-033E-497D-B990-72576BA4A9F0}" type="datetimeFigureOut">
              <a:rPr kumimoji="1" lang="ja-JP" altLang="en-US" smtClean="0"/>
              <a:pPr/>
              <a:t>2010/3/26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3253B18-BC80-4C09-8BFB-087A42248D3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E607D-033E-497D-B990-72576BA4A9F0}" type="datetimeFigureOut">
              <a:rPr kumimoji="1" lang="ja-JP" altLang="en-US" smtClean="0"/>
              <a:pPr/>
              <a:t>2010/3/26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53B18-BC80-4C09-8BFB-087A42248D3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571480"/>
            <a:ext cx="7772400" cy="1470025"/>
          </a:xfrm>
        </p:spPr>
        <p:txBody>
          <a:bodyPr>
            <a:normAutofit/>
          </a:bodyPr>
          <a:lstStyle/>
          <a:p>
            <a:r>
              <a:rPr lang="en-US" altLang="ja-JP" sz="700" dirty="0" err="1"/>
              <a:t>n</a:t>
            </a:r>
            <a:r>
              <a:rPr kumimoji="1" lang="en-US" altLang="ja-JP" sz="700" dirty="0" err="1" smtClean="0"/>
              <a:t>ano</a:t>
            </a:r>
            <a:endParaRPr kumimoji="1" lang="ja-JP" altLang="en-US" sz="700" dirty="0"/>
          </a:p>
        </p:txBody>
      </p:sp>
      <p:sp>
        <p:nvSpPr>
          <p:cNvPr id="3" name="サブタイトル 2"/>
          <p:cNvSpPr>
            <a:spLocks noGrp="1"/>
          </p:cNvSpPr>
          <p:nvPr>
            <p:ph type="subTitle" idx="1"/>
          </p:nvPr>
        </p:nvSpPr>
        <p:spPr/>
        <p:txBody>
          <a:bodyPr/>
          <a:lstStyle/>
          <a:p>
            <a:r>
              <a:rPr kumimoji="1" lang="ja-JP" altLang="en-US" dirty="0" smtClean="0">
                <a:solidFill>
                  <a:schemeClr val="tx1"/>
                </a:solidFill>
              </a:rPr>
              <a:t>北海道大学大学院 理学院</a:t>
            </a:r>
            <a:endParaRPr kumimoji="1" lang="en-US" altLang="ja-JP" dirty="0" smtClean="0">
              <a:solidFill>
                <a:schemeClr val="tx1"/>
              </a:solidFill>
            </a:endParaRPr>
          </a:p>
          <a:p>
            <a:r>
              <a:rPr kumimoji="1" lang="ja-JP" altLang="en-US" dirty="0" smtClean="0">
                <a:solidFill>
                  <a:schemeClr val="tx1"/>
                </a:solidFill>
              </a:rPr>
              <a:t>宇宙理学専攻 修士課程 </a:t>
            </a:r>
            <a:r>
              <a:rPr kumimoji="1" lang="en-US" altLang="ja-JP" dirty="0" smtClean="0">
                <a:solidFill>
                  <a:schemeClr val="tx1"/>
                </a:solidFill>
              </a:rPr>
              <a:t>1</a:t>
            </a:r>
            <a:r>
              <a:rPr kumimoji="1" lang="ja-JP" altLang="en-US" dirty="0" smtClean="0">
                <a:solidFill>
                  <a:schemeClr val="tx1"/>
                </a:solidFill>
              </a:rPr>
              <a:t> 年</a:t>
            </a:r>
            <a:endParaRPr kumimoji="1" lang="en-US" altLang="ja-JP" dirty="0" smtClean="0">
              <a:solidFill>
                <a:schemeClr val="tx1"/>
              </a:solidFill>
            </a:endParaRPr>
          </a:p>
          <a:p>
            <a:r>
              <a:rPr lang="ja-JP" altLang="en-US" dirty="0">
                <a:solidFill>
                  <a:schemeClr val="tx1"/>
                </a:solidFill>
              </a:rPr>
              <a:t>堺 正太朗</a:t>
            </a:r>
            <a:endParaRPr kumimoji="1" lang="ja-JP" altLang="en-US" dirty="0">
              <a:solidFill>
                <a:schemeClr val="tx1"/>
              </a:solidFill>
            </a:endParaRPr>
          </a:p>
        </p:txBody>
      </p:sp>
      <p:grpSp>
        <p:nvGrpSpPr>
          <p:cNvPr id="6" name="グループ化 5"/>
          <p:cNvGrpSpPr/>
          <p:nvPr/>
        </p:nvGrpSpPr>
        <p:grpSpPr>
          <a:xfrm>
            <a:off x="3333213" y="1714488"/>
            <a:ext cx="2357454" cy="2000264"/>
            <a:chOff x="3333213" y="2242452"/>
            <a:chExt cx="2357454" cy="2000264"/>
          </a:xfrm>
        </p:grpSpPr>
        <p:sp>
          <p:nvSpPr>
            <p:cNvPr id="4" name="円形吹き出し 3"/>
            <p:cNvSpPr/>
            <p:nvPr/>
          </p:nvSpPr>
          <p:spPr>
            <a:xfrm rot="9659895">
              <a:off x="3333213" y="2242452"/>
              <a:ext cx="2357454" cy="2000264"/>
            </a:xfrm>
            <a:prstGeom prst="wedgeEllipse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571868" y="2648546"/>
              <a:ext cx="1857388" cy="923330"/>
            </a:xfrm>
            <a:prstGeom prst="rect">
              <a:avLst/>
            </a:prstGeom>
            <a:noFill/>
          </p:spPr>
          <p:txBody>
            <a:bodyPr wrap="square" rtlCol="0">
              <a:spAutoFit/>
            </a:bodyPr>
            <a:lstStyle/>
            <a:p>
              <a:pPr algn="ctr"/>
              <a:r>
                <a:rPr kumimoji="1" lang="en-US" altLang="ja-JP" sz="5400" dirty="0" err="1" smtClean="0"/>
                <a:t>nano</a:t>
              </a:r>
              <a:endParaRPr kumimoji="1" lang="ja-JP" altLang="en-US" sz="54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29600" cy="1143000"/>
          </a:xfrm>
        </p:spPr>
        <p:txBody>
          <a:bodyPr>
            <a:normAutofit/>
          </a:bodyPr>
          <a:lstStyle/>
          <a:p>
            <a:r>
              <a:rPr lang="ja-JP" altLang="en-US" sz="4000" dirty="0" smtClean="0"/>
              <a:t>参考資料</a:t>
            </a:r>
            <a:endParaRPr kumimoji="1" lang="ja-JP" altLang="en-US" sz="4000" dirty="0"/>
          </a:p>
        </p:txBody>
      </p:sp>
      <p:sp>
        <p:nvSpPr>
          <p:cNvPr id="3" name="コンテンツ プレースホルダ 2"/>
          <p:cNvSpPr>
            <a:spLocks noGrp="1"/>
          </p:cNvSpPr>
          <p:nvPr>
            <p:ph idx="1"/>
          </p:nvPr>
        </p:nvSpPr>
        <p:spPr>
          <a:xfrm>
            <a:off x="485804" y="1143008"/>
            <a:ext cx="8229600" cy="5715016"/>
          </a:xfrm>
        </p:spPr>
        <p:txBody>
          <a:bodyPr>
            <a:normAutofit/>
          </a:bodyPr>
          <a:lstStyle/>
          <a:p>
            <a:r>
              <a:rPr lang="en-US" altLang="ja-JP" sz="2800" dirty="0" smtClean="0"/>
              <a:t>The GNU </a:t>
            </a:r>
            <a:r>
              <a:rPr lang="en-US" altLang="ja-JP" sz="2800" dirty="0" err="1" smtClean="0"/>
              <a:t>nano</a:t>
            </a:r>
            <a:r>
              <a:rPr lang="en-US" altLang="ja-JP" sz="2800" dirty="0" smtClean="0"/>
              <a:t> homepage</a:t>
            </a:r>
          </a:p>
          <a:p>
            <a:pPr>
              <a:buNone/>
            </a:pPr>
            <a:r>
              <a:rPr lang="en-US" altLang="ja-JP" sz="2400" dirty="0" smtClean="0"/>
              <a:t> http://www.nano-editor.org/</a:t>
            </a:r>
            <a:endParaRPr lang="en-US" altLang="ja-JP" sz="1800" dirty="0" smtClean="0"/>
          </a:p>
          <a:p>
            <a:r>
              <a:rPr lang="en-US" altLang="ja-JP" sz="2800" dirty="0" smtClean="0"/>
              <a:t>Wikipedia(</a:t>
            </a:r>
            <a:r>
              <a:rPr lang="en-US" altLang="ja-JP" sz="2800" dirty="0" err="1" smtClean="0"/>
              <a:t>ja</a:t>
            </a:r>
            <a:r>
              <a:rPr lang="en-US" altLang="ja-JP" sz="2800" dirty="0" smtClean="0"/>
              <a:t>): </a:t>
            </a:r>
            <a:r>
              <a:rPr lang="en-US" altLang="ja-JP" sz="2800" dirty="0" err="1" smtClean="0"/>
              <a:t>nano</a:t>
            </a:r>
            <a:r>
              <a:rPr lang="en-US" altLang="ja-JP" sz="2800" dirty="0" smtClean="0"/>
              <a:t>(</a:t>
            </a:r>
            <a:r>
              <a:rPr lang="ja-JP" altLang="en-US" sz="2800" dirty="0" smtClean="0"/>
              <a:t>テキストエディタ</a:t>
            </a:r>
            <a:r>
              <a:rPr lang="en-US" altLang="ja-JP" sz="2800" dirty="0" smtClean="0"/>
              <a:t>)</a:t>
            </a:r>
          </a:p>
          <a:p>
            <a:pPr>
              <a:buNone/>
            </a:pPr>
            <a:r>
              <a:rPr lang="en-US" altLang="ja-JP" sz="2400" dirty="0" smtClean="0"/>
              <a:t>http://ja.wikipedia.org/wiki/Nano_%28%E3%83%86%E3%82%AD%E3%82%B9%E3%83%88%E3%82%A8%E3%83%87%E3%82%A3%E3%82%BF%29</a:t>
            </a:r>
          </a:p>
          <a:p>
            <a:r>
              <a:rPr lang="en-US" altLang="ja-JP" sz="2800" dirty="0" smtClean="0"/>
              <a:t>Mac Wiki UNIX </a:t>
            </a:r>
            <a:r>
              <a:rPr lang="ja-JP" altLang="en-US" sz="2800" dirty="0" smtClean="0"/>
              <a:t>のテキストエディタ</a:t>
            </a:r>
            <a:endParaRPr lang="en-US" altLang="ja-JP" sz="2800" dirty="0" smtClean="0"/>
          </a:p>
          <a:p>
            <a:pPr>
              <a:buNone/>
            </a:pPr>
            <a:r>
              <a:rPr lang="en-US" altLang="ja-JP" sz="2400" dirty="0" smtClean="0"/>
              <a:t>http://macwiki.sourceforge.jp/wiki/index.php/UNIX%E3%81%AE%E3%83%86%E3%82%AD%E3%82%B9%E3%83%88%E3%82%A8%E3%83%87%E3%82%A3%E3%82%BF</a:t>
            </a:r>
          </a:p>
          <a:p>
            <a:pPr>
              <a:buNone/>
            </a:pPr>
            <a:endParaRPr lang="en-US" altLang="ja-JP" sz="2400" dirty="0" smtClean="0"/>
          </a:p>
          <a:p>
            <a:pPr>
              <a:buNone/>
            </a:pPr>
            <a:endParaRPr lang="en-US" altLang="ja-JP"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
            <a:ext cx="8229600" cy="1143000"/>
          </a:xfrm>
        </p:spPr>
        <p:txBody>
          <a:bodyPr/>
          <a:lstStyle/>
          <a:p>
            <a:r>
              <a:rPr lang="en-US" altLang="ja-JP" dirty="0" err="1"/>
              <a:t>n</a:t>
            </a:r>
            <a:r>
              <a:rPr kumimoji="1" lang="en-US" altLang="ja-JP" dirty="0" err="1" smtClean="0"/>
              <a:t>ano</a:t>
            </a:r>
            <a:r>
              <a:rPr kumimoji="1" lang="en-US" altLang="ja-JP" dirty="0" smtClean="0"/>
              <a:t> </a:t>
            </a:r>
            <a:r>
              <a:rPr lang="en-US" altLang="ja-JP" dirty="0" smtClean="0"/>
              <a:t>??</a:t>
            </a:r>
            <a:endParaRPr kumimoji="1" lang="ja-JP" altLang="en-US" dirty="0"/>
          </a:p>
        </p:txBody>
      </p:sp>
      <p:sp>
        <p:nvSpPr>
          <p:cNvPr id="3" name="コンテンツ プレースホルダ 2"/>
          <p:cNvSpPr>
            <a:spLocks noGrp="1"/>
          </p:cNvSpPr>
          <p:nvPr>
            <p:ph idx="1"/>
          </p:nvPr>
        </p:nvSpPr>
        <p:spPr>
          <a:xfrm>
            <a:off x="457200" y="957258"/>
            <a:ext cx="8229600" cy="4972072"/>
          </a:xfrm>
        </p:spPr>
        <p:txBody>
          <a:bodyPr>
            <a:normAutofit/>
          </a:bodyPr>
          <a:lstStyle/>
          <a:p>
            <a:r>
              <a:rPr lang="en-US" altLang="ja-JP" sz="2800" dirty="0" smtClean="0"/>
              <a:t>Curses</a:t>
            </a:r>
            <a:r>
              <a:rPr lang="ja-JP" altLang="en-US" sz="2800" dirty="0" smtClean="0"/>
              <a:t> を用いたテキストエディタの一種</a:t>
            </a:r>
            <a:endParaRPr lang="en-US" altLang="ja-JP" sz="2800" dirty="0" smtClean="0"/>
          </a:p>
          <a:p>
            <a:r>
              <a:rPr lang="ja-JP" altLang="en-US" sz="2800" dirty="0" smtClean="0"/>
              <a:t>スクリーンエディタ</a:t>
            </a:r>
            <a:endParaRPr lang="en-US" altLang="ja-JP" sz="2800" dirty="0" smtClean="0"/>
          </a:p>
          <a:p>
            <a:r>
              <a:rPr lang="en-US" altLang="ja-JP" sz="2800" dirty="0" smtClean="0"/>
              <a:t>CUI </a:t>
            </a:r>
            <a:r>
              <a:rPr lang="ja-JP" altLang="en-US" sz="2800" dirty="0" smtClean="0"/>
              <a:t>を用いて編集可能</a:t>
            </a:r>
            <a:endParaRPr lang="en-US" altLang="ja-JP" sz="2800" dirty="0" smtClean="0"/>
          </a:p>
          <a:p>
            <a:endParaRPr lang="en-US" altLang="ja-JP" sz="2800" dirty="0" smtClean="0"/>
          </a:p>
        </p:txBody>
      </p:sp>
      <p:pic>
        <p:nvPicPr>
          <p:cNvPr id="5" name="図 4" descr="nano_sc.png"/>
          <p:cNvPicPr>
            <a:picLocks noChangeAspect="1"/>
          </p:cNvPicPr>
          <p:nvPr/>
        </p:nvPicPr>
        <p:blipFill>
          <a:blip r:embed="rId3" cstate="print"/>
          <a:stretch>
            <a:fillRect/>
          </a:stretch>
        </p:blipFill>
        <p:spPr>
          <a:xfrm>
            <a:off x="1857356" y="2749856"/>
            <a:ext cx="5072066" cy="410814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29600" cy="1143000"/>
          </a:xfrm>
        </p:spPr>
        <p:txBody>
          <a:bodyPr>
            <a:normAutofit/>
          </a:bodyPr>
          <a:lstStyle/>
          <a:p>
            <a:r>
              <a:rPr kumimoji="1" lang="ja-JP" altLang="en-US" sz="4000" dirty="0" smtClean="0"/>
              <a:t>開発経緯なの</a:t>
            </a:r>
            <a:endParaRPr kumimoji="1" lang="ja-JP" altLang="en-US" sz="4000" dirty="0"/>
          </a:p>
        </p:txBody>
      </p:sp>
      <p:sp>
        <p:nvSpPr>
          <p:cNvPr id="3" name="コンテンツ プレースホルダ 2"/>
          <p:cNvSpPr>
            <a:spLocks noGrp="1"/>
          </p:cNvSpPr>
          <p:nvPr>
            <p:ph idx="1"/>
          </p:nvPr>
        </p:nvSpPr>
        <p:spPr>
          <a:xfrm>
            <a:off x="285720" y="1428736"/>
            <a:ext cx="8572560" cy="4857784"/>
          </a:xfrm>
        </p:spPr>
        <p:txBody>
          <a:bodyPr>
            <a:normAutofit/>
          </a:bodyPr>
          <a:lstStyle/>
          <a:p>
            <a:r>
              <a:rPr lang="ja-JP" altLang="en-US" sz="2800" dirty="0" smtClean="0"/>
              <a:t>初心者向けエディタ</a:t>
            </a:r>
            <a:endParaRPr lang="en-US" altLang="ja-JP" sz="2800" dirty="0" smtClean="0"/>
          </a:p>
          <a:p>
            <a:pPr lvl="1"/>
            <a:r>
              <a:rPr lang="en-US" altLang="ja-JP" sz="2400" dirty="0" err="1" smtClean="0"/>
              <a:t>emacs</a:t>
            </a:r>
            <a:r>
              <a:rPr lang="en-US" altLang="ja-JP" sz="2400" dirty="0" smtClean="0"/>
              <a:t> </a:t>
            </a:r>
            <a:r>
              <a:rPr lang="ja-JP" altLang="en-US" sz="2400" dirty="0" smtClean="0"/>
              <a:t>や </a:t>
            </a:r>
            <a:r>
              <a:rPr lang="en-US" altLang="ja-JP" sz="2400" dirty="0" smtClean="0"/>
              <a:t>vi </a:t>
            </a:r>
            <a:r>
              <a:rPr lang="ja-JP" altLang="en-US" sz="2400" dirty="0" smtClean="0"/>
              <a:t>は中級者・上級者向けらしい</a:t>
            </a:r>
            <a:endParaRPr lang="en-US" altLang="ja-JP" sz="2400" dirty="0" smtClean="0"/>
          </a:p>
          <a:p>
            <a:pPr lvl="2"/>
            <a:r>
              <a:rPr lang="en-US" altLang="ja-JP" sz="2000" dirty="0" err="1" smtClean="0"/>
              <a:t>emacs</a:t>
            </a:r>
            <a:r>
              <a:rPr lang="en-US" altLang="ja-JP" sz="2000" dirty="0" smtClean="0"/>
              <a:t> </a:t>
            </a:r>
            <a:r>
              <a:rPr lang="ja-JP" altLang="en-US" sz="2000" dirty="0" smtClean="0"/>
              <a:t>と </a:t>
            </a:r>
            <a:r>
              <a:rPr lang="en-US" altLang="ja-JP" sz="2000" dirty="0" smtClean="0"/>
              <a:t>vi,</a:t>
            </a:r>
            <a:r>
              <a:rPr lang="ja-JP" altLang="en-US" sz="2000" dirty="0" smtClean="0"/>
              <a:t> どちらが優れているかという議論が日夜盛んに行われているらしい</a:t>
            </a:r>
            <a:r>
              <a:rPr lang="en-US" altLang="ja-JP" sz="2000" dirty="0" smtClean="0"/>
              <a:t>…</a:t>
            </a:r>
          </a:p>
          <a:p>
            <a:r>
              <a:rPr lang="ja-JP" altLang="en-US" sz="2800" dirty="0" smtClean="0"/>
              <a:t>改変・再配布に制限のあった </a:t>
            </a:r>
            <a:r>
              <a:rPr lang="en-US" altLang="ja-JP" sz="2800" dirty="0" err="1" smtClean="0"/>
              <a:t>pico</a:t>
            </a:r>
            <a:r>
              <a:rPr lang="ja-JP" altLang="en-US" sz="2800" dirty="0" smtClean="0"/>
              <a:t> をひな形として開発</a:t>
            </a:r>
            <a:endParaRPr lang="en-US" altLang="ja-JP" sz="2000" dirty="0" smtClean="0"/>
          </a:p>
          <a:p>
            <a:r>
              <a:rPr lang="ja-JP" altLang="en-US" sz="2800" dirty="0" smtClean="0"/>
              <a:t>もちろんフリーソフトウェア</a:t>
            </a:r>
            <a:endParaRPr lang="en-US" altLang="ja-JP" sz="2800" dirty="0" smtClean="0"/>
          </a:p>
          <a:p>
            <a:r>
              <a:rPr lang="ja-JP" altLang="en-US" sz="2800" dirty="0" smtClean="0"/>
              <a:t>現在 </a:t>
            </a:r>
            <a:r>
              <a:rPr lang="en-US" altLang="ja-JP" sz="2800" dirty="0" smtClean="0"/>
              <a:t>GNU </a:t>
            </a:r>
            <a:r>
              <a:rPr lang="ja-JP" altLang="en-US" sz="2800" dirty="0" smtClean="0"/>
              <a:t>の公式なプロジェクトの </a:t>
            </a:r>
            <a:r>
              <a:rPr lang="en-US" altLang="ja-JP" sz="2800" dirty="0" smtClean="0"/>
              <a:t>1</a:t>
            </a:r>
            <a:r>
              <a:rPr lang="ja-JP" altLang="en-US" sz="2800" dirty="0" smtClean="0"/>
              <a:t> つ</a:t>
            </a:r>
            <a:endParaRPr lang="en-US" altLang="ja-JP" sz="2800" dirty="0" smtClean="0"/>
          </a:p>
          <a:p>
            <a:pPr lvl="1"/>
            <a:r>
              <a:rPr lang="ja-JP" altLang="en-US" sz="2400" dirty="0" smtClean="0"/>
              <a:t>大体</a:t>
            </a:r>
            <a:r>
              <a:rPr lang="en-US" altLang="ja-JP" sz="2400" dirty="0" smtClean="0"/>
              <a:t>,</a:t>
            </a:r>
            <a:r>
              <a:rPr lang="ja-JP" altLang="en-US" sz="2400" dirty="0" smtClean="0"/>
              <a:t> デフォルトで入っている</a:t>
            </a:r>
            <a:endParaRPr lang="en-US" altLang="ja-JP" sz="2400" dirty="0" smtClean="0"/>
          </a:p>
          <a:p>
            <a:pPr lvl="1"/>
            <a:r>
              <a:rPr lang="en-US" altLang="ja-JP" sz="2400" dirty="0" err="1" smtClean="0"/>
              <a:t>Debian</a:t>
            </a:r>
            <a:r>
              <a:rPr lang="en-US" altLang="ja-JP" sz="2400" dirty="0" smtClean="0"/>
              <a:t> </a:t>
            </a:r>
            <a:r>
              <a:rPr lang="ja-JP" altLang="en-US" sz="2400" dirty="0" smtClean="0"/>
              <a:t>ではデフォルトが </a:t>
            </a:r>
            <a:r>
              <a:rPr lang="en-US" altLang="ja-JP" sz="2400" dirty="0" err="1" smtClean="0"/>
              <a:t>nano</a:t>
            </a:r>
            <a:endParaRPr lang="en-US" altLang="ja-JP"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29600" cy="1143000"/>
          </a:xfrm>
        </p:spPr>
        <p:txBody>
          <a:bodyPr>
            <a:normAutofit/>
          </a:bodyPr>
          <a:lstStyle/>
          <a:p>
            <a:r>
              <a:rPr kumimoji="1" lang="ja-JP" altLang="en-US" sz="4000" dirty="0" smtClean="0"/>
              <a:t>特徴なの</a:t>
            </a:r>
            <a:endParaRPr kumimoji="1" lang="ja-JP" altLang="en-US" sz="4000" dirty="0"/>
          </a:p>
        </p:txBody>
      </p:sp>
      <p:sp>
        <p:nvSpPr>
          <p:cNvPr id="3" name="コンテンツ プレースホルダ 2"/>
          <p:cNvSpPr>
            <a:spLocks noGrp="1"/>
          </p:cNvSpPr>
          <p:nvPr>
            <p:ph idx="1"/>
          </p:nvPr>
        </p:nvSpPr>
        <p:spPr>
          <a:xfrm>
            <a:off x="428596" y="1428736"/>
            <a:ext cx="8229600" cy="5000660"/>
          </a:xfrm>
        </p:spPr>
        <p:txBody>
          <a:bodyPr>
            <a:normAutofit/>
          </a:bodyPr>
          <a:lstStyle/>
          <a:p>
            <a:r>
              <a:rPr kumimoji="1" lang="ja-JP" altLang="en-US" sz="2800" dirty="0" smtClean="0"/>
              <a:t>操作が非常に簡単！！</a:t>
            </a:r>
            <a:endParaRPr kumimoji="1" lang="en-US" altLang="ja-JP" sz="2800" dirty="0" smtClean="0"/>
          </a:p>
          <a:p>
            <a:pPr lvl="1"/>
            <a:r>
              <a:rPr lang="ja-JP" altLang="en-US" sz="2400" dirty="0" smtClean="0"/>
              <a:t>さすが初心者向け♪</a:t>
            </a:r>
            <a:endParaRPr lang="en-US" altLang="ja-JP" sz="2400" dirty="0" smtClean="0"/>
          </a:p>
          <a:p>
            <a:pPr lvl="1"/>
            <a:r>
              <a:rPr lang="en-US" altLang="ja-JP" sz="2400" dirty="0" smtClean="0"/>
              <a:t>v</a:t>
            </a:r>
            <a:r>
              <a:rPr kumimoji="1" lang="en-US" altLang="ja-JP" sz="2400" dirty="0" smtClean="0"/>
              <a:t>i </a:t>
            </a:r>
            <a:r>
              <a:rPr kumimoji="1" lang="ja-JP" altLang="en-US" sz="2400" dirty="0" smtClean="0"/>
              <a:t>みたいに挿入モード</a:t>
            </a:r>
            <a:r>
              <a:rPr kumimoji="1" lang="en-US" altLang="ja-JP" sz="2400" dirty="0" smtClean="0"/>
              <a:t>,</a:t>
            </a:r>
            <a:r>
              <a:rPr kumimoji="1" lang="ja-JP" altLang="en-US" sz="2400" dirty="0" smtClean="0"/>
              <a:t> コマンドモードはない</a:t>
            </a:r>
            <a:endParaRPr lang="en-US" altLang="ja-JP" sz="2400" dirty="0" smtClean="0"/>
          </a:p>
          <a:p>
            <a:pPr lvl="1"/>
            <a:r>
              <a:rPr kumimoji="1" lang="ja-JP" altLang="en-US" sz="2400" dirty="0" smtClean="0"/>
              <a:t>即キーボード入力が可能</a:t>
            </a:r>
            <a:endParaRPr kumimoji="1" lang="en-US" altLang="ja-JP" sz="2400" dirty="0" smtClean="0"/>
          </a:p>
          <a:p>
            <a:pPr lvl="1"/>
            <a:r>
              <a:rPr lang="ja-JP" altLang="en-US" sz="2400" dirty="0" smtClean="0"/>
              <a:t>日本語入力も即可能</a:t>
            </a:r>
            <a:endParaRPr lang="en-US" altLang="ja-JP" sz="2400" dirty="0" smtClean="0"/>
          </a:p>
          <a:p>
            <a:r>
              <a:rPr lang="ja-JP" altLang="en-US" sz="2800" dirty="0" smtClean="0"/>
              <a:t>ちょっとしたファイルを編集するのに便利！！！</a:t>
            </a:r>
            <a:endParaRPr lang="en-US" altLang="ja-JP" sz="2800" dirty="0" smtClean="0"/>
          </a:p>
          <a:p>
            <a:pPr lvl="1"/>
            <a:r>
              <a:rPr lang="ja-JP" altLang="en-US" sz="2400" dirty="0" smtClean="0"/>
              <a:t>わざわざ </a:t>
            </a:r>
            <a:r>
              <a:rPr lang="en-US" altLang="ja-JP" sz="2400" dirty="0" err="1" smtClean="0"/>
              <a:t>emacs</a:t>
            </a:r>
            <a:r>
              <a:rPr lang="en-US" altLang="ja-JP" sz="2400" dirty="0" smtClean="0"/>
              <a:t> </a:t>
            </a:r>
            <a:r>
              <a:rPr lang="ja-JP" altLang="en-US" sz="2400" dirty="0" smtClean="0"/>
              <a:t>を開く程にもないファイル</a:t>
            </a:r>
            <a:endParaRPr lang="en-US" altLang="ja-JP" sz="2000" dirty="0" smtClean="0"/>
          </a:p>
          <a:p>
            <a:pPr lvl="2"/>
            <a:r>
              <a:rPr lang="en-US" altLang="ja-JP" sz="2000" dirty="0" smtClean="0"/>
              <a:t>.</a:t>
            </a:r>
            <a:r>
              <a:rPr lang="en-US" altLang="ja-JP" sz="2000" dirty="0" err="1" smtClean="0"/>
              <a:t>bashrc</a:t>
            </a:r>
            <a:r>
              <a:rPr lang="en-US" altLang="ja-JP" sz="2000" dirty="0" smtClean="0"/>
              <a:t> </a:t>
            </a:r>
            <a:r>
              <a:rPr lang="ja-JP" altLang="en-US" sz="2000" dirty="0" smtClean="0"/>
              <a:t>を少しいじるとか</a:t>
            </a:r>
            <a:endParaRPr lang="en-US" altLang="ja-JP" sz="2000" dirty="0" smtClean="0"/>
          </a:p>
          <a:p>
            <a:pPr lvl="3"/>
            <a:r>
              <a:rPr lang="en-US" altLang="ja-JP" sz="1600" dirty="0" err="1" smtClean="0"/>
              <a:t>Emacs</a:t>
            </a:r>
            <a:r>
              <a:rPr lang="en-US" altLang="ja-JP" sz="1600" dirty="0" smtClean="0"/>
              <a:t> </a:t>
            </a:r>
            <a:r>
              <a:rPr lang="ja-JP" altLang="en-US" sz="1600" dirty="0" smtClean="0"/>
              <a:t>重いし・・・</a:t>
            </a:r>
            <a:endParaRPr lang="en-US" altLang="ja-JP" sz="1600" dirty="0" smtClean="0"/>
          </a:p>
          <a:p>
            <a:pPr lvl="2"/>
            <a:r>
              <a:rPr lang="ja-JP" altLang="en-US" sz="2000" dirty="0" smtClean="0"/>
              <a:t>スクリプトファイルをちょっといじるとか</a:t>
            </a:r>
            <a:endParaRPr lang="en-US" altLang="ja-JP" sz="2000" dirty="0" smtClean="0"/>
          </a:p>
          <a:p>
            <a:r>
              <a:rPr lang="ja-JP" altLang="en-US" sz="2800" dirty="0" smtClean="0"/>
              <a:t>「もしも」の時</a:t>
            </a:r>
            <a:r>
              <a:rPr kumimoji="1" lang="ja-JP" altLang="en-US" sz="2800" dirty="0" smtClean="0"/>
              <a:t>に使える！！！！</a:t>
            </a:r>
            <a:endParaRPr kumimoji="1" lang="en-US" altLang="ja-JP"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29600" cy="1143000"/>
          </a:xfrm>
        </p:spPr>
        <p:txBody>
          <a:bodyPr>
            <a:normAutofit/>
          </a:bodyPr>
          <a:lstStyle/>
          <a:p>
            <a:r>
              <a:rPr lang="ja-JP" altLang="en-US" sz="4000" dirty="0" smtClean="0"/>
              <a:t>「もしも」の</a:t>
            </a:r>
            <a:r>
              <a:rPr kumimoji="1" lang="ja-JP" altLang="en-US" sz="4000" dirty="0" smtClean="0"/>
              <a:t>時なの</a:t>
            </a:r>
            <a:endParaRPr kumimoji="1" lang="ja-JP" altLang="en-US" sz="4000" dirty="0"/>
          </a:p>
        </p:txBody>
      </p:sp>
      <p:sp>
        <p:nvSpPr>
          <p:cNvPr id="3" name="コンテンツ プレースホルダ 2"/>
          <p:cNvSpPr>
            <a:spLocks noGrp="1"/>
          </p:cNvSpPr>
          <p:nvPr>
            <p:ph idx="1"/>
          </p:nvPr>
        </p:nvSpPr>
        <p:spPr>
          <a:xfrm>
            <a:off x="457200" y="1142984"/>
            <a:ext cx="8229600" cy="5500726"/>
          </a:xfrm>
        </p:spPr>
        <p:txBody>
          <a:bodyPr>
            <a:normAutofit/>
          </a:bodyPr>
          <a:lstStyle/>
          <a:p>
            <a:r>
              <a:rPr kumimoji="1" lang="en-US" altLang="ja-JP" sz="2800" dirty="0" smtClean="0"/>
              <a:t>/</a:t>
            </a:r>
            <a:r>
              <a:rPr kumimoji="1" lang="en-US" altLang="ja-JP" sz="2800" dirty="0" err="1" smtClean="0"/>
              <a:t>usr</a:t>
            </a:r>
            <a:r>
              <a:rPr kumimoji="1" lang="en-US" altLang="ja-JP" sz="2800" dirty="0" smtClean="0"/>
              <a:t>/</a:t>
            </a:r>
            <a:r>
              <a:rPr lang="ja-JP" altLang="en-US" sz="2800" dirty="0" smtClean="0"/>
              <a:t> 以下 </a:t>
            </a:r>
            <a:r>
              <a:rPr lang="en-US" altLang="ja-JP" sz="2800" dirty="0" smtClean="0"/>
              <a:t>or /etc/</a:t>
            </a:r>
            <a:r>
              <a:rPr lang="ja-JP" altLang="en-US" sz="2800" dirty="0" smtClean="0"/>
              <a:t> 以下が異常だ</a:t>
            </a:r>
            <a:endParaRPr lang="en-US" altLang="ja-JP" sz="2800" dirty="0" smtClean="0"/>
          </a:p>
          <a:p>
            <a:pPr lvl="1"/>
            <a:r>
              <a:rPr lang="ja-JP" altLang="en-US" sz="2400" dirty="0" smtClean="0"/>
              <a:t>デフォルトでは </a:t>
            </a:r>
            <a:r>
              <a:rPr lang="en-US" altLang="ja-JP" sz="2400" dirty="0" err="1" smtClean="0"/>
              <a:t>emacs</a:t>
            </a:r>
            <a:r>
              <a:rPr lang="ja-JP" altLang="en-US" sz="2400" dirty="0" err="1" smtClean="0"/>
              <a:t>，</a:t>
            </a:r>
            <a:r>
              <a:rPr lang="en-US" altLang="ja-JP" sz="2400" dirty="0" smtClean="0"/>
              <a:t>vi</a:t>
            </a:r>
            <a:r>
              <a:rPr lang="ja-JP" altLang="en-US" sz="2400" dirty="0" smtClean="0"/>
              <a:t> が使えない</a:t>
            </a:r>
            <a:endParaRPr lang="en-US" altLang="ja-JP" sz="2400" dirty="0" smtClean="0"/>
          </a:p>
          <a:p>
            <a:pPr lvl="2"/>
            <a:r>
              <a:rPr lang="en-US" altLang="ja-JP" sz="2000" dirty="0" smtClean="0"/>
              <a:t>/</a:t>
            </a:r>
            <a:r>
              <a:rPr lang="en-US" altLang="ja-JP" sz="2000" dirty="0" err="1" smtClean="0"/>
              <a:t>usr</a:t>
            </a:r>
            <a:r>
              <a:rPr lang="en-US" altLang="ja-JP" sz="2000" dirty="0" smtClean="0"/>
              <a:t>/bin</a:t>
            </a:r>
            <a:r>
              <a:rPr lang="en-US" altLang="ja-JP" sz="2000" dirty="0" smtClean="0"/>
              <a:t>/ </a:t>
            </a:r>
            <a:r>
              <a:rPr lang="ja-JP" altLang="en-US" sz="2000" dirty="0" smtClean="0"/>
              <a:t>に存在</a:t>
            </a:r>
            <a:endParaRPr lang="en-US" altLang="ja-JP" sz="2000" dirty="0" smtClean="0"/>
          </a:p>
          <a:p>
            <a:pPr lvl="1"/>
            <a:r>
              <a:rPr lang="en-US" altLang="ja-JP" sz="2400" dirty="0" err="1" smtClean="0"/>
              <a:t>nano</a:t>
            </a:r>
            <a:r>
              <a:rPr lang="en-US" altLang="ja-JP" sz="2400" dirty="0" smtClean="0"/>
              <a:t> </a:t>
            </a:r>
            <a:r>
              <a:rPr lang="ja-JP" altLang="en-US" sz="2400" dirty="0" smtClean="0"/>
              <a:t>は編集できる！</a:t>
            </a:r>
            <a:endParaRPr lang="en-US" altLang="ja-JP" sz="2400" dirty="0" smtClean="0"/>
          </a:p>
          <a:p>
            <a:pPr lvl="2"/>
            <a:r>
              <a:rPr lang="en-US" altLang="ja-JP" sz="2000" dirty="0" smtClean="0"/>
              <a:t>PATH </a:t>
            </a:r>
            <a:r>
              <a:rPr lang="ja-JP" altLang="en-US" sz="2000" dirty="0" smtClean="0"/>
              <a:t>が </a:t>
            </a:r>
            <a:r>
              <a:rPr lang="en-US" altLang="ja-JP" sz="2000" dirty="0" smtClean="0"/>
              <a:t>/</a:t>
            </a:r>
            <a:r>
              <a:rPr lang="en-US" altLang="ja-JP" sz="2000" dirty="0" err="1" smtClean="0"/>
              <a:t>usr</a:t>
            </a:r>
            <a:r>
              <a:rPr lang="en-US" altLang="ja-JP" sz="2000" dirty="0" smtClean="0"/>
              <a:t>/bin/</a:t>
            </a:r>
            <a:r>
              <a:rPr lang="ja-JP" altLang="en-US" sz="2000" dirty="0" smtClean="0"/>
              <a:t> 以外に </a:t>
            </a:r>
            <a:r>
              <a:rPr lang="en-US" altLang="ja-JP" sz="2000" dirty="0" smtClean="0"/>
              <a:t>/bin/ </a:t>
            </a:r>
            <a:r>
              <a:rPr lang="ja-JP" altLang="en-US" sz="2000" dirty="0" smtClean="0"/>
              <a:t>以下にも通っている</a:t>
            </a:r>
            <a:endParaRPr lang="en-US" altLang="ja-JP" sz="2000" dirty="0" smtClean="0"/>
          </a:p>
          <a:p>
            <a:pPr lvl="2"/>
            <a:r>
              <a:rPr lang="en-US" altLang="ja-JP" sz="2000" dirty="0" err="1" smtClean="0"/>
              <a:t>nano</a:t>
            </a:r>
            <a:r>
              <a:rPr lang="en-US" altLang="ja-JP" sz="2000" dirty="0" smtClean="0"/>
              <a:t> </a:t>
            </a:r>
            <a:r>
              <a:rPr lang="ja-JP" altLang="en-US" sz="2000" dirty="0" smtClean="0"/>
              <a:t>自体が </a:t>
            </a:r>
            <a:r>
              <a:rPr lang="en-US" altLang="ja-JP" sz="2000" dirty="0" smtClean="0"/>
              <a:t>/bin/</a:t>
            </a:r>
            <a:r>
              <a:rPr lang="ja-JP" altLang="en-US" sz="2000" dirty="0" smtClean="0"/>
              <a:t> 以下に存在</a:t>
            </a:r>
            <a:endParaRPr lang="en-US" altLang="ja-JP" sz="2000" dirty="0" smtClean="0"/>
          </a:p>
          <a:p>
            <a:r>
              <a:rPr lang="en-US" altLang="ja-JP" sz="2800" dirty="0" smtClean="0"/>
              <a:t>OS </a:t>
            </a:r>
            <a:r>
              <a:rPr lang="ja-JP" altLang="en-US" sz="2800" dirty="0" smtClean="0"/>
              <a:t>の挙動がおかしい</a:t>
            </a:r>
            <a:endParaRPr lang="en-US" altLang="ja-JP" sz="2800" dirty="0" smtClean="0"/>
          </a:p>
          <a:p>
            <a:pPr lvl="1"/>
            <a:r>
              <a:rPr lang="ja-JP" altLang="en-US" sz="2400" dirty="0" smtClean="0"/>
              <a:t>あまり重いエディタは使いたくないよね</a:t>
            </a:r>
            <a:endParaRPr lang="en-US" altLang="ja-JP" sz="2400" dirty="0" smtClean="0"/>
          </a:p>
          <a:p>
            <a:pPr lvl="1"/>
            <a:r>
              <a:rPr lang="en-US" altLang="ja-JP" sz="2400" dirty="0" err="1" smtClean="0"/>
              <a:t>nano</a:t>
            </a:r>
            <a:r>
              <a:rPr lang="en-US" altLang="ja-JP" sz="2400" dirty="0" smtClean="0"/>
              <a:t> </a:t>
            </a:r>
            <a:r>
              <a:rPr lang="ja-JP" altLang="en-US" sz="2400" dirty="0" smtClean="0"/>
              <a:t>は素晴らしく軽い！！</a:t>
            </a:r>
            <a:endParaRPr lang="en-US" altLang="ja-JP" sz="2400" dirty="0" smtClean="0"/>
          </a:p>
          <a:p>
            <a:pPr lvl="2"/>
            <a:r>
              <a:rPr lang="ja-JP" altLang="en-US" sz="2000" dirty="0" smtClean="0"/>
              <a:t>実感として･･･</a:t>
            </a:r>
            <a:endParaRPr lang="en-US" altLang="ja-JP" sz="2000" dirty="0" smtClean="0"/>
          </a:p>
          <a:p>
            <a:pPr lvl="2"/>
            <a:r>
              <a:rPr lang="en-US" altLang="ja-JP" sz="2000" dirty="0" err="1" smtClean="0"/>
              <a:t>emacs</a:t>
            </a:r>
            <a:r>
              <a:rPr lang="en-US" altLang="ja-JP" sz="2000" dirty="0" smtClean="0"/>
              <a:t> </a:t>
            </a:r>
            <a:r>
              <a:rPr lang="ja-JP" altLang="en-US" sz="2000" dirty="0" smtClean="0"/>
              <a:t>よりは･･･ </a:t>
            </a:r>
            <a:r>
              <a:rPr lang="en-US" altLang="ja-JP" sz="2000" dirty="0" smtClean="0"/>
              <a:t>(</a:t>
            </a:r>
            <a:r>
              <a:rPr lang="en-US" altLang="ja-JP" sz="2000" dirty="0" err="1" smtClean="0"/>
              <a:t>emacs</a:t>
            </a:r>
            <a:r>
              <a:rPr lang="en-US" altLang="ja-JP" sz="2000" dirty="0" smtClean="0"/>
              <a:t> –</a:t>
            </a:r>
            <a:r>
              <a:rPr lang="en-US" altLang="ja-JP" sz="2000" dirty="0" err="1" smtClean="0"/>
              <a:t>nw</a:t>
            </a:r>
            <a:r>
              <a:rPr lang="en-US" altLang="ja-JP" sz="2000" dirty="0" smtClean="0"/>
              <a:t> </a:t>
            </a:r>
            <a:r>
              <a:rPr lang="ja-JP" altLang="en-US" sz="2000" dirty="0" smtClean="0"/>
              <a:t>は軽いけど</a:t>
            </a:r>
            <a:r>
              <a:rPr lang="en-US" altLang="ja-JP" sz="2000" dirty="0" smtClean="0"/>
              <a:t>)</a:t>
            </a:r>
            <a:endParaRPr lang="en-US" altLang="ja-JP" dirty="0" smtClean="0"/>
          </a:p>
          <a:p>
            <a:pPr lvl="1"/>
            <a:r>
              <a:rPr lang="en-US" altLang="ja-JP" sz="2400" dirty="0" err="1" smtClean="0"/>
              <a:t>nano</a:t>
            </a:r>
            <a:r>
              <a:rPr lang="en-US" altLang="ja-JP" sz="2400" dirty="0" smtClean="0"/>
              <a:t> </a:t>
            </a:r>
            <a:r>
              <a:rPr lang="ja-JP" altLang="en-US" sz="2400" dirty="0" smtClean="0"/>
              <a:t>で楽ちん編集♪</a:t>
            </a:r>
            <a:endParaRPr lang="en-US" altLang="ja-JP"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29600" cy="1143000"/>
          </a:xfrm>
        </p:spPr>
        <p:txBody>
          <a:bodyPr>
            <a:normAutofit/>
          </a:bodyPr>
          <a:lstStyle/>
          <a:p>
            <a:r>
              <a:rPr lang="ja-JP" altLang="en-US" sz="4000" dirty="0" smtClean="0"/>
              <a:t>基本的な使い方なの</a:t>
            </a:r>
            <a:endParaRPr kumimoji="1" lang="ja-JP" altLang="en-US" sz="4000" dirty="0"/>
          </a:p>
        </p:txBody>
      </p:sp>
      <p:sp>
        <p:nvSpPr>
          <p:cNvPr id="3" name="コンテンツ プレースホルダ 2"/>
          <p:cNvSpPr>
            <a:spLocks noGrp="1"/>
          </p:cNvSpPr>
          <p:nvPr>
            <p:ph idx="1"/>
          </p:nvPr>
        </p:nvSpPr>
        <p:spPr>
          <a:xfrm>
            <a:off x="457200" y="1142984"/>
            <a:ext cx="8229600" cy="5715016"/>
          </a:xfrm>
        </p:spPr>
        <p:txBody>
          <a:bodyPr>
            <a:normAutofit/>
          </a:bodyPr>
          <a:lstStyle/>
          <a:p>
            <a:r>
              <a:rPr kumimoji="1" lang="ja-JP" altLang="en-US" sz="2800" dirty="0" smtClean="0"/>
              <a:t>起動</a:t>
            </a:r>
            <a:endParaRPr kumimoji="1" lang="en-US" altLang="ja-JP" sz="2800" dirty="0" smtClean="0"/>
          </a:p>
          <a:p>
            <a:pPr>
              <a:buNone/>
            </a:pPr>
            <a:r>
              <a:rPr lang="en-US" altLang="ja-JP" sz="2400" dirty="0" smtClean="0"/>
              <a:t>$ </a:t>
            </a:r>
            <a:r>
              <a:rPr lang="en-US" altLang="ja-JP" sz="2400" dirty="0" err="1" smtClean="0"/>
              <a:t>nano</a:t>
            </a:r>
            <a:r>
              <a:rPr lang="en-US" altLang="ja-JP" sz="2400" dirty="0" smtClean="0"/>
              <a:t> –w </a:t>
            </a:r>
            <a:r>
              <a:rPr lang="en-US" altLang="ja-JP" sz="2400" i="1" dirty="0" smtClean="0"/>
              <a:t>filename </a:t>
            </a:r>
          </a:p>
          <a:p>
            <a:pPr>
              <a:buNone/>
            </a:pPr>
            <a:r>
              <a:rPr lang="en-US" altLang="ja-JP" sz="2400" dirty="0" smtClean="0"/>
              <a:t>-w </a:t>
            </a:r>
            <a:r>
              <a:rPr lang="ja-JP" altLang="en-US" sz="2400" dirty="0" smtClean="0"/>
              <a:t>を付けることで</a:t>
            </a:r>
            <a:r>
              <a:rPr lang="en-US" altLang="ja-JP" sz="2400" dirty="0" smtClean="0"/>
              <a:t>,</a:t>
            </a:r>
            <a:r>
              <a:rPr lang="ja-JP" altLang="en-US" sz="2400" dirty="0" smtClean="0"/>
              <a:t> ワードラップが行われないようにする</a:t>
            </a:r>
            <a:endParaRPr lang="en-US" altLang="ja-JP" sz="2400" dirty="0" smtClean="0"/>
          </a:p>
          <a:p>
            <a:r>
              <a:rPr lang="ja-JP" altLang="en-US" sz="2800" dirty="0" smtClean="0"/>
              <a:t>文字入力</a:t>
            </a:r>
            <a:endParaRPr lang="en-US" altLang="ja-JP" sz="2800" dirty="0" smtClean="0"/>
          </a:p>
          <a:p>
            <a:pPr>
              <a:buNone/>
            </a:pPr>
            <a:r>
              <a:rPr lang="ja-JP" altLang="en-US" sz="2400" dirty="0" smtClean="0"/>
              <a:t>特に何もせずに入力できる</a:t>
            </a:r>
            <a:endParaRPr lang="en-US" altLang="ja-JP" sz="2400" dirty="0" smtClean="0"/>
          </a:p>
          <a:p>
            <a:r>
              <a:rPr lang="ja-JP" altLang="en-US" sz="2800" dirty="0" smtClean="0"/>
              <a:t>保存</a:t>
            </a:r>
            <a:endParaRPr lang="en-US" altLang="ja-JP" sz="2800" dirty="0" smtClean="0"/>
          </a:p>
          <a:p>
            <a:pPr>
              <a:buNone/>
            </a:pPr>
            <a:r>
              <a:rPr lang="en-US" altLang="ja-JP" sz="2400" dirty="0" smtClean="0"/>
              <a:t>Ctrl + O</a:t>
            </a:r>
          </a:p>
          <a:p>
            <a:r>
              <a:rPr lang="ja-JP" altLang="en-US" sz="2800" dirty="0" smtClean="0"/>
              <a:t>終了</a:t>
            </a:r>
            <a:endParaRPr lang="en-US" altLang="ja-JP" sz="2800" dirty="0" smtClean="0"/>
          </a:p>
          <a:p>
            <a:pPr>
              <a:buNone/>
            </a:pPr>
            <a:r>
              <a:rPr lang="en-US" altLang="ja-JP" sz="2400" dirty="0" smtClean="0"/>
              <a:t>Ctrl + X</a:t>
            </a:r>
          </a:p>
          <a:p>
            <a:r>
              <a:rPr lang="ja-JP" altLang="en-US" sz="2800" dirty="0" smtClean="0"/>
              <a:t>移動</a:t>
            </a:r>
            <a:endParaRPr lang="en-US" altLang="ja-JP" sz="2800" dirty="0" smtClean="0"/>
          </a:p>
          <a:p>
            <a:pPr>
              <a:buNone/>
            </a:pPr>
            <a:r>
              <a:rPr lang="ja-JP" altLang="en-US" sz="2400" dirty="0" smtClean="0"/>
              <a:t>上</a:t>
            </a:r>
            <a:r>
              <a:rPr lang="en-US" altLang="ja-JP" sz="2400" dirty="0" smtClean="0"/>
              <a:t>:</a:t>
            </a:r>
            <a:r>
              <a:rPr lang="ja-JP" altLang="en-US" sz="2400" dirty="0" smtClean="0"/>
              <a:t> </a:t>
            </a:r>
            <a:r>
              <a:rPr lang="en-US" altLang="ja-JP" sz="2400" dirty="0" smtClean="0"/>
              <a:t>Ctrl + P, </a:t>
            </a:r>
            <a:r>
              <a:rPr lang="ja-JP" altLang="en-US" sz="2400" dirty="0" smtClean="0"/>
              <a:t>下</a:t>
            </a:r>
            <a:r>
              <a:rPr lang="en-US" altLang="ja-JP" sz="2400" dirty="0" smtClean="0"/>
              <a:t>: Ctrl + N, </a:t>
            </a:r>
            <a:r>
              <a:rPr lang="ja-JP" altLang="en-US" sz="2400" dirty="0" smtClean="0"/>
              <a:t>左</a:t>
            </a:r>
            <a:r>
              <a:rPr lang="en-US" altLang="ja-JP" sz="2400" dirty="0" smtClean="0"/>
              <a:t>:</a:t>
            </a:r>
            <a:r>
              <a:rPr lang="ja-JP" altLang="en-US" sz="2400" dirty="0" smtClean="0"/>
              <a:t> </a:t>
            </a:r>
            <a:r>
              <a:rPr lang="en-US" altLang="ja-JP" sz="2400" dirty="0" smtClean="0"/>
              <a:t>Ctrl + B, </a:t>
            </a:r>
            <a:r>
              <a:rPr lang="ja-JP" altLang="en-US" sz="2400" dirty="0" smtClean="0"/>
              <a:t>右</a:t>
            </a:r>
            <a:r>
              <a:rPr lang="en-US" altLang="ja-JP" sz="2400" dirty="0" smtClean="0"/>
              <a:t>:</a:t>
            </a:r>
            <a:r>
              <a:rPr lang="ja-JP" altLang="en-US" sz="2400" dirty="0" smtClean="0"/>
              <a:t> </a:t>
            </a:r>
            <a:r>
              <a:rPr lang="en-US" altLang="ja-JP" sz="2400" dirty="0" smtClean="0"/>
              <a:t>Ctrl + F</a:t>
            </a:r>
          </a:p>
          <a:p>
            <a:pPr>
              <a:buNone/>
            </a:pPr>
            <a:r>
              <a:rPr lang="ja-JP" altLang="en-US" sz="2400" dirty="0" smtClean="0"/>
              <a:t>矢印でももちろんできる</a:t>
            </a:r>
            <a:endParaRPr lang="en-US" altLang="ja-JP"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29600" cy="1143000"/>
          </a:xfrm>
        </p:spPr>
        <p:txBody>
          <a:bodyPr>
            <a:normAutofit/>
          </a:bodyPr>
          <a:lstStyle/>
          <a:p>
            <a:r>
              <a:rPr lang="en-US" altLang="ja-JP" sz="4000" dirty="0" smtClean="0"/>
              <a:t>1 </a:t>
            </a:r>
            <a:r>
              <a:rPr lang="ja-JP" altLang="en-US" sz="4000" dirty="0" smtClean="0"/>
              <a:t>番下に書いてあるコマンドなの</a:t>
            </a:r>
            <a:endParaRPr kumimoji="1" lang="ja-JP" altLang="en-US" sz="4000" dirty="0"/>
          </a:p>
        </p:txBody>
      </p:sp>
      <p:sp>
        <p:nvSpPr>
          <p:cNvPr id="3" name="コンテンツ プレースホルダ 2"/>
          <p:cNvSpPr>
            <a:spLocks noGrp="1"/>
          </p:cNvSpPr>
          <p:nvPr>
            <p:ph idx="1"/>
          </p:nvPr>
        </p:nvSpPr>
        <p:spPr>
          <a:xfrm>
            <a:off x="66644" y="1428736"/>
            <a:ext cx="4614866" cy="5072098"/>
          </a:xfrm>
        </p:spPr>
        <p:txBody>
          <a:bodyPr>
            <a:normAutofit/>
          </a:bodyPr>
          <a:lstStyle/>
          <a:p>
            <a:r>
              <a:rPr lang="ja-JP" altLang="en-US" sz="2800" dirty="0" smtClean="0"/>
              <a:t>ヘルプ表示</a:t>
            </a:r>
            <a:endParaRPr kumimoji="1" lang="en-US" altLang="ja-JP" sz="2800" dirty="0" smtClean="0"/>
          </a:p>
          <a:p>
            <a:pPr>
              <a:buNone/>
            </a:pPr>
            <a:r>
              <a:rPr lang="en-US" altLang="ja-JP" sz="2400" dirty="0" smtClean="0"/>
              <a:t>Ctrl + G</a:t>
            </a:r>
            <a:r>
              <a:rPr lang="en-US" altLang="ja-JP" sz="2400" i="1" dirty="0" smtClean="0"/>
              <a:t> </a:t>
            </a:r>
          </a:p>
          <a:p>
            <a:r>
              <a:rPr lang="ja-JP" altLang="en-US" sz="2800" dirty="0" smtClean="0"/>
              <a:t>ファイル読み込み</a:t>
            </a:r>
            <a:endParaRPr lang="en-US" altLang="ja-JP" sz="2800" dirty="0" smtClean="0"/>
          </a:p>
          <a:p>
            <a:pPr>
              <a:buNone/>
            </a:pPr>
            <a:r>
              <a:rPr lang="en-US" altLang="ja-JP" sz="2400" dirty="0" smtClean="0"/>
              <a:t>Ctrl + R</a:t>
            </a:r>
          </a:p>
          <a:p>
            <a:r>
              <a:rPr lang="ja-JP" altLang="en-US" sz="2800" dirty="0" smtClean="0"/>
              <a:t>一行切り取り </a:t>
            </a:r>
            <a:r>
              <a:rPr lang="en-US" altLang="ja-JP" sz="2800" dirty="0" smtClean="0"/>
              <a:t>&amp; </a:t>
            </a:r>
            <a:r>
              <a:rPr lang="ja-JP" altLang="en-US" sz="2800" dirty="0" smtClean="0"/>
              <a:t>貼り付け </a:t>
            </a:r>
            <a:endParaRPr lang="en-US" altLang="ja-JP" sz="2800" dirty="0" smtClean="0"/>
          </a:p>
          <a:p>
            <a:pPr>
              <a:buNone/>
            </a:pPr>
            <a:r>
              <a:rPr lang="en-US" altLang="ja-JP" sz="2400" dirty="0" smtClean="0"/>
              <a:t>Ctrl + K, Ctrl + U</a:t>
            </a:r>
          </a:p>
          <a:p>
            <a:r>
              <a:rPr lang="ja-JP" altLang="en-US" sz="2800" dirty="0" smtClean="0"/>
              <a:t>カーソルの位置情報を表示</a:t>
            </a:r>
            <a:endParaRPr lang="en-US" altLang="ja-JP" sz="2800" dirty="0" smtClean="0"/>
          </a:p>
          <a:p>
            <a:pPr>
              <a:buNone/>
            </a:pPr>
            <a:r>
              <a:rPr lang="en-US" altLang="ja-JP" sz="2400" dirty="0" smtClean="0"/>
              <a:t>Ctrl + C</a:t>
            </a:r>
          </a:p>
          <a:p>
            <a:r>
              <a:rPr lang="ja-JP" altLang="en-US" sz="2800" dirty="0" smtClean="0"/>
              <a:t>段落の整形 </a:t>
            </a:r>
            <a:r>
              <a:rPr lang="en-US" altLang="ja-JP" sz="2800" dirty="0" smtClean="0"/>
              <a:t>&amp;</a:t>
            </a:r>
            <a:r>
              <a:rPr lang="ja-JP" altLang="en-US" sz="2800" dirty="0" smtClean="0"/>
              <a:t> 元に戻す</a:t>
            </a:r>
            <a:endParaRPr lang="en-US" altLang="ja-JP" sz="2800" dirty="0" smtClean="0"/>
          </a:p>
          <a:p>
            <a:pPr>
              <a:buNone/>
            </a:pPr>
            <a:r>
              <a:rPr lang="en-US" altLang="ja-JP" sz="2400" dirty="0" smtClean="0"/>
              <a:t>Ctrl + J, </a:t>
            </a:r>
            <a:r>
              <a:rPr lang="ja-JP" altLang="en-US" sz="2400" dirty="0" smtClean="0"/>
              <a:t>直後に </a:t>
            </a:r>
            <a:r>
              <a:rPr lang="en-US" altLang="ja-JP" sz="2400" dirty="0" smtClean="0"/>
              <a:t>Ctrl + U</a:t>
            </a:r>
          </a:p>
          <a:p>
            <a:pPr>
              <a:buNone/>
            </a:pPr>
            <a:endParaRPr lang="en-US" altLang="ja-JP" sz="2000" dirty="0" smtClean="0"/>
          </a:p>
        </p:txBody>
      </p:sp>
      <p:sp>
        <p:nvSpPr>
          <p:cNvPr id="4" name="コンテンツ プレースホルダ 2"/>
          <p:cNvSpPr txBox="1">
            <a:spLocks/>
          </p:cNvSpPr>
          <p:nvPr/>
        </p:nvSpPr>
        <p:spPr>
          <a:xfrm>
            <a:off x="4490084" y="1428760"/>
            <a:ext cx="4614866" cy="350043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ja-JP" altLang="en-US" sz="2800" dirty="0" smtClean="0"/>
              <a:t>前の画面へ移動</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2400" b="0" i="0" u="none" strike="noStrike" kern="1200" cap="none" spc="0" normalizeH="0" baseline="0" noProof="0" dirty="0" smtClean="0">
                <a:ln>
                  <a:noFill/>
                </a:ln>
                <a:solidFill>
                  <a:schemeClr val="tx1"/>
                </a:solidFill>
                <a:effectLst/>
                <a:uLnTx/>
                <a:uFillTx/>
                <a:latin typeface="+mn-lt"/>
                <a:ea typeface="+mn-ea"/>
                <a:cs typeface="+mn-cs"/>
              </a:rPr>
              <a:t>Ctrl + Y</a:t>
            </a:r>
            <a:endParaRPr kumimoji="1" lang="en-US" altLang="ja-JP" sz="2400" b="0" i="1"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ja-JP" altLang="en-US" sz="2800" noProof="0" dirty="0" smtClean="0"/>
              <a:t>次の画面へ移動</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2400" b="0" i="0" u="none" strike="noStrike" kern="1200" cap="none" spc="0" normalizeH="0" baseline="0" noProof="0" dirty="0" smtClean="0">
                <a:ln>
                  <a:noFill/>
                </a:ln>
                <a:solidFill>
                  <a:schemeClr val="tx1"/>
                </a:solidFill>
                <a:effectLst/>
                <a:uLnTx/>
                <a:uFillTx/>
                <a:latin typeface="+mn-lt"/>
                <a:ea typeface="+mn-ea"/>
                <a:cs typeface="+mn-cs"/>
              </a:rPr>
              <a:t>Ctrl + V</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ja-JP" altLang="en-US" sz="2800" dirty="0" smtClean="0"/>
              <a:t>スペルチェック</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 </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ja-JP" sz="2400" dirty="0" smtClean="0"/>
              <a:t>Ctrl + T</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29600" cy="1143000"/>
          </a:xfrm>
        </p:spPr>
        <p:txBody>
          <a:bodyPr>
            <a:normAutofit/>
          </a:bodyPr>
          <a:lstStyle/>
          <a:p>
            <a:r>
              <a:rPr lang="ja-JP" altLang="en-US" sz="4000" dirty="0" smtClean="0"/>
              <a:t>その他使えそうなコマンドなの</a:t>
            </a:r>
            <a:endParaRPr kumimoji="1" lang="ja-JP" altLang="en-US" sz="4000" dirty="0"/>
          </a:p>
        </p:txBody>
      </p:sp>
      <p:sp>
        <p:nvSpPr>
          <p:cNvPr id="3" name="コンテンツ プレースホルダ 2"/>
          <p:cNvSpPr>
            <a:spLocks noGrp="1"/>
          </p:cNvSpPr>
          <p:nvPr>
            <p:ph idx="1"/>
          </p:nvPr>
        </p:nvSpPr>
        <p:spPr>
          <a:xfrm>
            <a:off x="66644" y="1428736"/>
            <a:ext cx="4614866" cy="5072098"/>
          </a:xfrm>
        </p:spPr>
        <p:txBody>
          <a:bodyPr>
            <a:normAutofit/>
          </a:bodyPr>
          <a:lstStyle/>
          <a:p>
            <a:r>
              <a:rPr lang="ja-JP" altLang="en-US" sz="2800" dirty="0" smtClean="0"/>
              <a:t>選択の開始</a:t>
            </a:r>
            <a:endParaRPr kumimoji="1" lang="en-US" altLang="ja-JP" sz="2800" dirty="0" smtClean="0"/>
          </a:p>
          <a:p>
            <a:pPr>
              <a:buNone/>
            </a:pPr>
            <a:r>
              <a:rPr lang="en-US" altLang="ja-JP" sz="2400" dirty="0" smtClean="0"/>
              <a:t>Ctrl + ^</a:t>
            </a:r>
            <a:endParaRPr lang="en-US" altLang="ja-JP" sz="2400" i="1" dirty="0" smtClean="0"/>
          </a:p>
          <a:p>
            <a:r>
              <a:rPr lang="ja-JP" altLang="en-US" sz="2800" dirty="0" smtClean="0"/>
              <a:t>カーソル位置の文字を消す</a:t>
            </a:r>
            <a:endParaRPr lang="en-US" altLang="ja-JP" sz="2800" dirty="0" smtClean="0"/>
          </a:p>
          <a:p>
            <a:pPr>
              <a:buNone/>
            </a:pPr>
            <a:r>
              <a:rPr lang="en-US" altLang="ja-JP" sz="2400" dirty="0" smtClean="0"/>
              <a:t>Ctrl + D</a:t>
            </a:r>
          </a:p>
          <a:p>
            <a:r>
              <a:rPr lang="ja-JP" altLang="en-US" sz="2800" dirty="0" smtClean="0"/>
              <a:t>文字置換 </a:t>
            </a:r>
            <a:endParaRPr lang="en-US" altLang="ja-JP" sz="2800" dirty="0" smtClean="0"/>
          </a:p>
          <a:p>
            <a:pPr>
              <a:buNone/>
            </a:pPr>
            <a:r>
              <a:rPr lang="en-US" altLang="ja-JP" sz="2400" dirty="0" smtClean="0"/>
              <a:t>Ctrl + \</a:t>
            </a:r>
          </a:p>
          <a:p>
            <a:r>
              <a:rPr lang="ja-JP" altLang="en-US" sz="2800" dirty="0" smtClean="0"/>
              <a:t>行頭へ移動</a:t>
            </a:r>
            <a:endParaRPr lang="en-US" altLang="ja-JP" sz="2800" dirty="0" smtClean="0"/>
          </a:p>
          <a:p>
            <a:pPr>
              <a:buNone/>
            </a:pPr>
            <a:r>
              <a:rPr lang="en-US" altLang="ja-JP" sz="2400" dirty="0" smtClean="0"/>
              <a:t>Ctrl + A</a:t>
            </a:r>
          </a:p>
          <a:p>
            <a:r>
              <a:rPr lang="ja-JP" altLang="en-US" sz="2800" dirty="0" smtClean="0"/>
              <a:t>行末へ移動</a:t>
            </a:r>
            <a:endParaRPr lang="en-US" altLang="ja-JP" sz="2800" dirty="0" smtClean="0"/>
          </a:p>
          <a:p>
            <a:pPr>
              <a:buNone/>
            </a:pPr>
            <a:r>
              <a:rPr lang="en-US" altLang="ja-JP" sz="2400" dirty="0" smtClean="0"/>
              <a:t>Ctrl + E</a:t>
            </a:r>
          </a:p>
          <a:p>
            <a:pPr>
              <a:buNone/>
            </a:pPr>
            <a:endParaRPr lang="en-US" altLang="ja-JP" sz="2000" dirty="0" smtClean="0"/>
          </a:p>
        </p:txBody>
      </p:sp>
      <p:sp>
        <p:nvSpPr>
          <p:cNvPr id="4" name="コンテンツ プレースホルダ 2"/>
          <p:cNvSpPr txBox="1">
            <a:spLocks/>
          </p:cNvSpPr>
          <p:nvPr/>
        </p:nvSpPr>
        <p:spPr>
          <a:xfrm>
            <a:off x="4490084" y="1428760"/>
            <a:ext cx="4614866" cy="350043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ja-JP" altLang="en-US" sz="2800" noProof="0" dirty="0" smtClean="0"/>
              <a:t>カーソル位置の左を消す</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1" lang="en-US" altLang="ja-JP" sz="2400" b="0" i="0" u="none" strike="noStrike" kern="1200" cap="none" spc="0" normalizeH="0" baseline="0" noProof="0" dirty="0" smtClean="0">
                <a:ln>
                  <a:noFill/>
                </a:ln>
                <a:solidFill>
                  <a:schemeClr val="tx1"/>
                </a:solidFill>
                <a:effectLst/>
                <a:uLnTx/>
                <a:uFillTx/>
                <a:latin typeface="+mn-lt"/>
                <a:ea typeface="+mn-ea"/>
                <a:cs typeface="+mn-cs"/>
              </a:rPr>
              <a:t>Ctrl + H</a:t>
            </a:r>
            <a:endParaRPr kumimoji="1" lang="en-US" altLang="ja-JP" sz="2400" b="0" i="1"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ja-JP" altLang="en-US" sz="2800" noProof="0" dirty="0" smtClean="0"/>
              <a:t>現在のカーソル位置情報を常に表示</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ja-JP" sz="2400" dirty="0" smtClean="0"/>
              <a:t>Meta + C</a:t>
            </a:r>
            <a:endParaRPr kumimoji="1" lang="en-US" altLang="ja-JP"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Etc…</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29600" cy="1143000"/>
          </a:xfrm>
        </p:spPr>
        <p:txBody>
          <a:bodyPr>
            <a:normAutofit/>
          </a:bodyPr>
          <a:lstStyle/>
          <a:p>
            <a:r>
              <a:rPr lang="ja-JP" altLang="en-US" sz="4000" dirty="0" smtClean="0"/>
              <a:t>まとめなの</a:t>
            </a:r>
            <a:endParaRPr kumimoji="1" lang="ja-JP" altLang="en-US" sz="4000" dirty="0"/>
          </a:p>
        </p:txBody>
      </p:sp>
      <p:sp>
        <p:nvSpPr>
          <p:cNvPr id="3" name="コンテンツ プレースホルダ 2"/>
          <p:cNvSpPr>
            <a:spLocks noGrp="1"/>
          </p:cNvSpPr>
          <p:nvPr>
            <p:ph idx="1"/>
          </p:nvPr>
        </p:nvSpPr>
        <p:spPr>
          <a:xfrm>
            <a:off x="485804" y="1143008"/>
            <a:ext cx="8229600" cy="5715016"/>
          </a:xfrm>
        </p:spPr>
        <p:txBody>
          <a:bodyPr>
            <a:normAutofit/>
          </a:bodyPr>
          <a:lstStyle/>
          <a:p>
            <a:r>
              <a:rPr lang="ja-JP" altLang="en-US" sz="2800" dirty="0" smtClean="0"/>
              <a:t>初心者向けのフリーテキストエディタ</a:t>
            </a:r>
            <a:endParaRPr lang="en-US" altLang="ja-JP" sz="2800" dirty="0" smtClean="0"/>
          </a:p>
          <a:p>
            <a:pPr lvl="1"/>
            <a:r>
              <a:rPr lang="en-US" altLang="ja-JP" sz="2400" dirty="0" err="1" smtClean="0"/>
              <a:t>emacs</a:t>
            </a:r>
            <a:r>
              <a:rPr lang="ja-JP" altLang="en-US" sz="2400" dirty="0" err="1" smtClean="0"/>
              <a:t>，</a:t>
            </a:r>
            <a:r>
              <a:rPr lang="en-US" altLang="ja-JP" sz="2400" dirty="0" smtClean="0"/>
              <a:t>vi</a:t>
            </a:r>
            <a:r>
              <a:rPr lang="ja-JP" altLang="en-US" sz="2400" dirty="0" smtClean="0"/>
              <a:t> は中・上級者向け</a:t>
            </a:r>
            <a:endParaRPr lang="en-US" altLang="ja-JP" sz="2000" dirty="0" smtClean="0"/>
          </a:p>
          <a:p>
            <a:r>
              <a:rPr lang="en-US" altLang="ja-JP" sz="2800" dirty="0" smtClean="0"/>
              <a:t>GNU </a:t>
            </a:r>
            <a:r>
              <a:rPr lang="ja-JP" altLang="en-US" sz="2800" dirty="0" smtClean="0"/>
              <a:t>の公式プロジェクト</a:t>
            </a:r>
            <a:endParaRPr lang="en-US" altLang="ja-JP" sz="2800" dirty="0" smtClean="0"/>
          </a:p>
          <a:p>
            <a:r>
              <a:rPr lang="ja-JP" altLang="en-US" sz="2800" dirty="0" smtClean="0"/>
              <a:t>操作が簡単</a:t>
            </a:r>
            <a:endParaRPr lang="en-US" altLang="ja-JP" sz="2800" dirty="0" smtClean="0"/>
          </a:p>
          <a:p>
            <a:r>
              <a:rPr lang="ja-JP" altLang="en-US" sz="2800" dirty="0" smtClean="0"/>
              <a:t>緊急事態の時に場合によっては使えるかも</a:t>
            </a:r>
            <a:endParaRPr lang="en-US" altLang="ja-JP" sz="2800" dirty="0" smtClean="0"/>
          </a:p>
          <a:p>
            <a:pPr lvl="1"/>
            <a:r>
              <a:rPr lang="en-US" altLang="ja-JP" sz="2400" dirty="0" err="1" smtClean="0"/>
              <a:t>nano</a:t>
            </a:r>
            <a:r>
              <a:rPr lang="en-US" altLang="ja-JP" sz="2400" dirty="0" smtClean="0"/>
              <a:t> </a:t>
            </a:r>
            <a:r>
              <a:rPr lang="ja-JP" altLang="en-US" sz="2400" dirty="0" smtClean="0"/>
              <a:t>は </a:t>
            </a:r>
            <a:r>
              <a:rPr lang="en-US" altLang="ja-JP" sz="2400" dirty="0" err="1" smtClean="0"/>
              <a:t>emacs</a:t>
            </a:r>
            <a:r>
              <a:rPr lang="en-US" altLang="ja-JP" sz="2400" dirty="0" smtClean="0"/>
              <a:t> </a:t>
            </a:r>
            <a:r>
              <a:rPr lang="ja-JP" altLang="en-US" sz="2400" dirty="0" smtClean="0"/>
              <a:t>と </a:t>
            </a:r>
            <a:r>
              <a:rPr lang="en-US" altLang="ja-JP" sz="2400" dirty="0" smtClean="0"/>
              <a:t>vi </a:t>
            </a:r>
            <a:r>
              <a:rPr lang="ja-JP" altLang="en-US" sz="2400" dirty="0" smtClean="0"/>
              <a:t>とは異なるディレクトリに存在</a:t>
            </a:r>
            <a:endParaRPr lang="en-US" altLang="ja-JP" sz="2400" dirty="0" smtClean="0"/>
          </a:p>
          <a:p>
            <a:pPr lvl="1"/>
            <a:r>
              <a:rPr lang="ja-JP" altLang="en-US" sz="2400" dirty="0" smtClean="0"/>
              <a:t>動作が軽い</a:t>
            </a:r>
            <a:endParaRPr lang="en-US" altLang="ja-JP" sz="2400" dirty="0" smtClean="0"/>
          </a:p>
          <a:p>
            <a:r>
              <a:rPr lang="ja-JP" altLang="en-US" sz="2800" dirty="0" smtClean="0"/>
              <a:t>使い方が簡単</a:t>
            </a:r>
            <a:endParaRPr lang="en-US" altLang="ja-JP" sz="2800" dirty="0" smtClean="0"/>
          </a:p>
          <a:p>
            <a:pPr lvl="1"/>
            <a:r>
              <a:rPr lang="en-US" altLang="ja-JP" sz="2400" dirty="0" smtClean="0"/>
              <a:t>vi </a:t>
            </a:r>
            <a:r>
              <a:rPr lang="ja-JP" altLang="en-US" sz="2400" dirty="0" err="1" smtClean="0"/>
              <a:t>のように</a:t>
            </a:r>
            <a:r>
              <a:rPr lang="ja-JP" altLang="en-US" sz="2400" dirty="0" smtClean="0"/>
              <a:t>コマンドモード</a:t>
            </a:r>
            <a:r>
              <a:rPr lang="en-US" altLang="ja-JP" sz="2400" dirty="0" smtClean="0"/>
              <a:t>,</a:t>
            </a:r>
            <a:r>
              <a:rPr lang="ja-JP" altLang="en-US" sz="2400" dirty="0" smtClean="0"/>
              <a:t> 挿入モードなるものはない</a:t>
            </a:r>
            <a:endParaRPr lang="en-US" altLang="ja-JP" sz="2400" dirty="0" smtClean="0"/>
          </a:p>
          <a:p>
            <a:pPr lvl="1"/>
            <a:r>
              <a:rPr lang="ja-JP" altLang="en-US" sz="2400" dirty="0" smtClean="0"/>
              <a:t>使い方は基本的には下に書いてある</a:t>
            </a:r>
            <a:endParaRPr lang="en-US" altLang="ja-JP" sz="2400" dirty="0" smtClean="0"/>
          </a:p>
          <a:p>
            <a:pPr lvl="1"/>
            <a:r>
              <a:rPr lang="ja-JP" altLang="en-US" sz="2400" dirty="0" smtClean="0"/>
              <a:t>ちょっとしたファイルを編集するのに便利</a:t>
            </a:r>
            <a:endParaRPr lang="en-US" altLang="ja-JP"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639</Words>
  <Application>Microsoft Office PowerPoint</Application>
  <PresentationFormat>画面に合わせる (4:3)</PresentationFormat>
  <Paragraphs>113</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nano</vt:lpstr>
      <vt:lpstr>nano ??</vt:lpstr>
      <vt:lpstr>開発経緯なの</vt:lpstr>
      <vt:lpstr>特徴なの</vt:lpstr>
      <vt:lpstr>「もしも」の時なの</vt:lpstr>
      <vt:lpstr>基本的な使い方なの</vt:lpstr>
      <vt:lpstr>1 番下に書いてあるコマンドなの</vt:lpstr>
      <vt:lpstr>その他使えそうなコマンドなの</vt:lpstr>
      <vt:lpstr>まとめなの</vt:lpstr>
      <vt:lpstr>参考資料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nano</dc:title>
  <dc:creator>Shotaro SAKAI</dc:creator>
  <cp:lastModifiedBy>Shotaro SAKAI</cp:lastModifiedBy>
  <cp:revision>26</cp:revision>
  <dcterms:created xsi:type="dcterms:W3CDTF">2010-03-20T16:31:27Z</dcterms:created>
  <dcterms:modified xsi:type="dcterms:W3CDTF">2010-03-26T08:28:47Z</dcterms:modified>
</cp:coreProperties>
</file>