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57" r:id="rId3"/>
    <p:sldId id="278" r:id="rId4"/>
    <p:sldId id="258" r:id="rId5"/>
    <p:sldId id="261" r:id="rId6"/>
    <p:sldId id="272" r:id="rId7"/>
    <p:sldId id="260" r:id="rId8"/>
    <p:sldId id="273" r:id="rId9"/>
    <p:sldId id="262" r:id="rId10"/>
    <p:sldId id="263" r:id="rId11"/>
    <p:sldId id="270" r:id="rId12"/>
    <p:sldId id="274" r:id="rId13"/>
    <p:sldId id="259" r:id="rId14"/>
    <p:sldId id="267" r:id="rId15"/>
    <p:sldId id="269" r:id="rId16"/>
    <p:sldId id="275" r:id="rId17"/>
    <p:sldId id="265" r:id="rId18"/>
    <p:sldId id="266" r:id="rId19"/>
    <p:sldId id="271" r:id="rId20"/>
    <p:sldId id="279" r:id="rId21"/>
    <p:sldId id="276" r:id="rId22"/>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0066FF"/>
    <a:srgbClr val="336600"/>
    <a:srgbClr val="000099"/>
    <a:srgbClr val="FFFF00"/>
    <a:srgbClr val="FF3300"/>
    <a:srgbClr val="FFFFFF"/>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51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FA3CCD-A4D3-4F44-81F3-24174DEC99DD}"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e-words.jp/w/WebE382B5E383BCE38390.html"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e-words.jp/w/E8B5B7E58B95.html" TargetMode="External"/><Relationship Id="rId5" Type="http://schemas.openxmlformats.org/officeDocument/2006/relationships/hyperlink" Target="http://e-words.jp/w/E38397E383ADE382B0E383A9E383A0.html" TargetMode="External"/><Relationship Id="rId4" Type="http://schemas.openxmlformats.org/officeDocument/2006/relationships/hyperlink" Target="http://e-words.jp/w/WebE38396E383A9E382A6E382B6.html"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6F2D4C-576B-4252-AEEA-030C09E211AB}" type="slidenum">
              <a:rPr lang="en-US" altLang="ja-JP"/>
              <a:pPr/>
              <a:t>1</a:t>
            </a:fld>
            <a:endParaRPr lang="en-US" altLang="ja-JP"/>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768862-BB3B-4C91-A4C9-8B46493FE6D1}" type="slidenum">
              <a:rPr lang="en-US" altLang="ja-JP"/>
              <a:pPr/>
              <a:t>10</a:t>
            </a:fld>
            <a:endParaRPr lang="en-US" altLang="ja-JP"/>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6E15B-B0B2-4F91-A838-AEA763C6AF9C}" type="slidenum">
              <a:rPr lang="en-US" altLang="ja-JP"/>
              <a:pPr/>
              <a:t>11</a:t>
            </a:fld>
            <a:endParaRPr lang="en-US" altLang="ja-JP"/>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E9160F-30F8-42B7-9DD1-D3B4ECD2354C}" type="slidenum">
              <a:rPr lang="en-US" altLang="ja-JP"/>
              <a:pPr/>
              <a:t>12</a:t>
            </a:fld>
            <a:endParaRPr lang="en-US" altLang="ja-JP"/>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15349E-83B8-4AD4-979B-350BBE78ECBA}" type="slidenum">
              <a:rPr lang="en-US" altLang="ja-JP"/>
              <a:pPr/>
              <a:t>13</a:t>
            </a:fld>
            <a:endParaRPr lang="en-US" altLang="ja-JP"/>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D1C6C6-2901-4AB4-B1C8-0C847A3A200F}" type="slidenum">
              <a:rPr lang="en-US" altLang="ja-JP"/>
              <a:pPr/>
              <a:t>14</a:t>
            </a:fld>
            <a:endParaRPr lang="en-US" altLang="ja-JP"/>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r>
              <a:rPr lang="en-US" altLang="ja-JP" dirty="0" smtClean="0">
                <a:hlinkClick r:id="rId3"/>
              </a:rPr>
              <a:t>Web</a:t>
            </a:r>
            <a:r>
              <a:rPr lang="ja-JP" altLang="en-US" dirty="0" smtClean="0">
                <a:hlinkClick r:id="rId3"/>
              </a:rPr>
              <a:t>サーバ</a:t>
            </a:r>
            <a:r>
              <a:rPr lang="ja-JP" altLang="en-US" dirty="0" smtClean="0"/>
              <a:t>が、</a:t>
            </a:r>
            <a:r>
              <a:rPr lang="en-US" altLang="ja-JP" dirty="0" smtClean="0">
                <a:hlinkClick r:id="rId4"/>
              </a:rPr>
              <a:t>Web</a:t>
            </a:r>
            <a:r>
              <a:rPr lang="ja-JP" altLang="en-US" dirty="0" smtClean="0">
                <a:hlinkClick r:id="rId4"/>
              </a:rPr>
              <a:t>ブラウザ</a:t>
            </a:r>
            <a:r>
              <a:rPr lang="ja-JP" altLang="en-US" dirty="0" smtClean="0"/>
              <a:t>からの要求に応じて、</a:t>
            </a:r>
            <a:r>
              <a:rPr lang="ja-JP" altLang="en-US" dirty="0" smtClean="0">
                <a:hlinkClick r:id="rId5"/>
              </a:rPr>
              <a:t>プログラム</a:t>
            </a:r>
            <a:r>
              <a:rPr lang="ja-JP" altLang="en-US" dirty="0" smtClean="0"/>
              <a:t>を</a:t>
            </a:r>
            <a:r>
              <a:rPr lang="ja-JP" altLang="en-US" dirty="0" smtClean="0">
                <a:hlinkClick r:id="rId6"/>
              </a:rPr>
              <a:t>起動</a:t>
            </a:r>
            <a:r>
              <a:rPr lang="ja-JP" altLang="en-US" dirty="0" smtClean="0"/>
              <a:t>するための仕組み</a:t>
            </a:r>
            <a:r>
              <a:rPr lang="ja-JP" altLang="en-US" dirty="0" smtClean="0"/>
              <a:t>。</a:t>
            </a:r>
            <a:endParaRPr lang="en-US" altLang="ja-JP" dirty="0" smtClean="0"/>
          </a:p>
          <a:p>
            <a:r>
              <a:rPr lang="ja-JP" altLang="en-US" dirty="0" smtClean="0"/>
              <a:t>ユーザの保証人は </a:t>
            </a:r>
            <a:r>
              <a:rPr lang="en-US" altLang="ja-JP" dirty="0" smtClean="0"/>
              <a:t>gate </a:t>
            </a:r>
            <a:r>
              <a:rPr lang="ja-JP" altLang="en-US" dirty="0" err="1" smtClean="0"/>
              <a:t>が保</a:t>
            </a:r>
            <a:r>
              <a:rPr lang="ja-JP" altLang="en-US" dirty="0" smtClean="0"/>
              <a:t>証人になっているアカウントのみなれる</a:t>
            </a:r>
            <a:r>
              <a:rPr lang="en-US" altLang="ja-JP" dirty="0" smtClean="0"/>
              <a:t>.</a:t>
            </a:r>
          </a:p>
          <a:p>
            <a:r>
              <a:rPr lang="ja-JP" altLang="en-US" dirty="0" smtClean="0"/>
              <a:t>グループに関しては</a:t>
            </a:r>
            <a:r>
              <a:rPr lang="en-US" altLang="ja-JP" dirty="0" smtClean="0"/>
              <a:t>, </a:t>
            </a:r>
            <a:r>
              <a:rPr lang="ja-JP" altLang="en-US" dirty="0" err="1" smtClean="0"/>
              <a:t>さに</a:t>
            </a:r>
            <a:r>
              <a:rPr lang="ja-JP" altLang="en-US" dirty="0" smtClean="0"/>
              <a:t>あらず</a:t>
            </a:r>
            <a:r>
              <a:rPr lang="en-US" altLang="ja-JP" dirty="0" smtClean="0"/>
              <a:t>. </a:t>
            </a:r>
            <a:r>
              <a:rPr lang="ja-JP" altLang="en-US" dirty="0" smtClean="0"/>
              <a:t>→ 好きに</a:t>
            </a:r>
            <a:r>
              <a:rPr lang="en-US" altLang="ja-JP" dirty="0" smtClean="0"/>
              <a:t>, </a:t>
            </a:r>
            <a:r>
              <a:rPr lang="ja-JP" altLang="en-US" dirty="0" smtClean="0"/>
              <a:t>グループなどを作って</a:t>
            </a:r>
            <a:r>
              <a:rPr lang="en-US" altLang="ja-JP" dirty="0" smtClean="0"/>
              <a:t>, </a:t>
            </a:r>
            <a:r>
              <a:rPr lang="ja-JP" altLang="en-US" dirty="0" smtClean="0"/>
              <a:t>遊んでください</a:t>
            </a:r>
            <a:r>
              <a:rPr lang="en-US" altLang="ja-JP" dirty="0" smtClean="0"/>
              <a:t>. ( ITPASS </a:t>
            </a:r>
            <a:r>
              <a:rPr lang="ja-JP" altLang="en-US" dirty="0" smtClean="0"/>
              <a:t>は場である</a:t>
            </a:r>
            <a:r>
              <a:rPr lang="en-US" altLang="ja-JP" dirty="0" smtClean="0"/>
              <a:t>.)</a:t>
            </a:r>
          </a:p>
          <a:p>
            <a:endParaRPr lang="ja-JP" altLang="ja-JP"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3271B6-FBEB-4B42-8247-99D94CE889ED}" type="slidenum">
              <a:rPr lang="en-US" altLang="ja-JP"/>
              <a:pPr/>
              <a:t>15</a:t>
            </a:fld>
            <a:endParaRPr lang="en-US" altLang="ja-JP"/>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4740A4-A5A2-4929-BE77-F34A5C472B7D}" type="slidenum">
              <a:rPr lang="en-US" altLang="ja-JP"/>
              <a:pPr/>
              <a:t>16</a:t>
            </a:fld>
            <a:endParaRPr lang="en-US" altLang="ja-JP"/>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D5A4B-032A-42E4-BFF5-C5C88650C6EF}" type="slidenum">
              <a:rPr lang="en-US" altLang="ja-JP"/>
              <a:pPr/>
              <a:t>17</a:t>
            </a:fld>
            <a:endParaRPr lang="en-US" altLang="ja-JP"/>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A4ACA-CB57-41FC-BF2A-3D266CFE3B8A}" type="slidenum">
              <a:rPr lang="en-US" altLang="ja-JP"/>
              <a:pPr/>
              <a:t>18</a:t>
            </a:fld>
            <a:endParaRPr lang="en-US" altLang="ja-JP"/>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7E301E-6392-47FB-8552-C8E6CAAA7C90}" type="slidenum">
              <a:rPr lang="en-US" altLang="ja-JP"/>
              <a:pPr/>
              <a:t>19</a:t>
            </a:fld>
            <a:endParaRPr lang="en-US" altLang="ja-JP"/>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77A932-7D4D-401F-9DE2-E48AFC11B769}" type="slidenum">
              <a:rPr lang="en-US" altLang="ja-JP"/>
              <a:pPr/>
              <a:t>2</a:t>
            </a:fld>
            <a:endParaRPr lang="en-US" altLang="ja-JP"/>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AFAEB9-FD7A-4F53-8816-AD8CF97EA4C7}" type="slidenum">
              <a:rPr lang="en-US" altLang="ja-JP"/>
              <a:pPr/>
              <a:t>20</a:t>
            </a:fld>
            <a:endParaRPr lang="en-US" altLang="ja-JP"/>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FB9145-E469-4D2F-A778-26F9178220B4}" type="slidenum">
              <a:rPr lang="en-US" altLang="ja-JP"/>
              <a:pPr/>
              <a:t>21</a:t>
            </a:fld>
            <a:endParaRPr lang="en-US" altLang="ja-JP"/>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BAC4A-EFDB-488B-93CF-37CD698EDDC4}" type="slidenum">
              <a:rPr lang="en-US" altLang="ja-JP"/>
              <a:pPr/>
              <a:t>3</a:t>
            </a:fld>
            <a:endParaRPr lang="en-US" altLang="ja-JP"/>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08E301-7108-4CDD-AB9C-C9CA83BE38BC}" type="slidenum">
              <a:rPr lang="en-US" altLang="ja-JP"/>
              <a:pPr/>
              <a:t>4</a:t>
            </a:fld>
            <a:endParaRPr lang="en-US" altLang="ja-JP"/>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E7536D-7D95-4B76-8003-A746A3A0D3EF}" type="slidenum">
              <a:rPr lang="en-US" altLang="ja-JP"/>
              <a:pPr/>
              <a:t>5</a:t>
            </a:fld>
            <a:endParaRPr lang="en-US" altLang="ja-JP"/>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37158D-03DE-4D83-BA16-88872E410687}" type="slidenum">
              <a:rPr lang="en-US" altLang="ja-JP"/>
              <a:pPr/>
              <a:t>6</a:t>
            </a:fld>
            <a:endParaRPr lang="en-US" altLang="ja-JP"/>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65BB38-715C-4DEC-AC44-77BAF501F307}" type="slidenum">
              <a:rPr lang="en-US" altLang="ja-JP"/>
              <a:pPr/>
              <a:t>7</a:t>
            </a:fld>
            <a:endParaRPr lang="en-US" altLang="ja-JP"/>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DFBCC1-1FCC-405F-B79F-FF3EEBC1BF6C}" type="slidenum">
              <a:rPr lang="en-US" altLang="ja-JP"/>
              <a:pPr/>
              <a:t>8</a:t>
            </a:fld>
            <a:endParaRPr lang="en-US" altLang="ja-JP"/>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809CC3-8B48-45FE-8924-A1DE084FDE37}" type="slidenum">
              <a:rPr lang="en-US" altLang="ja-JP"/>
              <a:pPr/>
              <a:t>9</a:t>
            </a:fld>
            <a:endParaRPr lang="en-US" altLang="ja-JP"/>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endParaRPr lang="en-US" altLang="ja-JP"/>
          </a:p>
        </p:txBody>
      </p:sp>
      <p:sp>
        <p:nvSpPr>
          <p:cNvPr id="19" name="フッター プレースホルダ 18"/>
          <p:cNvSpPr>
            <a:spLocks noGrp="1"/>
          </p:cNvSpPr>
          <p:nvPr>
            <p:ph type="ftr" sz="quarter" idx="11"/>
          </p:nvPr>
        </p:nvSpPr>
        <p:spPr/>
        <p:txBody>
          <a:bodyPr/>
          <a:lstStyle/>
          <a:p>
            <a:endParaRPr lang="en-US" altLang="ja-JP"/>
          </a:p>
        </p:txBody>
      </p:sp>
      <p:sp>
        <p:nvSpPr>
          <p:cNvPr id="27" name="スライド番号プレースホルダ 26"/>
          <p:cNvSpPr>
            <a:spLocks noGrp="1"/>
          </p:cNvSpPr>
          <p:nvPr>
            <p:ph type="sldNum" sz="quarter" idx="12"/>
          </p:nvPr>
        </p:nvSpPr>
        <p:spPr/>
        <p:txBody>
          <a:bodyPr/>
          <a:lstStyle/>
          <a:p>
            <a:fld id="{0983BEAC-9201-4CF6-9508-110D73B046A7}" type="slidenum">
              <a:rPr lang="en-US" altLang="ja-JP" smtClean="0"/>
              <a:pPr/>
              <a:t>&lt;#&gt;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51381392-83FB-418C-BEF4-20C15D25F22A}" type="slidenum">
              <a:rPr lang="en-US" altLang="ja-JP" smtClean="0"/>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F91B3919-14BE-4159-A1F2-1C404898B66A}" type="slidenum">
              <a:rPr lang="en-US" altLang="ja-JP" smtClean="0"/>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FC6FFE7C-7CE2-42A2-9320-193D1243752F}" type="slidenum">
              <a:rPr lang="en-US" altLang="ja-JP" smtClean="0"/>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46F30BE8-0B60-4CA9-81EC-5EC382557D5A}" type="slidenum">
              <a:rPr lang="en-US" altLang="ja-JP" smtClean="0"/>
              <a:pPr/>
              <a:t>&lt;#&gt;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0442EF84-A1DB-43C8-9587-EECFE5B47177}" type="slidenum">
              <a:rPr lang="en-US" altLang="ja-JP" smtClean="0"/>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endParaRPr lang="en-US" altLang="ja-JP"/>
          </a:p>
        </p:txBody>
      </p:sp>
      <p:sp>
        <p:nvSpPr>
          <p:cNvPr id="8" name="フッター プレースホルダ 7"/>
          <p:cNvSpPr>
            <a:spLocks noGrp="1"/>
          </p:cNvSpPr>
          <p:nvPr>
            <p:ph type="ftr" sz="quarter" idx="11"/>
          </p:nvPr>
        </p:nvSpPr>
        <p:spPr/>
        <p:txBody>
          <a:bodyPr/>
          <a:lstStyle/>
          <a:p>
            <a:endParaRPr lang="en-US" altLang="ja-JP"/>
          </a:p>
        </p:txBody>
      </p:sp>
      <p:sp>
        <p:nvSpPr>
          <p:cNvPr id="9" name="スライド番号プレースホルダ 8"/>
          <p:cNvSpPr>
            <a:spLocks noGrp="1"/>
          </p:cNvSpPr>
          <p:nvPr>
            <p:ph type="sldNum" sz="quarter" idx="12"/>
          </p:nvPr>
        </p:nvSpPr>
        <p:spPr/>
        <p:txBody>
          <a:bodyPr/>
          <a:lstStyle/>
          <a:p>
            <a:fld id="{4DF95802-0F9F-46F7-96B1-392AD6F30237}" type="slidenum">
              <a:rPr lang="en-US" altLang="ja-JP" smtClean="0"/>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endParaRPr lang="en-US" altLang="ja-JP"/>
          </a:p>
        </p:txBody>
      </p:sp>
      <p:sp>
        <p:nvSpPr>
          <p:cNvPr id="4" name="フッター プレースホルダ 3"/>
          <p:cNvSpPr>
            <a:spLocks noGrp="1"/>
          </p:cNvSpPr>
          <p:nvPr>
            <p:ph type="ftr" sz="quarter" idx="11"/>
          </p:nvPr>
        </p:nvSpPr>
        <p:spPr/>
        <p:txBody>
          <a:bodyPr/>
          <a:lstStyle/>
          <a:p>
            <a:endParaRPr lang="en-US" altLang="ja-JP"/>
          </a:p>
        </p:txBody>
      </p:sp>
      <p:sp>
        <p:nvSpPr>
          <p:cNvPr id="5" name="スライド番号プレースホルダ 4"/>
          <p:cNvSpPr>
            <a:spLocks noGrp="1"/>
          </p:cNvSpPr>
          <p:nvPr>
            <p:ph type="sldNum" sz="quarter" idx="12"/>
          </p:nvPr>
        </p:nvSpPr>
        <p:spPr/>
        <p:txBody>
          <a:bodyPr/>
          <a:lstStyle/>
          <a:p>
            <a:fld id="{CD4F1D55-91EE-4DD6-A66E-6C83A85C2FC6}" type="slidenum">
              <a:rPr lang="en-US" altLang="ja-JP" smtClean="0"/>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en-US" altLang="ja-JP"/>
          </a:p>
        </p:txBody>
      </p:sp>
      <p:sp>
        <p:nvSpPr>
          <p:cNvPr id="3" name="フッター プレースホルダ 2"/>
          <p:cNvSpPr>
            <a:spLocks noGrp="1"/>
          </p:cNvSpPr>
          <p:nvPr>
            <p:ph type="ftr" sz="quarter" idx="11"/>
          </p:nvPr>
        </p:nvSpPr>
        <p:spPr/>
        <p:txBody>
          <a:bodyPr/>
          <a:lstStyle/>
          <a:p>
            <a:endParaRPr lang="en-US" altLang="ja-JP"/>
          </a:p>
        </p:txBody>
      </p:sp>
      <p:sp>
        <p:nvSpPr>
          <p:cNvPr id="4" name="スライド番号プレースホルダ 3"/>
          <p:cNvSpPr>
            <a:spLocks noGrp="1"/>
          </p:cNvSpPr>
          <p:nvPr>
            <p:ph type="sldNum" sz="quarter" idx="12"/>
          </p:nvPr>
        </p:nvSpPr>
        <p:spPr/>
        <p:txBody>
          <a:bodyPr/>
          <a:lstStyle/>
          <a:p>
            <a:fld id="{4EB19E13-D60E-4B88-8EB4-CF846A0F96E9}" type="slidenum">
              <a:rPr lang="en-US" altLang="ja-JP" smtClean="0"/>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6A15300F-9D6E-4099-89FF-495E574DE659}" type="slidenum">
              <a:rPr lang="en-US" altLang="ja-JP" smtClean="0"/>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a:xfrm>
            <a:off x="8077200" y="6356350"/>
            <a:ext cx="609600" cy="365125"/>
          </a:xfrm>
        </p:spPr>
        <p:txBody>
          <a:bodyPr/>
          <a:lstStyle/>
          <a:p>
            <a:fld id="{7CC1CCF8-1C28-4774-BE33-757595DA91B6}" type="slidenum">
              <a:rPr lang="en-US" altLang="ja-JP" smtClean="0"/>
              <a:pPr/>
              <a:t>&lt;#&gt;</a:t>
            </a:fld>
            <a:endParaRPr lang="en-US" altLang="ja-JP"/>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ja-JP"/>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ja-JP"/>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5C3B2C-CBEA-48B9-A675-3FC3F174AE99}" type="slidenum">
              <a:rPr lang="en-US" altLang="ja-JP" smtClean="0"/>
              <a:pPr/>
              <a:t>&lt;#&gt;</a:t>
            </a:fld>
            <a:endParaRPr lang="en-US" altLang="ja-JP"/>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 Id="rId9" Type="http://schemas.openxmlformats.org/officeDocument/2006/relationships/image" Target="../media/image8.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905000"/>
            <a:ext cx="7772400" cy="1470025"/>
          </a:xfrm>
        </p:spPr>
        <p:txBody>
          <a:bodyPr>
            <a:noAutofit/>
          </a:bodyPr>
          <a:lstStyle/>
          <a:p>
            <a:pPr algn="ctr"/>
            <a:r>
              <a:rPr lang="en-US" altLang="ja-JP" sz="7200" dirty="0" smtClean="0">
                <a:solidFill>
                  <a:schemeClr val="tx1"/>
                </a:solidFill>
              </a:rPr>
              <a:t>ITPASS </a:t>
            </a:r>
            <a:r>
              <a:rPr lang="ja-JP" altLang="en-US" sz="7200" dirty="0" smtClean="0">
                <a:solidFill>
                  <a:schemeClr val="tx1"/>
                </a:solidFill>
              </a:rPr>
              <a:t>サーバ入門</a:t>
            </a:r>
            <a:endParaRPr lang="ja-JP" altLang="en-US" sz="5400" dirty="0">
              <a:solidFill>
                <a:schemeClr val="tx1"/>
              </a:solidFill>
            </a:endParaRPr>
          </a:p>
        </p:txBody>
      </p:sp>
      <p:sp>
        <p:nvSpPr>
          <p:cNvPr id="7" name="サブタイトル 6"/>
          <p:cNvSpPr>
            <a:spLocks noGrp="1"/>
          </p:cNvSpPr>
          <p:nvPr>
            <p:ph type="subTitle" idx="1"/>
          </p:nvPr>
        </p:nvSpPr>
        <p:spPr>
          <a:xfrm>
            <a:off x="2514600" y="5334000"/>
            <a:ext cx="6400800" cy="990600"/>
          </a:xfrm>
        </p:spPr>
        <p:txBody>
          <a:bodyPr>
            <a:normAutofit/>
          </a:bodyPr>
          <a:lstStyle/>
          <a:p>
            <a:r>
              <a:rPr lang="ja-JP" altLang="en-US" dirty="0" smtClean="0"/>
              <a:t>地球および惑星大気科学研究室</a:t>
            </a:r>
            <a:endParaRPr kumimoji="1" lang="en-US" altLang="ja-JP" dirty="0" smtClean="0"/>
          </a:p>
          <a:p>
            <a:r>
              <a:rPr kumimoji="1" lang="ja-JP" altLang="en-US" dirty="0" smtClean="0"/>
              <a:t>島津　通</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ja-JP" altLang="en-US"/>
              <a:t>サービス </a:t>
            </a:r>
            <a:r>
              <a:rPr lang="en-US" altLang="ja-JP"/>
              <a:t>(+α) </a:t>
            </a:r>
            <a:r>
              <a:rPr lang="ja-JP" altLang="en-US"/>
              <a:t>一覧</a:t>
            </a:r>
          </a:p>
        </p:txBody>
      </p:sp>
      <p:sp>
        <p:nvSpPr>
          <p:cNvPr id="15363" name="Rectangle 3"/>
          <p:cNvSpPr>
            <a:spLocks noGrp="1" noChangeArrowheads="1"/>
          </p:cNvSpPr>
          <p:nvPr>
            <p:ph idx="1"/>
          </p:nvPr>
        </p:nvSpPr>
        <p:spPr/>
        <p:txBody>
          <a:bodyPr>
            <a:normAutofit/>
          </a:bodyPr>
          <a:lstStyle/>
          <a:p>
            <a:r>
              <a:rPr lang="en-US" altLang="ja-JP" dirty="0"/>
              <a:t>WWW</a:t>
            </a:r>
          </a:p>
          <a:p>
            <a:r>
              <a:rPr lang="en-US" altLang="ja-JP" dirty="0"/>
              <a:t>MAIL</a:t>
            </a:r>
          </a:p>
          <a:p>
            <a:r>
              <a:rPr lang="en-US" altLang="ja-JP" dirty="0"/>
              <a:t>DNS</a:t>
            </a:r>
          </a:p>
          <a:p>
            <a:pPr lvl="1"/>
            <a:r>
              <a:rPr lang="ja-JP" altLang="en-US" dirty="0"/>
              <a:t>現在</a:t>
            </a:r>
            <a:r>
              <a:rPr lang="ja-JP" altLang="en-US" dirty="0" smtClean="0"/>
              <a:t>はキャッシュサーバとして稼働中</a:t>
            </a:r>
            <a:endParaRPr lang="ja-JP" altLang="en-US" dirty="0"/>
          </a:p>
          <a:p>
            <a:r>
              <a:rPr lang="en-US" altLang="ja-JP" dirty="0" smtClean="0"/>
              <a:t>gate-</a:t>
            </a:r>
            <a:r>
              <a:rPr lang="en-US" altLang="ja-JP" dirty="0" err="1" smtClean="0"/>
              <a:t>toroku</a:t>
            </a:r>
            <a:r>
              <a:rPr lang="en-US" altLang="ja-JP" dirty="0" smtClean="0"/>
              <a:t>-system</a:t>
            </a:r>
          </a:p>
          <a:p>
            <a:r>
              <a:rPr lang="en-US" altLang="ja-JP" dirty="0" err="1" smtClean="0"/>
              <a:t>Hiki</a:t>
            </a:r>
            <a:endParaRPr lang="en-US" altLang="ja-JP" dirty="0"/>
          </a:p>
          <a:p>
            <a:endParaRPr lang="en-US" altLang="ja-JP" dirty="0"/>
          </a:p>
          <a:p>
            <a:r>
              <a:rPr lang="ja-JP" altLang="en-US" dirty="0"/>
              <a:t>それぞれの技術的詳細は今後の</a:t>
            </a:r>
            <a:br>
              <a:rPr lang="ja-JP" altLang="en-US" dirty="0"/>
            </a:br>
            <a:r>
              <a:rPr lang="en-US" altLang="ja-JP" dirty="0"/>
              <a:t>ITPASS </a:t>
            </a:r>
            <a:r>
              <a:rPr lang="ja-JP" altLang="en-US" dirty="0"/>
              <a:t>セミナーにて</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altLang="ja-JP" dirty="0"/>
              <a:t>WWW</a:t>
            </a:r>
          </a:p>
        </p:txBody>
      </p:sp>
      <p:sp>
        <p:nvSpPr>
          <p:cNvPr id="22531" name="Rectangle 3"/>
          <p:cNvSpPr>
            <a:spLocks noGrp="1" noChangeArrowheads="1"/>
          </p:cNvSpPr>
          <p:nvPr>
            <p:ph idx="1"/>
          </p:nvPr>
        </p:nvSpPr>
        <p:spPr>
          <a:xfrm>
            <a:off x="457200" y="1905000"/>
            <a:ext cx="8229600" cy="2971800"/>
          </a:xfrm>
        </p:spPr>
        <p:txBody>
          <a:bodyPr/>
          <a:lstStyle/>
          <a:p>
            <a:pPr>
              <a:lnSpc>
                <a:spcPct val="80000"/>
              </a:lnSpc>
            </a:pPr>
            <a:r>
              <a:rPr lang="en-US" altLang="ja-JP" sz="2800" dirty="0"/>
              <a:t>HTTP </a:t>
            </a:r>
            <a:r>
              <a:rPr lang="ja-JP" altLang="en-US" sz="2800" dirty="0"/>
              <a:t>と </a:t>
            </a:r>
            <a:r>
              <a:rPr lang="en-US" altLang="ja-JP" sz="2800" dirty="0"/>
              <a:t>HTTPS (</a:t>
            </a:r>
            <a:r>
              <a:rPr lang="en-US" altLang="ja-JP" sz="2800" dirty="0" smtClean="0"/>
              <a:t>apache</a:t>
            </a:r>
            <a:r>
              <a:rPr lang="ja-JP" altLang="en-US" sz="2800" dirty="0" smtClean="0"/>
              <a:t>２</a:t>
            </a:r>
            <a:r>
              <a:rPr lang="en-US" altLang="ja-JP" sz="2800" dirty="0" smtClean="0"/>
              <a:t>) </a:t>
            </a:r>
            <a:r>
              <a:rPr lang="ja-JP" altLang="en-US" sz="2800" dirty="0"/>
              <a:t>をサービス</a:t>
            </a:r>
          </a:p>
          <a:p>
            <a:pPr>
              <a:lnSpc>
                <a:spcPct val="80000"/>
              </a:lnSpc>
            </a:pPr>
            <a:r>
              <a:rPr lang="en-US" altLang="ja-JP" sz="2800" dirty="0"/>
              <a:t>URL: http(s)://{</a:t>
            </a:r>
            <a:r>
              <a:rPr lang="en-US" altLang="ja-JP" sz="2800" dirty="0" err="1" smtClean="0"/>
              <a:t>itpass,epa,aoe</a:t>
            </a:r>
            <a:r>
              <a:rPr lang="en-US" altLang="ja-JP" sz="2800" dirty="0"/>
              <a:t>}.</a:t>
            </a:r>
            <a:r>
              <a:rPr lang="en-US" altLang="ja-JP" sz="2800" dirty="0" err="1"/>
              <a:t>scitec.kobe-u.ac.jp</a:t>
            </a:r>
            <a:r>
              <a:rPr lang="en-US" altLang="ja-JP" sz="2800" dirty="0"/>
              <a:t>/</a:t>
            </a:r>
          </a:p>
          <a:p>
            <a:pPr>
              <a:lnSpc>
                <a:spcPct val="80000"/>
              </a:lnSpc>
            </a:pPr>
            <a:r>
              <a:rPr lang="en-US" altLang="ja-JP" sz="2800" dirty="0" smtClean="0"/>
              <a:t>ITPASS</a:t>
            </a:r>
            <a:r>
              <a:rPr lang="en-US" altLang="ja-JP" sz="2800" dirty="0"/>
              <a:t>, </a:t>
            </a:r>
            <a:r>
              <a:rPr lang="ja-JP" altLang="en-US" sz="2800" dirty="0"/>
              <a:t>研究室</a:t>
            </a:r>
            <a:r>
              <a:rPr lang="en-US" altLang="ja-JP" sz="2800" dirty="0"/>
              <a:t>, </a:t>
            </a:r>
            <a:r>
              <a:rPr lang="ja-JP" altLang="en-US" sz="2800" dirty="0"/>
              <a:t>個々人の情報発信の場</a:t>
            </a:r>
          </a:p>
          <a:p>
            <a:pPr>
              <a:lnSpc>
                <a:spcPct val="80000"/>
              </a:lnSpc>
            </a:pPr>
            <a:r>
              <a:rPr lang="en-US" altLang="ja-JP" sz="2800" dirty="0" err="1"/>
              <a:t>HikiWiki</a:t>
            </a:r>
            <a:r>
              <a:rPr lang="en-US" altLang="ja-JP" sz="2800" dirty="0"/>
              <a:t> </a:t>
            </a:r>
            <a:r>
              <a:rPr lang="ja-JP" altLang="en-US" sz="2800" dirty="0"/>
              <a:t>によるコンテンツ管理</a:t>
            </a:r>
          </a:p>
          <a:p>
            <a:pPr lvl="1">
              <a:lnSpc>
                <a:spcPct val="80000"/>
              </a:lnSpc>
            </a:pPr>
            <a:r>
              <a:rPr lang="ja-JP" altLang="en-US" sz="2400" dirty="0"/>
              <a:t>ブラウザ越しにコンテンツの編集が可能</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en-US" altLang="ja-JP"/>
              <a:t>MAIL</a:t>
            </a:r>
          </a:p>
        </p:txBody>
      </p:sp>
      <p:sp>
        <p:nvSpPr>
          <p:cNvPr id="26627" name="Rectangle 3"/>
          <p:cNvSpPr>
            <a:spLocks noGrp="1" noChangeArrowheads="1"/>
          </p:cNvSpPr>
          <p:nvPr>
            <p:ph idx="1"/>
          </p:nvPr>
        </p:nvSpPr>
        <p:spPr/>
        <p:txBody>
          <a:bodyPr/>
          <a:lstStyle/>
          <a:p>
            <a:r>
              <a:rPr lang="en-US" altLang="ja-JP" dirty="0"/>
              <a:t>SMTP (</a:t>
            </a:r>
            <a:r>
              <a:rPr lang="en-US" altLang="ja-JP" dirty="0" err="1"/>
              <a:t>qmail</a:t>
            </a:r>
            <a:r>
              <a:rPr lang="en-US" altLang="ja-JP" dirty="0"/>
              <a:t>), APOP(</a:t>
            </a:r>
            <a:r>
              <a:rPr lang="en-US" altLang="ja-JP" dirty="0" err="1"/>
              <a:t>qpopper</a:t>
            </a:r>
            <a:r>
              <a:rPr lang="en-US" altLang="ja-JP" dirty="0"/>
              <a:t>) </a:t>
            </a:r>
            <a:r>
              <a:rPr lang="ja-JP" altLang="en-US" dirty="0"/>
              <a:t>をサービス</a:t>
            </a:r>
          </a:p>
          <a:p>
            <a:r>
              <a:rPr lang="en-US" altLang="ja-JP" dirty="0" err="1"/>
              <a:t>xxxx</a:t>
            </a:r>
            <a:r>
              <a:rPr lang="en-US" altLang="ja-JP" dirty="0"/>
              <a:t>@{</a:t>
            </a:r>
            <a:r>
              <a:rPr lang="en-US" altLang="ja-JP" dirty="0" err="1" smtClean="0"/>
              <a:t>itpass,epa,aoe</a:t>
            </a:r>
            <a:r>
              <a:rPr lang="en-US" altLang="ja-JP" dirty="0"/>
              <a:t>}.</a:t>
            </a:r>
            <a:r>
              <a:rPr lang="en-US" altLang="ja-JP" dirty="0" err="1"/>
              <a:t>scitec.kobe-u.ac.jp</a:t>
            </a:r>
            <a:r>
              <a:rPr lang="en-US" altLang="ja-JP" dirty="0"/>
              <a:t> </a:t>
            </a:r>
            <a:r>
              <a:rPr lang="ja-JP" altLang="en-US" dirty="0"/>
              <a:t>宛のメールの受信</a:t>
            </a:r>
          </a:p>
          <a:p>
            <a:r>
              <a:rPr lang="en-US" altLang="ja-JP" dirty="0" err="1"/>
              <a:t>ezmlm</a:t>
            </a:r>
            <a:r>
              <a:rPr lang="en-US" altLang="ja-JP" dirty="0"/>
              <a:t> </a:t>
            </a:r>
            <a:r>
              <a:rPr lang="ja-JP" altLang="en-US" dirty="0"/>
              <a:t>によるメーリングリスト管理</a:t>
            </a:r>
          </a:p>
          <a:p>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altLang="ja-JP" dirty="0"/>
              <a:t>DNS </a:t>
            </a:r>
          </a:p>
        </p:txBody>
      </p:sp>
      <p:sp>
        <p:nvSpPr>
          <p:cNvPr id="8195" name="Rectangle 3"/>
          <p:cNvSpPr>
            <a:spLocks noGrp="1" noChangeArrowheads="1"/>
          </p:cNvSpPr>
          <p:nvPr>
            <p:ph idx="1"/>
          </p:nvPr>
        </p:nvSpPr>
        <p:spPr/>
        <p:txBody>
          <a:bodyPr/>
          <a:lstStyle/>
          <a:p>
            <a:r>
              <a:rPr lang="ja-JP" altLang="en-US" dirty="0"/>
              <a:t>ドメイン </a:t>
            </a:r>
            <a:r>
              <a:rPr lang="en-US" altLang="ja-JP" dirty="0" smtClean="0"/>
              <a:t>{</a:t>
            </a:r>
            <a:r>
              <a:rPr lang="en-US" altLang="ja-JP" dirty="0" err="1" smtClean="0"/>
              <a:t>epa,aoe</a:t>
            </a:r>
            <a:r>
              <a:rPr lang="en-US" altLang="ja-JP" dirty="0"/>
              <a:t>}.</a:t>
            </a:r>
            <a:r>
              <a:rPr lang="en-US" altLang="ja-JP" dirty="0" err="1"/>
              <a:t>scitec.kobe-u.ac.jp</a:t>
            </a:r>
            <a:r>
              <a:rPr lang="en-US" altLang="ja-JP" dirty="0"/>
              <a:t> </a:t>
            </a:r>
            <a:r>
              <a:rPr lang="ja-JP" altLang="en-US" dirty="0"/>
              <a:t>と </a:t>
            </a:r>
            <a:r>
              <a:rPr lang="en-US" altLang="ja-JP" dirty="0"/>
              <a:t>IP </a:t>
            </a:r>
            <a:r>
              <a:rPr lang="ja-JP" altLang="en-US" dirty="0"/>
              <a:t>アドレス </a:t>
            </a:r>
            <a:r>
              <a:rPr lang="ja-JP" altLang="en-US" dirty="0" smtClean="0"/>
              <a:t>       </a:t>
            </a:r>
            <a:r>
              <a:rPr lang="ja-JP" altLang="en-US" dirty="0" smtClean="0"/>
              <a:t>１３３</a:t>
            </a:r>
            <a:r>
              <a:rPr lang="en-US" altLang="ja-JP" dirty="0" smtClean="0"/>
              <a:t>.</a:t>
            </a:r>
            <a:r>
              <a:rPr lang="ja-JP" altLang="en-US" dirty="0" smtClean="0"/>
              <a:t>３０</a:t>
            </a:r>
            <a:r>
              <a:rPr lang="en-US" altLang="ja-JP" dirty="0" smtClean="0"/>
              <a:t>.</a:t>
            </a:r>
            <a:r>
              <a:rPr lang="ja-JP" altLang="en-US" dirty="0" smtClean="0"/>
              <a:t>１０９</a:t>
            </a:r>
            <a:r>
              <a:rPr lang="en-US" altLang="ja-JP" dirty="0" smtClean="0"/>
              <a:t>.</a:t>
            </a:r>
            <a:r>
              <a:rPr lang="ja-JP" altLang="en-US" dirty="0" smtClean="0"/>
              <a:t>０</a:t>
            </a:r>
            <a:r>
              <a:rPr lang="en-US" altLang="ja-JP" dirty="0" smtClean="0"/>
              <a:t>/</a:t>
            </a:r>
            <a:r>
              <a:rPr lang="ja-JP" altLang="en-US" dirty="0" smtClean="0"/>
              <a:t>２５</a:t>
            </a:r>
            <a:r>
              <a:rPr lang="en-US" altLang="ja-JP" dirty="0" smtClean="0"/>
              <a:t> </a:t>
            </a:r>
            <a:r>
              <a:rPr lang="ja-JP" altLang="en-US" dirty="0"/>
              <a:t>の対応表の管理 </a:t>
            </a:r>
            <a:r>
              <a:rPr lang="en-US" altLang="ja-JP" dirty="0"/>
              <a:t>(</a:t>
            </a:r>
            <a:r>
              <a:rPr lang="ja-JP" altLang="en-US" dirty="0"/>
              <a:t>をしていた</a:t>
            </a:r>
            <a:r>
              <a:rPr lang="en-US" altLang="ja-JP" dirty="0"/>
              <a:t>)</a:t>
            </a:r>
          </a:p>
          <a:p>
            <a:pPr lvl="1"/>
            <a:r>
              <a:rPr lang="ja-JP" altLang="en-US" dirty="0"/>
              <a:t>情報基盤センターへ移行済み</a:t>
            </a:r>
          </a:p>
          <a:p>
            <a:pPr lvl="1"/>
            <a:r>
              <a:rPr lang="ja-JP" altLang="en-US" dirty="0"/>
              <a:t>勉強のため</a:t>
            </a:r>
            <a:r>
              <a:rPr lang="en-US" altLang="ja-JP" dirty="0"/>
              <a:t>, </a:t>
            </a:r>
            <a:r>
              <a:rPr lang="ja-JP" altLang="en-US" dirty="0" smtClean="0"/>
              <a:t>内向き</a:t>
            </a:r>
            <a:r>
              <a:rPr lang="ja-JP" altLang="en-US" dirty="0"/>
              <a:t>キャッシュサーバとして構築</a:t>
            </a:r>
            <a:r>
              <a:rPr lang="en-US" altLang="ja-JP" dirty="0"/>
              <a:t>, </a:t>
            </a:r>
            <a:r>
              <a:rPr lang="ja-JP" altLang="en-US" dirty="0"/>
              <a:t>運用</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ltLang="ja-JP"/>
              <a:t>gate-toroku-system</a:t>
            </a:r>
          </a:p>
        </p:txBody>
      </p:sp>
      <p:sp>
        <p:nvSpPr>
          <p:cNvPr id="19459" name="Rectangle 3"/>
          <p:cNvSpPr>
            <a:spLocks noGrp="1" noChangeArrowheads="1"/>
          </p:cNvSpPr>
          <p:nvPr>
            <p:ph idx="1"/>
          </p:nvPr>
        </p:nvSpPr>
        <p:spPr>
          <a:xfrm>
            <a:off x="457200" y="2209800"/>
            <a:ext cx="8229600" cy="5105400"/>
          </a:xfrm>
        </p:spPr>
        <p:txBody>
          <a:bodyPr/>
          <a:lstStyle/>
          <a:p>
            <a:pPr>
              <a:lnSpc>
                <a:spcPct val="80000"/>
              </a:lnSpc>
            </a:pPr>
            <a:r>
              <a:rPr lang="ja-JP" altLang="en-US" sz="2800" dirty="0"/>
              <a:t>ユーザ管理システム</a:t>
            </a:r>
          </a:p>
          <a:p>
            <a:pPr>
              <a:lnSpc>
                <a:spcPct val="80000"/>
              </a:lnSpc>
            </a:pPr>
            <a:r>
              <a:rPr lang="en-US" altLang="ja-JP" sz="2800" dirty="0"/>
              <a:t>CGI </a:t>
            </a:r>
            <a:r>
              <a:rPr lang="ja-JP" altLang="en-US" sz="2800" dirty="0"/>
              <a:t>からユーザ</a:t>
            </a:r>
            <a:r>
              <a:rPr lang="en-US" altLang="ja-JP" sz="2800" dirty="0"/>
              <a:t>/</a:t>
            </a:r>
            <a:r>
              <a:rPr lang="ja-JP" altLang="en-US" sz="2800" dirty="0"/>
              <a:t>グループの登録申請・承認・変更・廃止を行うことが可能</a:t>
            </a:r>
          </a:p>
          <a:p>
            <a:pPr>
              <a:lnSpc>
                <a:spcPct val="80000"/>
              </a:lnSpc>
            </a:pPr>
            <a:r>
              <a:rPr lang="ja-JP" altLang="en-US" sz="2800" dirty="0"/>
              <a:t>複数サーバでユーザ情報の共有が可能</a:t>
            </a:r>
          </a:p>
          <a:p>
            <a:pPr lvl="1">
              <a:lnSpc>
                <a:spcPct val="80000"/>
              </a:lnSpc>
            </a:pPr>
            <a:r>
              <a:rPr lang="ja-JP" altLang="en-US" sz="2400" dirty="0"/>
              <a:t>現 </a:t>
            </a:r>
            <a:r>
              <a:rPr lang="en-US" altLang="ja-JP" sz="2400" dirty="0"/>
              <a:t>ITPASS </a:t>
            </a:r>
            <a:r>
              <a:rPr lang="ja-JP" altLang="en-US" sz="2400" dirty="0"/>
              <a:t>サーバ </a:t>
            </a:r>
            <a:r>
              <a:rPr lang="en-US" altLang="ja-JP" sz="2400" dirty="0" smtClean="0"/>
              <a:t>(</a:t>
            </a:r>
            <a:r>
              <a:rPr lang="ja-JP" altLang="en-US" sz="2400" dirty="0" smtClean="0"/>
              <a:t>１台</a:t>
            </a:r>
            <a:r>
              <a:rPr lang="ja-JP" altLang="en-US" sz="2400" dirty="0"/>
              <a:t>で運用中</a:t>
            </a:r>
            <a:r>
              <a:rPr lang="en-US" altLang="ja-JP" sz="2400" dirty="0"/>
              <a:t>) </a:t>
            </a:r>
            <a:r>
              <a:rPr lang="ja-JP" altLang="en-US" sz="2400" dirty="0"/>
              <a:t>では関係無いけど</a:t>
            </a:r>
            <a:r>
              <a:rPr lang="en-US" altLang="ja-JP" sz="2400" dirty="0"/>
              <a:t>...</a:t>
            </a:r>
          </a:p>
          <a:p>
            <a:pPr>
              <a:lnSpc>
                <a:spcPct val="80000"/>
              </a:lnSpc>
            </a:pPr>
            <a:r>
              <a:rPr lang="ja-JP" altLang="en-US" sz="2800" dirty="0"/>
              <a:t>特定のグループに対してシステム管理者権限の付与が可能</a:t>
            </a:r>
          </a:p>
          <a:p>
            <a:pPr lvl="1">
              <a:lnSpc>
                <a:spcPct val="80000"/>
              </a:lnSpc>
            </a:pPr>
            <a:r>
              <a:rPr lang="en-US" altLang="ja-JP" sz="2400" dirty="0"/>
              <a:t>ITPASS </a:t>
            </a:r>
            <a:r>
              <a:rPr lang="ja-JP" altLang="en-US" sz="2400" dirty="0"/>
              <a:t>サーバでは</a:t>
            </a:r>
            <a:r>
              <a:rPr lang="en-US" altLang="ja-JP" sz="2400" dirty="0"/>
              <a:t>, </a:t>
            </a:r>
            <a:r>
              <a:rPr lang="en-US" altLang="ja-JP" sz="2400" dirty="0" err="1" smtClean="0"/>
              <a:t>itpadmin</a:t>
            </a:r>
            <a:r>
              <a:rPr lang="en-US" altLang="ja-JP" sz="2400" dirty="0" smtClean="0"/>
              <a:t> </a:t>
            </a:r>
            <a:r>
              <a:rPr lang="ja-JP" altLang="en-US" sz="2400" dirty="0"/>
              <a:t>グループのメンバーは </a:t>
            </a:r>
            <a:r>
              <a:rPr lang="en-US" altLang="ja-JP" sz="2400" dirty="0" err="1"/>
              <a:t>sudo</a:t>
            </a:r>
            <a:r>
              <a:rPr lang="en-US" altLang="ja-JP" sz="2400" dirty="0"/>
              <a:t> </a:t>
            </a:r>
            <a:r>
              <a:rPr lang="ja-JP" altLang="en-US" sz="2400" dirty="0"/>
              <a:t>コマンドで </a:t>
            </a:r>
            <a:r>
              <a:rPr lang="en-US" altLang="ja-JP" sz="2400" dirty="0"/>
              <a:t>root </a:t>
            </a:r>
            <a:r>
              <a:rPr lang="ja-JP" altLang="en-US" sz="2400" dirty="0"/>
              <a:t>になれる</a:t>
            </a:r>
            <a:r>
              <a:rPr lang="en-US" altLang="ja-JP" sz="2400" dirty="0"/>
              <a:t>. </a:t>
            </a:r>
          </a:p>
          <a:p>
            <a:pPr lvl="1">
              <a:lnSpc>
                <a:spcPct val="80000"/>
              </a:lnSpc>
            </a:pPr>
            <a:endParaRPr lang="en-US" altLang="ja-JP"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altLang="ja-JP" dirty="0"/>
              <a:t>ITPASS </a:t>
            </a:r>
            <a:r>
              <a:rPr lang="ja-JP" altLang="en-US" dirty="0"/>
              <a:t>サーバまとめ</a:t>
            </a:r>
          </a:p>
        </p:txBody>
      </p:sp>
      <p:sp>
        <p:nvSpPr>
          <p:cNvPr id="21507" name="Rectangle 3"/>
          <p:cNvSpPr>
            <a:spLocks noGrp="1" noChangeArrowheads="1"/>
          </p:cNvSpPr>
          <p:nvPr>
            <p:ph idx="1"/>
          </p:nvPr>
        </p:nvSpPr>
        <p:spPr>
          <a:xfrm>
            <a:off x="457200" y="1905000"/>
            <a:ext cx="8229600" cy="4953000"/>
          </a:xfrm>
        </p:spPr>
        <p:txBody>
          <a:bodyPr/>
          <a:lstStyle/>
          <a:p>
            <a:pPr>
              <a:lnSpc>
                <a:spcPct val="90000"/>
              </a:lnSpc>
            </a:pPr>
            <a:r>
              <a:rPr lang="ja-JP" altLang="en-US" sz="2800" dirty="0"/>
              <a:t>サーバ構築・運用を通して技術や運営のノウハウを身につけるためのトレーニングキット</a:t>
            </a:r>
          </a:p>
          <a:p>
            <a:pPr>
              <a:lnSpc>
                <a:spcPct val="90000"/>
              </a:lnSpc>
            </a:pPr>
            <a:r>
              <a:rPr lang="ja-JP" altLang="en-US" sz="2800" dirty="0"/>
              <a:t>北大</a:t>
            </a:r>
            <a:r>
              <a:rPr lang="en-US" altLang="ja-JP" sz="2800" dirty="0"/>
              <a:t>EP</a:t>
            </a:r>
            <a:r>
              <a:rPr lang="ja-JP" altLang="en-US" sz="2800" dirty="0"/>
              <a:t>サーバ</a:t>
            </a:r>
            <a:r>
              <a:rPr lang="en-US" altLang="ja-JP" sz="2800" dirty="0"/>
              <a:t>, </a:t>
            </a:r>
            <a:r>
              <a:rPr lang="ja-JP" altLang="en-US" sz="2800" dirty="0"/>
              <a:t>神大</a:t>
            </a:r>
            <a:r>
              <a:rPr lang="en-US" altLang="ja-JP" sz="2800" dirty="0"/>
              <a:t>AHS</a:t>
            </a:r>
            <a:r>
              <a:rPr lang="ja-JP" altLang="en-US" sz="2800" dirty="0"/>
              <a:t>サーバ</a:t>
            </a:r>
            <a:r>
              <a:rPr lang="en-US" altLang="ja-JP" sz="2800" dirty="0"/>
              <a:t>, </a:t>
            </a:r>
            <a:r>
              <a:rPr lang="ja-JP" altLang="en-US" sz="2800" dirty="0"/>
              <a:t>電脳サーバのツール・ノウハウを継承して構築・運用</a:t>
            </a:r>
          </a:p>
          <a:p>
            <a:pPr>
              <a:lnSpc>
                <a:spcPct val="90000"/>
              </a:lnSpc>
            </a:pPr>
            <a:r>
              <a:rPr lang="ja-JP" altLang="en-US" sz="2800" dirty="0"/>
              <a:t>年 </a:t>
            </a:r>
            <a:r>
              <a:rPr lang="ja-JP" altLang="en-US" sz="2800" dirty="0" smtClean="0"/>
              <a:t>１</a:t>
            </a:r>
            <a:r>
              <a:rPr lang="en-US" altLang="ja-JP" sz="2800" dirty="0" smtClean="0"/>
              <a:t> </a:t>
            </a:r>
            <a:r>
              <a:rPr lang="ja-JP" altLang="en-US" sz="2800" dirty="0"/>
              <a:t>回</a:t>
            </a:r>
            <a:r>
              <a:rPr lang="en-US" altLang="ja-JP" sz="2800" dirty="0"/>
              <a:t>, </a:t>
            </a:r>
            <a:r>
              <a:rPr lang="ja-JP" altLang="en-US" sz="2800" dirty="0"/>
              <a:t>ユーザ整理とサーバ再構築</a:t>
            </a:r>
          </a:p>
          <a:p>
            <a:pPr>
              <a:lnSpc>
                <a:spcPct val="90000"/>
              </a:lnSpc>
            </a:pPr>
            <a:r>
              <a:rPr lang="en-US" altLang="ja-JP" sz="2800" dirty="0"/>
              <a:t>WWW, </a:t>
            </a:r>
            <a:r>
              <a:rPr lang="en-US" altLang="ja-JP" sz="2800" dirty="0" smtClean="0"/>
              <a:t>MAIL, DNS </a:t>
            </a:r>
            <a:r>
              <a:rPr lang="ja-JP" altLang="en-US" sz="2800" dirty="0"/>
              <a:t>をサービス</a:t>
            </a:r>
          </a:p>
          <a:p>
            <a:pPr>
              <a:lnSpc>
                <a:spcPct val="90000"/>
              </a:lnSpc>
            </a:pPr>
            <a:r>
              <a:rPr lang="ja-JP" altLang="en-US" sz="2800" dirty="0" smtClean="0"/>
              <a:t>ユーザ</a:t>
            </a:r>
            <a:r>
              <a:rPr lang="ja-JP" altLang="en-US" sz="2800" dirty="0"/>
              <a:t>管理に </a:t>
            </a:r>
            <a:r>
              <a:rPr lang="en-US" altLang="ja-JP" sz="2800" dirty="0"/>
              <a:t>gate-</a:t>
            </a:r>
            <a:r>
              <a:rPr lang="en-US" altLang="ja-JP" sz="2800" dirty="0" err="1"/>
              <a:t>toroku</a:t>
            </a:r>
            <a:r>
              <a:rPr lang="en-US" altLang="ja-JP" sz="2800" dirty="0"/>
              <a:t>-system</a:t>
            </a:r>
          </a:p>
          <a:p>
            <a:pPr>
              <a:lnSpc>
                <a:spcPct val="90000"/>
              </a:lnSpc>
            </a:pPr>
            <a:endParaRPr lang="en-US" altLang="ja-JP"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ctrTitle"/>
          </p:nvPr>
        </p:nvSpPr>
        <p:spPr>
          <a:xfrm>
            <a:off x="0" y="2187575"/>
            <a:ext cx="9144000" cy="1470025"/>
          </a:xfrm>
        </p:spPr>
        <p:txBody>
          <a:bodyPr>
            <a:normAutofit/>
          </a:bodyPr>
          <a:lstStyle/>
          <a:p>
            <a:pPr algn="ctr"/>
            <a:r>
              <a:rPr lang="en-US" altLang="ja-JP" sz="5400" dirty="0">
                <a:solidFill>
                  <a:schemeClr val="tx1"/>
                </a:solidFill>
              </a:rPr>
              <a:t>ITPASS </a:t>
            </a:r>
            <a:r>
              <a:rPr lang="ja-JP" altLang="en-US" sz="5400" dirty="0">
                <a:solidFill>
                  <a:schemeClr val="tx1"/>
                </a:solidFill>
              </a:rPr>
              <a:t>サーバ再構築に向けて</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ja-JP"/>
              <a:t>ITPASS </a:t>
            </a:r>
            <a:r>
              <a:rPr lang="ja-JP" altLang="en-US"/>
              <a:t>サーバ再構築 概要</a:t>
            </a:r>
          </a:p>
        </p:txBody>
      </p:sp>
      <p:sp>
        <p:nvSpPr>
          <p:cNvPr id="17411" name="Rectangle 3"/>
          <p:cNvSpPr>
            <a:spLocks noGrp="1" noChangeArrowheads="1"/>
          </p:cNvSpPr>
          <p:nvPr>
            <p:ph idx="1"/>
          </p:nvPr>
        </p:nvSpPr>
        <p:spPr/>
        <p:txBody>
          <a:bodyPr/>
          <a:lstStyle/>
          <a:p>
            <a:r>
              <a:rPr lang="ja-JP" altLang="en-US" sz="2800" dirty="0"/>
              <a:t>現在の予備機である </a:t>
            </a:r>
            <a:r>
              <a:rPr lang="en-US" altLang="ja-JP" sz="2800" dirty="0" err="1"/>
              <a:t>tako</a:t>
            </a:r>
            <a:r>
              <a:rPr lang="en-US" altLang="ja-JP" sz="2800" dirty="0"/>
              <a:t> </a:t>
            </a:r>
            <a:r>
              <a:rPr lang="ja-JP" altLang="en-US" sz="2800" dirty="0"/>
              <a:t>を再構築し</a:t>
            </a:r>
            <a:r>
              <a:rPr lang="en-US" altLang="ja-JP" sz="2800" dirty="0"/>
              <a:t>,</a:t>
            </a:r>
            <a:br>
              <a:rPr lang="en-US" altLang="ja-JP" sz="2800" dirty="0"/>
            </a:br>
            <a:r>
              <a:rPr lang="en-US" altLang="ja-JP" sz="2800" dirty="0" err="1"/>
              <a:t>ika</a:t>
            </a:r>
            <a:r>
              <a:rPr lang="en-US" altLang="ja-JP" sz="2800" dirty="0"/>
              <a:t> </a:t>
            </a:r>
            <a:r>
              <a:rPr lang="ja-JP" altLang="en-US" sz="2800" dirty="0"/>
              <a:t>から </a:t>
            </a:r>
            <a:r>
              <a:rPr lang="en-US" altLang="ja-JP" sz="2800" dirty="0" err="1"/>
              <a:t>tako</a:t>
            </a:r>
            <a:r>
              <a:rPr lang="en-US" altLang="ja-JP" sz="2800" dirty="0"/>
              <a:t> </a:t>
            </a:r>
            <a:r>
              <a:rPr lang="ja-JP" altLang="en-US" sz="2800" dirty="0"/>
              <a:t>へ </a:t>
            </a:r>
            <a:r>
              <a:rPr lang="en-US" altLang="ja-JP" sz="2800" dirty="0"/>
              <a:t>ITPASS </a:t>
            </a:r>
            <a:r>
              <a:rPr lang="ja-JP" altLang="en-US" sz="2800" dirty="0"/>
              <a:t>本サーバを入れ替える</a:t>
            </a:r>
          </a:p>
          <a:p>
            <a:r>
              <a:rPr lang="ja-JP" altLang="en-US" sz="2800" dirty="0"/>
              <a:t>修士</a:t>
            </a:r>
            <a:r>
              <a:rPr lang="en-US" altLang="ja-JP" sz="2800" dirty="0"/>
              <a:t>, </a:t>
            </a:r>
            <a:r>
              <a:rPr lang="ja-JP" altLang="en-US" sz="2800" dirty="0"/>
              <a:t>学部が中心となって構築作業を行う </a:t>
            </a:r>
          </a:p>
          <a:p>
            <a:pPr lvl="1"/>
            <a:r>
              <a:rPr lang="ja-JP" altLang="en-US" sz="2400" dirty="0"/>
              <a:t>その後の運用・メンテナンスも行う</a:t>
            </a:r>
          </a:p>
          <a:p>
            <a:r>
              <a:rPr lang="ja-JP" altLang="en-US" sz="2800" dirty="0"/>
              <a:t>チュータは去年の構築者 </a:t>
            </a:r>
            <a:r>
              <a:rPr lang="en-US" altLang="ja-JP" sz="2800" dirty="0"/>
              <a:t>(</a:t>
            </a:r>
            <a:r>
              <a:rPr lang="ja-JP" altLang="en-US" sz="2800" dirty="0"/>
              <a:t>カッコ内は前回担当</a:t>
            </a:r>
            <a:r>
              <a:rPr lang="en-US" altLang="ja-JP" sz="2800" dirty="0"/>
              <a:t>)</a:t>
            </a:r>
          </a:p>
          <a:p>
            <a:pPr lvl="1"/>
            <a:r>
              <a:rPr lang="ja-JP" altLang="en-US" dirty="0" smtClean="0"/>
              <a:t>山元 </a:t>
            </a:r>
            <a:r>
              <a:rPr lang="en-US" altLang="ja-JP" sz="2400" dirty="0" smtClean="0"/>
              <a:t>(WWW + </a:t>
            </a:r>
            <a:r>
              <a:rPr lang="en-US" altLang="ja-JP" sz="2400" dirty="0" err="1" smtClean="0"/>
              <a:t>Hiki</a:t>
            </a:r>
            <a:r>
              <a:rPr lang="en-US" altLang="ja-JP" sz="2400" dirty="0" smtClean="0"/>
              <a:t>)</a:t>
            </a:r>
            <a:endParaRPr lang="en-US" altLang="ja-JP" sz="2400" dirty="0"/>
          </a:p>
          <a:p>
            <a:pPr lvl="1"/>
            <a:r>
              <a:rPr lang="ja-JP" altLang="en-US" dirty="0" smtClean="0"/>
              <a:t>井谷</a:t>
            </a:r>
            <a:r>
              <a:rPr lang="en-US" altLang="ja-JP" dirty="0" smtClean="0"/>
              <a:t>, </a:t>
            </a:r>
            <a:r>
              <a:rPr lang="ja-JP" altLang="en-US" dirty="0" smtClean="0"/>
              <a:t>古家</a:t>
            </a:r>
            <a:r>
              <a:rPr lang="ja-JP" altLang="en-US" sz="2400" dirty="0" smtClean="0"/>
              <a:t> </a:t>
            </a:r>
            <a:r>
              <a:rPr lang="en-US" altLang="ja-JP" sz="2400" dirty="0"/>
              <a:t>(DNS + gate)</a:t>
            </a:r>
          </a:p>
          <a:p>
            <a:pPr lvl="1"/>
            <a:r>
              <a:rPr lang="ja-JP" altLang="en-US" sz="2400" dirty="0" smtClean="0"/>
              <a:t>黒田 </a:t>
            </a:r>
            <a:r>
              <a:rPr lang="en-US" altLang="ja-JP" sz="2400" dirty="0"/>
              <a:t>(MAIL</a:t>
            </a:r>
            <a:r>
              <a:rPr lang="en-US" altLang="ja-JP" sz="2400" dirty="0" smtClean="0"/>
              <a:t>)</a:t>
            </a:r>
            <a:endParaRPr lang="en-US" altLang="ja-JP"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ja-JP"/>
              <a:t>ITPASS </a:t>
            </a:r>
            <a:r>
              <a:rPr lang="ja-JP" altLang="en-US"/>
              <a:t>サーバ再構築に向けて</a:t>
            </a:r>
          </a:p>
        </p:txBody>
      </p:sp>
      <p:sp>
        <p:nvSpPr>
          <p:cNvPr id="18435" name="Rectangle 3"/>
          <p:cNvSpPr>
            <a:spLocks noGrp="1" noChangeArrowheads="1"/>
          </p:cNvSpPr>
          <p:nvPr>
            <p:ph idx="1"/>
          </p:nvPr>
        </p:nvSpPr>
        <p:spPr/>
        <p:txBody>
          <a:bodyPr/>
          <a:lstStyle/>
          <a:p>
            <a:pPr>
              <a:lnSpc>
                <a:spcPct val="90000"/>
              </a:lnSpc>
            </a:pPr>
            <a:r>
              <a:rPr lang="ja-JP" altLang="en-US" sz="2800" dirty="0"/>
              <a:t>分担</a:t>
            </a:r>
          </a:p>
          <a:p>
            <a:pPr lvl="1">
              <a:lnSpc>
                <a:spcPct val="90000"/>
              </a:lnSpc>
            </a:pPr>
            <a:r>
              <a:rPr lang="en-US" altLang="ja-JP" sz="2400" dirty="0"/>
              <a:t>WWW </a:t>
            </a:r>
          </a:p>
          <a:p>
            <a:pPr lvl="1">
              <a:lnSpc>
                <a:spcPct val="90000"/>
              </a:lnSpc>
            </a:pPr>
            <a:r>
              <a:rPr lang="en-US" altLang="ja-JP" sz="2400" dirty="0"/>
              <a:t>MAIL</a:t>
            </a:r>
          </a:p>
          <a:p>
            <a:pPr lvl="1">
              <a:lnSpc>
                <a:spcPct val="90000"/>
              </a:lnSpc>
            </a:pPr>
            <a:r>
              <a:rPr lang="en-US" altLang="ja-JP" sz="2400" dirty="0"/>
              <a:t>DNS + gate</a:t>
            </a:r>
          </a:p>
          <a:p>
            <a:pPr lvl="1">
              <a:lnSpc>
                <a:spcPct val="90000"/>
              </a:lnSpc>
            </a:pPr>
            <a:r>
              <a:rPr lang="ja-JP" altLang="en-US" sz="2400" dirty="0" smtClean="0"/>
              <a:t>（</a:t>
            </a:r>
            <a:r>
              <a:rPr lang="ja-JP" altLang="en-US" sz="2400" dirty="0"/>
              <a:t>上記に属さない作業は適宜分担する）</a:t>
            </a:r>
          </a:p>
          <a:p>
            <a:pPr lvl="1">
              <a:lnSpc>
                <a:spcPct val="90000"/>
              </a:lnSpc>
            </a:pPr>
            <a:endParaRPr lang="ja-JP" altLang="en-US" sz="2400" dirty="0"/>
          </a:p>
          <a:p>
            <a:pPr>
              <a:lnSpc>
                <a:spcPct val="90000"/>
              </a:lnSpc>
            </a:pPr>
            <a:r>
              <a:rPr lang="ja-JP" altLang="en-US" sz="2800" dirty="0" smtClean="0"/>
              <a:t>２</a:t>
            </a:r>
            <a:r>
              <a:rPr lang="en-US" altLang="ja-JP" sz="2800" dirty="0" smtClean="0"/>
              <a:t> </a:t>
            </a:r>
            <a:r>
              <a:rPr lang="ja-JP" altLang="en-US" sz="2800" dirty="0"/>
              <a:t>名づつチームを組む</a:t>
            </a:r>
          </a:p>
          <a:p>
            <a:pPr>
              <a:lnSpc>
                <a:spcPct val="90000"/>
              </a:lnSpc>
            </a:pPr>
            <a:r>
              <a:rPr lang="ja-JP" altLang="en-US" sz="2800" dirty="0"/>
              <a:t>担当は</a:t>
            </a:r>
            <a:r>
              <a:rPr lang="en-US" altLang="ja-JP" sz="2800" dirty="0"/>
              <a:t>, </a:t>
            </a:r>
            <a:r>
              <a:rPr lang="ja-JP" altLang="en-US" sz="2800" dirty="0"/>
              <a:t>サーバ構築と </a:t>
            </a:r>
            <a:r>
              <a:rPr lang="en-US" altLang="ja-JP" sz="2800" dirty="0"/>
              <a:t>ITPASS </a:t>
            </a:r>
            <a:r>
              <a:rPr lang="ja-JP" altLang="en-US" sz="2800" dirty="0"/>
              <a:t>セミナーを行う</a:t>
            </a:r>
          </a:p>
          <a:p>
            <a:pPr lvl="1">
              <a:lnSpc>
                <a:spcPct val="90000"/>
              </a:lnSpc>
            </a:pPr>
            <a:r>
              <a:rPr lang="ja-JP" altLang="en-US" sz="2400" dirty="0"/>
              <a:t>両名とも構築とセミナーにそれぞれ関わること</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ja-JP"/>
              <a:t>ITPASS </a:t>
            </a:r>
            <a:r>
              <a:rPr lang="ja-JP" altLang="en-US"/>
              <a:t>サーバ再構築に向けて</a:t>
            </a:r>
          </a:p>
        </p:txBody>
      </p:sp>
      <p:sp>
        <p:nvSpPr>
          <p:cNvPr id="23555" name="Rectangle 3"/>
          <p:cNvSpPr>
            <a:spLocks noGrp="1" noChangeArrowheads="1"/>
          </p:cNvSpPr>
          <p:nvPr>
            <p:ph idx="1"/>
          </p:nvPr>
        </p:nvSpPr>
        <p:spPr>
          <a:xfrm>
            <a:off x="457200" y="1905000"/>
            <a:ext cx="8229600" cy="5029200"/>
          </a:xfrm>
        </p:spPr>
        <p:txBody>
          <a:bodyPr/>
          <a:lstStyle/>
          <a:p>
            <a:pPr>
              <a:lnSpc>
                <a:spcPct val="90000"/>
              </a:lnSpc>
            </a:pPr>
            <a:r>
              <a:rPr lang="en-US" altLang="ja-JP" dirty="0"/>
              <a:t>ITPASS </a:t>
            </a:r>
            <a:r>
              <a:rPr lang="ja-JP" altLang="en-US" dirty="0"/>
              <a:t>セミナーのためのキーワード</a:t>
            </a:r>
          </a:p>
          <a:p>
            <a:pPr lvl="1">
              <a:lnSpc>
                <a:spcPct val="90000"/>
              </a:lnSpc>
            </a:pPr>
            <a:r>
              <a:rPr lang="en-US" altLang="ja-JP" dirty="0"/>
              <a:t>WWW (+ </a:t>
            </a:r>
            <a:r>
              <a:rPr lang="en-US" altLang="ja-JP" dirty="0" err="1" smtClean="0"/>
              <a:t>Hiki</a:t>
            </a:r>
            <a:r>
              <a:rPr lang="en-US" altLang="ja-JP" dirty="0"/>
              <a:t>)</a:t>
            </a:r>
          </a:p>
          <a:p>
            <a:pPr lvl="2">
              <a:lnSpc>
                <a:spcPct val="90000"/>
              </a:lnSpc>
            </a:pPr>
            <a:r>
              <a:rPr lang="en-US" altLang="ja-JP" dirty="0"/>
              <a:t>apache, </a:t>
            </a:r>
            <a:r>
              <a:rPr lang="en-US" altLang="ja-JP" dirty="0" err="1"/>
              <a:t>HikiWiki</a:t>
            </a:r>
            <a:r>
              <a:rPr lang="en-US" altLang="ja-JP" dirty="0"/>
              <a:t>, HTTP, HTTPS, SSL</a:t>
            </a:r>
          </a:p>
          <a:p>
            <a:pPr lvl="1">
              <a:lnSpc>
                <a:spcPct val="90000"/>
              </a:lnSpc>
            </a:pPr>
            <a:r>
              <a:rPr lang="en-US" altLang="ja-JP" dirty="0"/>
              <a:t>Mail</a:t>
            </a:r>
          </a:p>
          <a:p>
            <a:pPr lvl="2">
              <a:lnSpc>
                <a:spcPct val="90000"/>
              </a:lnSpc>
            </a:pPr>
            <a:r>
              <a:rPr lang="en-US" altLang="ja-JP" dirty="0"/>
              <a:t>SMTP, POP, IMAP</a:t>
            </a:r>
          </a:p>
          <a:p>
            <a:pPr lvl="2">
              <a:lnSpc>
                <a:spcPct val="90000"/>
              </a:lnSpc>
            </a:pPr>
            <a:r>
              <a:rPr lang="en-US" altLang="ja-JP" dirty="0"/>
              <a:t>MUA, MTA, MDA</a:t>
            </a:r>
          </a:p>
          <a:p>
            <a:pPr lvl="2">
              <a:lnSpc>
                <a:spcPct val="90000"/>
              </a:lnSpc>
            </a:pPr>
            <a:r>
              <a:rPr lang="ja-JP" altLang="en-US" dirty="0"/>
              <a:t>ヘッダ </a:t>
            </a:r>
            <a:r>
              <a:rPr lang="en-US" altLang="ja-JP" dirty="0"/>
              <a:t>(header), </a:t>
            </a:r>
            <a:r>
              <a:rPr lang="ja-JP" altLang="en-US" dirty="0"/>
              <a:t>エンベロープ </a:t>
            </a:r>
            <a:r>
              <a:rPr lang="en-US" altLang="ja-JP" dirty="0"/>
              <a:t>(envelope)</a:t>
            </a:r>
          </a:p>
          <a:p>
            <a:pPr lvl="1">
              <a:lnSpc>
                <a:spcPct val="90000"/>
              </a:lnSpc>
            </a:pPr>
            <a:r>
              <a:rPr lang="en-US" altLang="ja-JP" dirty="0"/>
              <a:t>DNS + gate  【</a:t>
            </a:r>
            <a:r>
              <a:rPr lang="ja-JP" altLang="en-US" dirty="0"/>
              <a:t>セミナーでは </a:t>
            </a:r>
            <a:r>
              <a:rPr lang="en-US" altLang="ja-JP" dirty="0"/>
              <a:t>DNS</a:t>
            </a:r>
            <a:r>
              <a:rPr lang="ja-JP" altLang="en-US" dirty="0"/>
              <a:t>を中心に</a:t>
            </a:r>
            <a:r>
              <a:rPr lang="en-US" altLang="ja-JP" dirty="0"/>
              <a:t>】</a:t>
            </a:r>
          </a:p>
          <a:p>
            <a:pPr lvl="2">
              <a:lnSpc>
                <a:spcPct val="90000"/>
              </a:lnSpc>
            </a:pPr>
            <a:r>
              <a:rPr lang="ja-JP" altLang="en-US" dirty="0"/>
              <a:t>ルート </a:t>
            </a:r>
            <a:r>
              <a:rPr lang="en-US" altLang="ja-JP" dirty="0"/>
              <a:t>DNS, </a:t>
            </a:r>
            <a:r>
              <a:rPr lang="ja-JP" altLang="en-US" dirty="0"/>
              <a:t>リゾルバ</a:t>
            </a:r>
            <a:r>
              <a:rPr lang="en-US" altLang="ja-JP" dirty="0"/>
              <a:t>, TTL, </a:t>
            </a:r>
            <a:r>
              <a:rPr lang="ja-JP" altLang="en-US" dirty="0"/>
              <a:t>ゾーンファイル</a:t>
            </a:r>
            <a:r>
              <a:rPr lang="en-US" altLang="ja-JP" dirty="0"/>
              <a:t>, </a:t>
            </a:r>
          </a:p>
          <a:p>
            <a:pPr lvl="2">
              <a:lnSpc>
                <a:spcPct val="90000"/>
              </a:lnSpc>
            </a:pPr>
            <a:r>
              <a:rPr lang="en-US" altLang="ja-JP" dirty="0"/>
              <a:t>A, NS, CNAME, MX, PTR </a:t>
            </a:r>
            <a:r>
              <a:rPr lang="ja-JP" altLang="en-US" dirty="0"/>
              <a:t>レコード</a:t>
            </a:r>
          </a:p>
          <a:p>
            <a:pPr lvl="2">
              <a:lnSpc>
                <a:spcPct val="90000"/>
              </a:lnSpc>
            </a:pPr>
            <a:r>
              <a:rPr lang="en-US" altLang="ja-JP" dirty="0"/>
              <a:t>host, dig </a:t>
            </a:r>
            <a:r>
              <a:rPr lang="ja-JP" altLang="en-US" dirty="0"/>
              <a:t>コマンド</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ja-JP" altLang="en-US"/>
              <a:t>目次</a:t>
            </a:r>
          </a:p>
        </p:txBody>
      </p:sp>
      <p:sp>
        <p:nvSpPr>
          <p:cNvPr id="6147" name="Rectangle 3"/>
          <p:cNvSpPr>
            <a:spLocks noGrp="1" noChangeArrowheads="1"/>
          </p:cNvSpPr>
          <p:nvPr>
            <p:ph idx="1"/>
          </p:nvPr>
        </p:nvSpPr>
        <p:spPr/>
        <p:txBody>
          <a:bodyPr/>
          <a:lstStyle/>
          <a:p>
            <a:pPr>
              <a:lnSpc>
                <a:spcPct val="90000"/>
              </a:lnSpc>
            </a:pPr>
            <a:r>
              <a:rPr lang="en-US" altLang="ja-JP"/>
              <a:t>ITPASS </a:t>
            </a:r>
            <a:r>
              <a:rPr lang="ja-JP" altLang="en-US"/>
              <a:t>サーバ紹介</a:t>
            </a:r>
          </a:p>
          <a:p>
            <a:pPr lvl="1">
              <a:lnSpc>
                <a:spcPct val="90000"/>
              </a:lnSpc>
            </a:pPr>
            <a:r>
              <a:rPr lang="en-US" altLang="ja-JP"/>
              <a:t>ITPASS </a:t>
            </a:r>
            <a:r>
              <a:rPr lang="ja-JP" altLang="en-US"/>
              <a:t>サーバとは</a:t>
            </a:r>
            <a:r>
              <a:rPr lang="en-US" altLang="ja-JP"/>
              <a:t>?</a:t>
            </a:r>
          </a:p>
          <a:p>
            <a:pPr lvl="1">
              <a:lnSpc>
                <a:spcPct val="90000"/>
              </a:lnSpc>
            </a:pPr>
            <a:r>
              <a:rPr lang="ja-JP" altLang="en-US"/>
              <a:t>何のための </a:t>
            </a:r>
            <a:r>
              <a:rPr lang="en-US" altLang="ja-JP"/>
              <a:t>ITPASS </a:t>
            </a:r>
            <a:r>
              <a:rPr lang="ja-JP" altLang="en-US"/>
              <a:t>サーバ</a:t>
            </a:r>
            <a:r>
              <a:rPr lang="en-US" altLang="ja-JP"/>
              <a:t>?</a:t>
            </a:r>
          </a:p>
          <a:p>
            <a:pPr lvl="1">
              <a:lnSpc>
                <a:spcPct val="90000"/>
              </a:lnSpc>
            </a:pPr>
            <a:r>
              <a:rPr lang="ja-JP" altLang="en-US"/>
              <a:t>生い立ち</a:t>
            </a:r>
          </a:p>
          <a:p>
            <a:pPr lvl="1">
              <a:lnSpc>
                <a:spcPct val="90000"/>
              </a:lnSpc>
            </a:pPr>
            <a:r>
              <a:rPr lang="ja-JP" altLang="en-US"/>
              <a:t>年間行事</a:t>
            </a:r>
          </a:p>
          <a:p>
            <a:pPr lvl="1">
              <a:lnSpc>
                <a:spcPct val="90000"/>
              </a:lnSpc>
            </a:pPr>
            <a:r>
              <a:rPr lang="ja-JP" altLang="en-US"/>
              <a:t>サーバの構成</a:t>
            </a:r>
          </a:p>
          <a:p>
            <a:pPr lvl="1">
              <a:lnSpc>
                <a:spcPct val="90000"/>
              </a:lnSpc>
            </a:pPr>
            <a:r>
              <a:rPr lang="ja-JP" altLang="en-US"/>
              <a:t>サービス </a:t>
            </a:r>
            <a:r>
              <a:rPr lang="en-US" altLang="ja-JP"/>
              <a:t>(+α) </a:t>
            </a:r>
            <a:r>
              <a:rPr lang="ja-JP" altLang="en-US"/>
              <a:t>一覧</a:t>
            </a:r>
          </a:p>
          <a:p>
            <a:pPr lvl="1">
              <a:lnSpc>
                <a:spcPct val="90000"/>
              </a:lnSpc>
            </a:pPr>
            <a:r>
              <a:rPr lang="ja-JP" altLang="en-US"/>
              <a:t>まとめ</a:t>
            </a:r>
          </a:p>
          <a:p>
            <a:pPr>
              <a:lnSpc>
                <a:spcPct val="90000"/>
              </a:lnSpc>
            </a:pPr>
            <a:r>
              <a:rPr lang="en-US" altLang="ja-JP"/>
              <a:t>ITPASS </a:t>
            </a:r>
            <a:r>
              <a:rPr lang="ja-JP" altLang="en-US"/>
              <a:t>サーバ再構築に向けて</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ja-JP"/>
              <a:t>ITPASS </a:t>
            </a:r>
            <a:r>
              <a:rPr lang="ja-JP" altLang="en-US"/>
              <a:t>サーバ再構築に向けて</a:t>
            </a:r>
          </a:p>
        </p:txBody>
      </p:sp>
      <p:sp>
        <p:nvSpPr>
          <p:cNvPr id="56323" name="Rectangle 3"/>
          <p:cNvSpPr>
            <a:spLocks noGrp="1" noChangeArrowheads="1"/>
          </p:cNvSpPr>
          <p:nvPr>
            <p:ph idx="1"/>
          </p:nvPr>
        </p:nvSpPr>
        <p:spPr/>
        <p:txBody>
          <a:bodyPr/>
          <a:lstStyle/>
          <a:p>
            <a:pPr>
              <a:lnSpc>
                <a:spcPct val="90000"/>
              </a:lnSpc>
            </a:pPr>
            <a:r>
              <a:rPr lang="ja-JP" altLang="en-US" dirty="0"/>
              <a:t>構築作業について</a:t>
            </a:r>
          </a:p>
          <a:p>
            <a:pPr lvl="1">
              <a:lnSpc>
                <a:spcPct val="90000"/>
              </a:lnSpc>
            </a:pPr>
            <a:r>
              <a:rPr lang="en-US" altLang="ja-JP" dirty="0"/>
              <a:t>ITPASS </a:t>
            </a:r>
            <a:r>
              <a:rPr lang="ja-JP" altLang="en-US" dirty="0"/>
              <a:t>の </a:t>
            </a:r>
            <a:r>
              <a:rPr lang="en-US" altLang="ja-JP" dirty="0" err="1" smtClean="0"/>
              <a:t>Hiki</a:t>
            </a:r>
            <a:r>
              <a:rPr lang="en-US" altLang="ja-JP" dirty="0" smtClean="0"/>
              <a:t> </a:t>
            </a:r>
            <a:r>
              <a:rPr lang="ja-JP" altLang="en-US" dirty="0"/>
              <a:t>にあるマニュアルを参考に作業する</a:t>
            </a:r>
          </a:p>
          <a:p>
            <a:pPr lvl="2">
              <a:lnSpc>
                <a:spcPct val="90000"/>
              </a:lnSpc>
            </a:pPr>
            <a:r>
              <a:rPr lang="ja-JP" altLang="en-US" dirty="0"/>
              <a:t>一部の情報は古くなっているので注意</a:t>
            </a:r>
          </a:p>
          <a:p>
            <a:pPr lvl="2">
              <a:lnSpc>
                <a:spcPct val="90000"/>
              </a:lnSpc>
            </a:pPr>
            <a:r>
              <a:rPr lang="ja-JP" altLang="en-US" dirty="0"/>
              <a:t>マニュアルを直接編集しない</a:t>
            </a:r>
          </a:p>
          <a:p>
            <a:pPr lvl="3">
              <a:lnSpc>
                <a:spcPct val="90000"/>
              </a:lnSpc>
            </a:pPr>
            <a:r>
              <a:rPr lang="ja-JP" altLang="en-US" dirty="0"/>
              <a:t>前回の構築のまとめとなっているため</a:t>
            </a:r>
          </a:p>
          <a:p>
            <a:pPr lvl="1">
              <a:lnSpc>
                <a:spcPct val="90000"/>
              </a:lnSpc>
            </a:pPr>
            <a:r>
              <a:rPr lang="ja-JP" altLang="en-US" dirty="0"/>
              <a:t>作業ログを </a:t>
            </a:r>
            <a:r>
              <a:rPr lang="en-US" altLang="ja-JP" dirty="0" err="1"/>
              <a:t>Hiki</a:t>
            </a:r>
            <a:r>
              <a:rPr lang="en-US" altLang="ja-JP" dirty="0"/>
              <a:t> </a:t>
            </a:r>
            <a:r>
              <a:rPr lang="ja-JP" altLang="en-US" dirty="0"/>
              <a:t>に記入する</a:t>
            </a:r>
          </a:p>
          <a:p>
            <a:pPr lvl="2">
              <a:lnSpc>
                <a:spcPct val="90000"/>
              </a:lnSpc>
            </a:pPr>
            <a:r>
              <a:rPr lang="ja-JP" altLang="en-US" dirty="0"/>
              <a:t>ページは自由に作ってよいが</a:t>
            </a:r>
            <a:r>
              <a:rPr lang="en-US" altLang="ja-JP" dirty="0"/>
              <a:t>, </a:t>
            </a:r>
            <a:r>
              <a:rPr lang="ja-JP" altLang="en-US" dirty="0"/>
              <a:t>ページ名には先頭に “</a:t>
            </a:r>
            <a:r>
              <a:rPr lang="en-US" altLang="ja-JP" dirty="0"/>
              <a:t>[</a:t>
            </a:r>
            <a:r>
              <a:rPr lang="en-US" altLang="ja-JP" dirty="0" smtClean="0"/>
              <a:t>Memo</a:t>
            </a:r>
            <a:r>
              <a:rPr lang="ja-JP" altLang="en-US" dirty="0" smtClean="0"/>
              <a:t>２０１０</a:t>
            </a:r>
            <a:r>
              <a:rPr lang="en-US" altLang="ja-JP" dirty="0" smtClean="0"/>
              <a:t>][</a:t>
            </a:r>
            <a:r>
              <a:rPr lang="en-US" altLang="ja-JP" dirty="0"/>
              <a:t>ITPASS]” </a:t>
            </a:r>
            <a:r>
              <a:rPr lang="ja-JP" altLang="en-US" dirty="0"/>
              <a:t>をつけ</a:t>
            </a:r>
            <a:r>
              <a:rPr lang="en-US" altLang="ja-JP" dirty="0"/>
              <a:t>, </a:t>
            </a:r>
            <a:r>
              <a:rPr lang="ja-JP" altLang="en-US" dirty="0"/>
              <a:t>担当者名も記入する</a:t>
            </a:r>
          </a:p>
          <a:p>
            <a:pPr lvl="1">
              <a:lnSpc>
                <a:spcPct val="90000"/>
              </a:lnSpc>
            </a:pPr>
            <a:r>
              <a:rPr lang="ja-JP" altLang="en-US" dirty="0"/>
              <a:t>その日の作業ログを </a:t>
            </a:r>
            <a:r>
              <a:rPr lang="en-US" altLang="ja-JP" dirty="0"/>
              <a:t>ITPASS ML </a:t>
            </a:r>
            <a:r>
              <a:rPr lang="ja-JP" altLang="en-US" dirty="0"/>
              <a:t>に流す</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ja-JP" altLang="en-US"/>
              <a:t>参考資料</a:t>
            </a:r>
          </a:p>
        </p:txBody>
      </p:sp>
      <p:sp>
        <p:nvSpPr>
          <p:cNvPr id="29699" name="Rectangle 3"/>
          <p:cNvSpPr>
            <a:spLocks noGrp="1" noChangeArrowheads="1"/>
          </p:cNvSpPr>
          <p:nvPr>
            <p:ph idx="1"/>
          </p:nvPr>
        </p:nvSpPr>
        <p:spPr/>
        <p:txBody>
          <a:bodyPr/>
          <a:lstStyle/>
          <a:p>
            <a:r>
              <a:rPr lang="en-US" altLang="ja-JP" sz="2800"/>
              <a:t>IT pass </a:t>
            </a:r>
            <a:r>
              <a:rPr lang="en-US" altLang="ja-JP" sz="2000"/>
              <a:t>(Informational Training program with a spirit of self-help)</a:t>
            </a:r>
          </a:p>
          <a:p>
            <a:pPr lvl="1"/>
            <a:r>
              <a:rPr lang="en-US" altLang="ja-JP" sz="2400"/>
              <a:t>http://itpass.scitec.kobe-u.ac.jp/</a:t>
            </a:r>
          </a:p>
          <a:p>
            <a:r>
              <a:rPr lang="en-US" altLang="ja-JP" sz="2800"/>
              <a:t>EPnetFaN </a:t>
            </a:r>
            <a:r>
              <a:rPr lang="en-US" altLang="ja-JP" sz="2000"/>
              <a:t>(Earth and Planetaly science network FaNclub)</a:t>
            </a:r>
            <a:endParaRPr lang="en-US" altLang="ja-JP" sz="1600"/>
          </a:p>
          <a:p>
            <a:pPr lvl="1"/>
            <a:r>
              <a:rPr lang="en-US" altLang="ja-JP" sz="2400"/>
              <a:t>http://www.ep.sci.hokudai.ac.jp/~epnetfan/</a:t>
            </a:r>
          </a:p>
          <a:p>
            <a:r>
              <a:rPr lang="en-US" altLang="ja-JP" sz="2800"/>
              <a:t>EP </a:t>
            </a:r>
            <a:r>
              <a:rPr lang="ja-JP" altLang="en-US" sz="2800"/>
              <a:t>ネットワーク技術支援グループ</a:t>
            </a:r>
          </a:p>
          <a:p>
            <a:pPr lvl="1"/>
            <a:r>
              <a:rPr lang="en-US" altLang="ja-JP" sz="2400"/>
              <a:t>http://www.ep.sci.hokudai.ac.jp/~epcore/</a:t>
            </a:r>
          </a:p>
          <a:p>
            <a:r>
              <a:rPr lang="ja-JP" altLang="en-US" sz="2800"/>
              <a:t>地球流体電脳倶楽部</a:t>
            </a:r>
          </a:p>
          <a:p>
            <a:pPr lvl="1"/>
            <a:r>
              <a:rPr lang="en-US" altLang="ja-JP" sz="2400"/>
              <a:t>http://www.gfd-dennou.org/</a:t>
            </a:r>
          </a:p>
          <a:p>
            <a:endParaRPr lang="en-US" altLang="ja-JP" sz="2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2819400"/>
            <a:ext cx="8229600" cy="1143000"/>
          </a:xfrm>
        </p:spPr>
        <p:txBody>
          <a:bodyPr/>
          <a:lstStyle/>
          <a:p>
            <a:pPr algn="ctr"/>
            <a:r>
              <a:rPr lang="en-US" altLang="ja-JP" dirty="0"/>
              <a:t>ITPASS </a:t>
            </a:r>
            <a:r>
              <a:rPr lang="ja-JP" altLang="en-US" dirty="0"/>
              <a:t>サーバ紹介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altLang="ja-JP"/>
              <a:t>ITPASS </a:t>
            </a:r>
            <a:r>
              <a:rPr lang="ja-JP" altLang="en-US"/>
              <a:t>サーバとは？</a:t>
            </a:r>
          </a:p>
        </p:txBody>
      </p:sp>
      <p:sp>
        <p:nvSpPr>
          <p:cNvPr id="7171" name="Rectangle 3"/>
          <p:cNvSpPr>
            <a:spLocks noGrp="1" noChangeArrowheads="1"/>
          </p:cNvSpPr>
          <p:nvPr>
            <p:ph idx="1"/>
          </p:nvPr>
        </p:nvSpPr>
        <p:spPr>
          <a:xfrm>
            <a:off x="457200" y="1752600"/>
            <a:ext cx="8229600" cy="4648200"/>
          </a:xfrm>
        </p:spPr>
        <p:txBody>
          <a:bodyPr/>
          <a:lstStyle/>
          <a:p>
            <a:pPr>
              <a:lnSpc>
                <a:spcPct val="90000"/>
              </a:lnSpc>
            </a:pPr>
            <a:r>
              <a:rPr lang="en-US" altLang="ja-JP" dirty="0"/>
              <a:t>ITPASS </a:t>
            </a:r>
            <a:r>
              <a:rPr lang="ja-JP" altLang="en-US" dirty="0"/>
              <a:t>メンバーで構築・運営されているサーバ</a:t>
            </a:r>
          </a:p>
          <a:p>
            <a:pPr>
              <a:lnSpc>
                <a:spcPct val="90000"/>
              </a:lnSpc>
            </a:pPr>
            <a:endParaRPr lang="ja-JP" altLang="en-US" dirty="0"/>
          </a:p>
          <a:p>
            <a:pPr>
              <a:lnSpc>
                <a:spcPct val="90000"/>
              </a:lnSpc>
            </a:pPr>
            <a:r>
              <a:rPr lang="ja-JP" altLang="en-US" dirty="0"/>
              <a:t>利用例</a:t>
            </a:r>
          </a:p>
          <a:p>
            <a:pPr lvl="1">
              <a:lnSpc>
                <a:spcPct val="90000"/>
              </a:lnSpc>
            </a:pPr>
            <a:r>
              <a:rPr lang="en-US" altLang="ja-JP" dirty="0"/>
              <a:t>ITPASS </a:t>
            </a:r>
            <a:r>
              <a:rPr lang="ja-JP" altLang="en-US" dirty="0"/>
              <a:t>メンバーによる物置</a:t>
            </a:r>
          </a:p>
          <a:p>
            <a:pPr lvl="1">
              <a:lnSpc>
                <a:spcPct val="90000"/>
              </a:lnSpc>
            </a:pPr>
            <a:r>
              <a:rPr lang="en-US" altLang="ja-JP" dirty="0"/>
              <a:t>ITPASS </a:t>
            </a:r>
            <a:r>
              <a:rPr lang="ja-JP" altLang="en-US" dirty="0"/>
              <a:t>に関する情報発信</a:t>
            </a:r>
          </a:p>
          <a:p>
            <a:pPr lvl="1">
              <a:lnSpc>
                <a:spcPct val="90000"/>
              </a:lnSpc>
            </a:pPr>
            <a:r>
              <a:rPr lang="en-US" altLang="ja-JP" dirty="0"/>
              <a:t>ITPASS </a:t>
            </a:r>
            <a:r>
              <a:rPr lang="ja-JP" altLang="en-US" dirty="0"/>
              <a:t>実習</a:t>
            </a:r>
          </a:p>
          <a:p>
            <a:pPr>
              <a:lnSpc>
                <a:spcPct val="90000"/>
              </a:lnSpc>
            </a:pPr>
            <a:r>
              <a:rPr lang="ja-JP" altLang="en-US" dirty="0"/>
              <a:t>構築・運営している人</a:t>
            </a:r>
          </a:p>
          <a:p>
            <a:pPr lvl="1">
              <a:lnSpc>
                <a:spcPct val="90000"/>
              </a:lnSpc>
            </a:pPr>
            <a:r>
              <a:rPr lang="en-US" altLang="ja-JP" dirty="0"/>
              <a:t>ITPASS </a:t>
            </a:r>
            <a:r>
              <a:rPr lang="ja-JP" altLang="en-US" dirty="0"/>
              <a:t>メンバーの大学院生・学部生</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ja-JP" altLang="en-US" sz="4000" dirty="0"/>
              <a:t>何のための </a:t>
            </a:r>
            <a:r>
              <a:rPr lang="en-US" altLang="ja-JP" sz="4000" dirty="0"/>
              <a:t>ITPASS </a:t>
            </a:r>
            <a:r>
              <a:rPr lang="ja-JP" altLang="en-US" sz="4000" dirty="0"/>
              <a:t>サーバ</a:t>
            </a:r>
            <a:r>
              <a:rPr lang="ja-JP" altLang="en-US" sz="4000" dirty="0" smtClean="0"/>
              <a:t>？</a:t>
            </a:r>
            <a:endParaRPr lang="en-US" altLang="ja-JP" sz="4000" dirty="0"/>
          </a:p>
        </p:txBody>
      </p:sp>
      <p:sp>
        <p:nvSpPr>
          <p:cNvPr id="13315" name="Rectangle 3"/>
          <p:cNvSpPr>
            <a:spLocks noGrp="1" noChangeArrowheads="1"/>
          </p:cNvSpPr>
          <p:nvPr>
            <p:ph idx="1"/>
          </p:nvPr>
        </p:nvSpPr>
        <p:spPr>
          <a:xfrm>
            <a:off x="152400" y="1828800"/>
            <a:ext cx="8839200" cy="5257800"/>
          </a:xfrm>
        </p:spPr>
        <p:txBody>
          <a:bodyPr>
            <a:normAutofit/>
          </a:bodyPr>
          <a:lstStyle/>
          <a:p>
            <a:r>
              <a:rPr lang="ja-JP" altLang="en-US" b="1" dirty="0"/>
              <a:t>大目標</a:t>
            </a:r>
            <a:r>
              <a:rPr lang="en-US" altLang="ja-JP" b="1" dirty="0"/>
              <a:t>: </a:t>
            </a:r>
            <a:r>
              <a:rPr lang="ja-JP" altLang="en-US" dirty="0"/>
              <a:t>実習最終回「なぜ情報実験か</a:t>
            </a:r>
            <a:r>
              <a:rPr lang="en-US" altLang="ja-JP" dirty="0"/>
              <a:t>?</a:t>
            </a:r>
            <a:r>
              <a:rPr lang="ja-JP" altLang="en-US" dirty="0"/>
              <a:t>その２ </a:t>
            </a:r>
            <a:r>
              <a:rPr lang="en-US" altLang="ja-JP" dirty="0"/>
              <a:t>(</a:t>
            </a:r>
            <a:r>
              <a:rPr lang="ja-JP" altLang="en-US" dirty="0"/>
              <a:t>林 祥介</a:t>
            </a:r>
            <a:r>
              <a:rPr lang="en-US" altLang="ja-JP" dirty="0"/>
              <a:t>)</a:t>
            </a:r>
            <a:r>
              <a:rPr lang="ja-JP" altLang="en-US" dirty="0"/>
              <a:t>」の「情報実験の目的の確認」より抜粋</a:t>
            </a:r>
          </a:p>
          <a:p>
            <a:pPr lvl="1"/>
            <a:r>
              <a:rPr lang="ja-JP" altLang="en-US" b="1" dirty="0"/>
              <a:t>立派な大人になる</a:t>
            </a:r>
          </a:p>
          <a:p>
            <a:pPr lvl="1"/>
            <a:r>
              <a:rPr lang="en-US" altLang="ja-JP" b="1" dirty="0"/>
              <a:t>Internet </a:t>
            </a:r>
            <a:r>
              <a:rPr lang="ja-JP" altLang="en-US" b="1" dirty="0"/>
              <a:t>の</a:t>
            </a:r>
            <a:r>
              <a:rPr lang="ja-JP" altLang="en-US" b="1" dirty="0">
                <a:solidFill>
                  <a:srgbClr val="FF0000"/>
                </a:solidFill>
              </a:rPr>
              <a:t>文化的背景</a:t>
            </a:r>
            <a:r>
              <a:rPr lang="ja-JP" altLang="en-US" b="1" dirty="0"/>
              <a:t>と</a:t>
            </a:r>
            <a:r>
              <a:rPr lang="ja-JP" altLang="en-US" b="1" dirty="0">
                <a:solidFill>
                  <a:srgbClr val="FF0000"/>
                </a:solidFill>
              </a:rPr>
              <a:t>技術の最低限</a:t>
            </a:r>
            <a:r>
              <a:rPr lang="ja-JP" altLang="en-US" b="1" dirty="0"/>
              <a:t>を理解する</a:t>
            </a:r>
          </a:p>
          <a:p>
            <a:pPr lvl="1"/>
            <a:r>
              <a:rPr lang="ja-JP" altLang="en-US" b="1" dirty="0"/>
              <a:t>少なくとも，置かれている状況を慮ることを知る：</a:t>
            </a:r>
          </a:p>
          <a:p>
            <a:pPr lvl="2"/>
            <a:r>
              <a:rPr lang="ja-JP" altLang="en-US" b="1" dirty="0">
                <a:solidFill>
                  <a:srgbClr val="FF0000"/>
                </a:solidFill>
              </a:rPr>
              <a:t>他人に迷惑をかけてはならない</a:t>
            </a:r>
            <a:endParaRPr lang="ja-JP" altLang="en-US" b="1" dirty="0"/>
          </a:p>
          <a:p>
            <a:pPr lvl="2"/>
            <a:r>
              <a:rPr lang="ja-JP" altLang="en-US" b="1" dirty="0">
                <a:solidFill>
                  <a:srgbClr val="FF0000"/>
                </a:solidFill>
              </a:rPr>
              <a:t>自分のことは自分でやらなくてはならない</a:t>
            </a:r>
          </a:p>
          <a:p>
            <a:pPr lvl="1"/>
            <a:r>
              <a:rPr lang="ja-JP" altLang="en-US" b="1" dirty="0"/>
              <a:t>願わくば</a:t>
            </a:r>
          </a:p>
          <a:p>
            <a:pPr lvl="2"/>
            <a:r>
              <a:rPr lang="ja-JP" altLang="en-US" b="1" dirty="0">
                <a:solidFill>
                  <a:srgbClr val="008000"/>
                </a:solidFill>
              </a:rPr>
              <a:t>相互扶助による運営へ協力ならびに貢献</a:t>
            </a:r>
          </a:p>
          <a:p>
            <a:pPr lvl="2"/>
            <a:r>
              <a:rPr lang="ja-JP" altLang="en-US" b="1" dirty="0">
                <a:solidFill>
                  <a:srgbClr val="008000"/>
                </a:solidFill>
              </a:rPr>
              <a:t>地球惑星科学の情報化を真に進められる人材が育つことを期待する</a:t>
            </a:r>
            <a:r>
              <a:rPr lang="en-US" altLang="ja-JP" b="1" dirty="0">
                <a:solidFill>
                  <a:srgbClr val="008000"/>
                </a:solidFill>
              </a:rPr>
              <a:t>. </a:t>
            </a:r>
            <a:r>
              <a:rPr lang="en-US" altLang="ja-JP" b="1" dirty="0"/>
              <a:t>(</a:t>
            </a:r>
            <a:r>
              <a:rPr lang="ja-JP" altLang="en-US" b="1" dirty="0"/>
              <a:t>これが本当の野望</a:t>
            </a:r>
            <a:r>
              <a:rPr lang="en-US" altLang="ja-JP" b="1" dirty="0"/>
              <a:t>)</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ja-JP" altLang="en-US" sz="4000" dirty="0"/>
              <a:t>何のための </a:t>
            </a:r>
            <a:r>
              <a:rPr lang="en-US" altLang="ja-JP" sz="4000" dirty="0"/>
              <a:t>ITPASS </a:t>
            </a:r>
            <a:r>
              <a:rPr lang="ja-JP" altLang="en-US" sz="4000" dirty="0"/>
              <a:t>サーバ</a:t>
            </a:r>
            <a:r>
              <a:rPr lang="ja-JP" altLang="en-US" sz="4000" dirty="0" smtClean="0"/>
              <a:t>？</a:t>
            </a:r>
            <a:endParaRPr lang="en-US" altLang="ja-JP" sz="4000" dirty="0"/>
          </a:p>
        </p:txBody>
      </p:sp>
      <p:sp>
        <p:nvSpPr>
          <p:cNvPr id="24579" name="Rectangle 3"/>
          <p:cNvSpPr>
            <a:spLocks noGrp="1" noChangeArrowheads="1"/>
          </p:cNvSpPr>
          <p:nvPr>
            <p:ph idx="1"/>
          </p:nvPr>
        </p:nvSpPr>
        <p:spPr/>
        <p:txBody>
          <a:bodyPr/>
          <a:lstStyle/>
          <a:p>
            <a:r>
              <a:rPr lang="ja-JP" altLang="en-US" b="1" dirty="0"/>
              <a:t>目標</a:t>
            </a:r>
            <a:r>
              <a:rPr lang="en-US" altLang="ja-JP" b="1" dirty="0"/>
              <a:t>:</a:t>
            </a:r>
            <a:r>
              <a:rPr lang="en-US" altLang="ja-JP" dirty="0"/>
              <a:t>  ITPASS </a:t>
            </a:r>
            <a:r>
              <a:rPr lang="ja-JP" altLang="en-US" dirty="0"/>
              <a:t>サーバを実際に構築・運用して、技術や運営のノウハウを身につける</a:t>
            </a:r>
          </a:p>
          <a:p>
            <a:endParaRPr lang="ja-JP" altLang="en-US" dirty="0"/>
          </a:p>
          <a:p>
            <a:pPr lvl="1"/>
            <a:r>
              <a:rPr lang="ja-JP" altLang="en-US" dirty="0"/>
              <a:t>実験実習・ </a:t>
            </a:r>
            <a:r>
              <a:rPr lang="en-US" altLang="ja-JP" dirty="0"/>
              <a:t>ITPASS </a:t>
            </a:r>
            <a:r>
              <a:rPr lang="ja-JP" altLang="en-US" dirty="0"/>
              <a:t>セミナー等で身につけた技術や知識の実践</a:t>
            </a:r>
          </a:p>
          <a:p>
            <a:pPr lvl="1"/>
            <a:r>
              <a:rPr lang="ja-JP" altLang="en-US" dirty="0"/>
              <a:t>より本格的なシステム </a:t>
            </a:r>
            <a:r>
              <a:rPr lang="en-US" altLang="ja-JP" dirty="0"/>
              <a:t>(?) </a:t>
            </a:r>
            <a:r>
              <a:rPr lang="ja-JP" altLang="en-US" dirty="0"/>
              <a:t>の管理や運営に参加するためのトレーニング</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ask\My Documents\DPC011\DPC011.wm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5105400"/>
            <a:ext cx="1919942" cy="1076011"/>
          </a:xfrm>
          <a:prstGeom prst="rect">
            <a:avLst/>
          </a:prstGeom>
          <a:noFill/>
        </p:spPr>
      </p:pic>
      <p:sp>
        <p:nvSpPr>
          <p:cNvPr id="9218" name="Rectangle 2"/>
          <p:cNvSpPr>
            <a:spLocks noGrp="1" noChangeArrowheads="1"/>
          </p:cNvSpPr>
          <p:nvPr>
            <p:ph type="title"/>
          </p:nvPr>
        </p:nvSpPr>
        <p:spPr>
          <a:xfrm>
            <a:off x="457200" y="-228600"/>
            <a:ext cx="8305800" cy="1143000"/>
          </a:xfrm>
        </p:spPr>
        <p:txBody>
          <a:bodyPr/>
          <a:lstStyle/>
          <a:p>
            <a:r>
              <a:rPr lang="ja-JP" altLang="en-US" dirty="0"/>
              <a:t>生い立ち</a:t>
            </a:r>
          </a:p>
        </p:txBody>
      </p:sp>
      <p:pic>
        <p:nvPicPr>
          <p:cNvPr id="9225" name="Picture 9" descr="MCj04289570000[1]"/>
          <p:cNvPicPr>
            <a:picLocks noChangeAspect="1" noChangeArrowheads="1"/>
          </p:cNvPicPr>
          <p:nvPr/>
        </p:nvPicPr>
        <p:blipFill>
          <a:blip r:embed="rId4" cstate="print"/>
          <a:srcRect/>
          <a:stretch>
            <a:fillRect/>
          </a:stretch>
        </p:blipFill>
        <p:spPr bwMode="auto">
          <a:xfrm>
            <a:off x="6324600" y="1179513"/>
            <a:ext cx="1066800" cy="1030287"/>
          </a:xfrm>
          <a:prstGeom prst="rect">
            <a:avLst/>
          </a:prstGeom>
          <a:noFill/>
        </p:spPr>
      </p:pic>
      <p:pic>
        <p:nvPicPr>
          <p:cNvPr id="9234" name="Picture 18" descr="j0285750"/>
          <p:cNvPicPr>
            <a:picLocks noChangeAspect="1" noChangeArrowheads="1"/>
          </p:cNvPicPr>
          <p:nvPr/>
        </p:nvPicPr>
        <p:blipFill>
          <a:blip r:embed="rId5" cstate="print"/>
          <a:srcRect r="60527"/>
          <a:stretch>
            <a:fillRect/>
          </a:stretch>
        </p:blipFill>
        <p:spPr bwMode="auto">
          <a:xfrm>
            <a:off x="8572500" y="4876800"/>
            <a:ext cx="571500" cy="889000"/>
          </a:xfrm>
          <a:prstGeom prst="rect">
            <a:avLst/>
          </a:prstGeom>
          <a:noFill/>
        </p:spPr>
      </p:pic>
      <p:pic>
        <p:nvPicPr>
          <p:cNvPr id="9236" name="Picture 20" descr="j0285750"/>
          <p:cNvPicPr>
            <a:picLocks noChangeAspect="1" noChangeArrowheads="1"/>
          </p:cNvPicPr>
          <p:nvPr/>
        </p:nvPicPr>
        <p:blipFill>
          <a:blip r:embed="rId5" cstate="print"/>
          <a:srcRect r="60527"/>
          <a:stretch>
            <a:fillRect/>
          </a:stretch>
        </p:blipFill>
        <p:spPr bwMode="auto">
          <a:xfrm>
            <a:off x="8610600" y="5664200"/>
            <a:ext cx="571500" cy="889000"/>
          </a:xfrm>
          <a:prstGeom prst="rect">
            <a:avLst/>
          </a:prstGeom>
          <a:noFill/>
        </p:spPr>
      </p:pic>
      <p:pic>
        <p:nvPicPr>
          <p:cNvPr id="9235" name="Picture 19" descr="j0285750"/>
          <p:cNvPicPr>
            <a:picLocks noChangeAspect="1" noChangeArrowheads="1"/>
          </p:cNvPicPr>
          <p:nvPr/>
        </p:nvPicPr>
        <p:blipFill>
          <a:blip r:embed="rId5" cstate="print"/>
          <a:srcRect r="36842"/>
          <a:stretch>
            <a:fillRect/>
          </a:stretch>
        </p:blipFill>
        <p:spPr bwMode="auto">
          <a:xfrm>
            <a:off x="8305800" y="5257800"/>
            <a:ext cx="914400" cy="889000"/>
          </a:xfrm>
          <a:prstGeom prst="rect">
            <a:avLst/>
          </a:prstGeom>
          <a:noFill/>
        </p:spPr>
      </p:pic>
      <p:sp>
        <p:nvSpPr>
          <p:cNvPr id="9238" name="Text Box 22"/>
          <p:cNvSpPr txBox="1">
            <a:spLocks noChangeArrowheads="1"/>
          </p:cNvSpPr>
          <p:nvPr/>
        </p:nvSpPr>
        <p:spPr bwMode="auto">
          <a:xfrm>
            <a:off x="533400" y="6140450"/>
            <a:ext cx="1835150" cy="641350"/>
          </a:xfrm>
          <a:prstGeom prst="rect">
            <a:avLst/>
          </a:prstGeom>
          <a:noFill/>
          <a:ln w="9525">
            <a:noFill/>
            <a:miter lim="800000"/>
            <a:headEnd/>
            <a:tailEnd/>
          </a:ln>
          <a:effectLst/>
        </p:spPr>
        <p:txBody>
          <a:bodyPr wrap="none">
            <a:spAutoFit/>
          </a:bodyPr>
          <a:lstStyle/>
          <a:p>
            <a:r>
              <a:rPr lang="en-US" altLang="ja-JP" sz="3600" b="1" dirty="0">
                <a:solidFill>
                  <a:srgbClr val="FF0000"/>
                </a:solidFill>
              </a:rPr>
              <a:t>ITPASS</a:t>
            </a:r>
          </a:p>
        </p:txBody>
      </p:sp>
      <p:sp>
        <p:nvSpPr>
          <p:cNvPr id="9239" name="AutoShape 23"/>
          <p:cNvSpPr>
            <a:spLocks noChangeArrowheads="1"/>
          </p:cNvSpPr>
          <p:nvPr/>
        </p:nvSpPr>
        <p:spPr bwMode="auto">
          <a:xfrm rot="5400000">
            <a:off x="342900" y="3619500"/>
            <a:ext cx="2286000" cy="838200"/>
          </a:xfrm>
          <a:prstGeom prst="rightArrow">
            <a:avLst>
              <a:gd name="adj1" fmla="val 49630"/>
              <a:gd name="adj2" fmla="val 59659"/>
            </a:avLst>
          </a:prstGeom>
          <a:solidFill>
            <a:srgbClr val="99CCFF"/>
          </a:solidFill>
          <a:ln w="9525">
            <a:noFill/>
            <a:miter lim="800000"/>
            <a:headEnd/>
            <a:tailEnd/>
          </a:ln>
          <a:effectLst/>
        </p:spPr>
        <p:txBody>
          <a:bodyPr wrap="none" anchor="ctr"/>
          <a:lstStyle/>
          <a:p>
            <a:endParaRPr lang="ja-JP" altLang="en-US"/>
          </a:p>
        </p:txBody>
      </p:sp>
      <p:sp>
        <p:nvSpPr>
          <p:cNvPr id="9240" name="AutoShape 24"/>
          <p:cNvSpPr>
            <a:spLocks noChangeArrowheads="1"/>
          </p:cNvSpPr>
          <p:nvPr/>
        </p:nvSpPr>
        <p:spPr bwMode="auto">
          <a:xfrm rot="9158562">
            <a:off x="1847850" y="3775075"/>
            <a:ext cx="5141913" cy="720725"/>
          </a:xfrm>
          <a:prstGeom prst="rightArrow">
            <a:avLst>
              <a:gd name="adj1" fmla="val 46546"/>
              <a:gd name="adj2" fmla="val 75770"/>
            </a:avLst>
          </a:prstGeom>
          <a:solidFill>
            <a:srgbClr val="99CCFF"/>
          </a:solidFill>
          <a:ln w="9525">
            <a:noFill/>
            <a:miter lim="800000"/>
            <a:headEnd/>
            <a:tailEnd/>
          </a:ln>
          <a:effectLst/>
        </p:spPr>
        <p:txBody>
          <a:bodyPr wrap="none" anchor="ctr"/>
          <a:lstStyle/>
          <a:p>
            <a:endParaRPr lang="ja-JP" altLang="en-US"/>
          </a:p>
        </p:txBody>
      </p:sp>
      <p:sp>
        <p:nvSpPr>
          <p:cNvPr id="9241" name="AutoShape 25"/>
          <p:cNvSpPr>
            <a:spLocks noChangeArrowheads="1"/>
          </p:cNvSpPr>
          <p:nvPr/>
        </p:nvSpPr>
        <p:spPr bwMode="auto">
          <a:xfrm rot="10800000">
            <a:off x="2667000" y="5562600"/>
            <a:ext cx="5562600" cy="409575"/>
          </a:xfrm>
          <a:prstGeom prst="rightArrow">
            <a:avLst>
              <a:gd name="adj1" fmla="val 41861"/>
              <a:gd name="adj2" fmla="val 95007"/>
            </a:avLst>
          </a:prstGeom>
          <a:solidFill>
            <a:srgbClr val="99CCFF"/>
          </a:solidFill>
          <a:ln w="9525">
            <a:noFill/>
            <a:miter lim="800000"/>
            <a:headEnd/>
            <a:tailEnd/>
          </a:ln>
          <a:effectLst/>
        </p:spPr>
        <p:txBody>
          <a:bodyPr wrap="none" anchor="ctr"/>
          <a:lstStyle/>
          <a:p>
            <a:endParaRPr lang="ja-JP" altLang="en-US"/>
          </a:p>
        </p:txBody>
      </p:sp>
      <p:sp>
        <p:nvSpPr>
          <p:cNvPr id="9226" name="Text Box 10"/>
          <p:cNvSpPr txBox="1">
            <a:spLocks noChangeArrowheads="1"/>
          </p:cNvSpPr>
          <p:nvPr/>
        </p:nvSpPr>
        <p:spPr bwMode="auto">
          <a:xfrm>
            <a:off x="5029200" y="2208213"/>
            <a:ext cx="3956050" cy="915987"/>
          </a:xfrm>
          <a:prstGeom prst="rect">
            <a:avLst/>
          </a:prstGeom>
          <a:solidFill>
            <a:schemeClr val="bg1"/>
          </a:solidFill>
          <a:ln w="9525">
            <a:noFill/>
            <a:miter lim="800000"/>
            <a:headEnd/>
            <a:tailEnd/>
          </a:ln>
          <a:effectLst/>
        </p:spPr>
        <p:txBody>
          <a:bodyPr wrap="none">
            <a:spAutoFit/>
          </a:bodyPr>
          <a:lstStyle/>
          <a:p>
            <a:r>
              <a:rPr lang="ja-JP" altLang="en-US"/>
              <a:t>神戸大  大気</a:t>
            </a:r>
            <a:r>
              <a:rPr lang="zh-CN" altLang="en-US"/>
              <a:t>水圏科学研究室</a:t>
            </a:r>
            <a:endParaRPr lang="zh-CN" altLang="ja-JP"/>
          </a:p>
          <a:p>
            <a:r>
              <a:rPr lang="en-US" altLang="ja-JP"/>
              <a:t>(</a:t>
            </a:r>
            <a:r>
              <a:rPr lang="en-US" altLang="ja-JP" b="1">
                <a:solidFill>
                  <a:srgbClr val="FF0000"/>
                </a:solidFill>
              </a:rPr>
              <a:t>A</a:t>
            </a:r>
            <a:r>
              <a:rPr lang="en-US" altLang="ja-JP"/>
              <a:t>tmosphere-</a:t>
            </a:r>
            <a:r>
              <a:rPr lang="en-US" altLang="ja-JP" b="1">
                <a:solidFill>
                  <a:srgbClr val="FF0000"/>
                </a:solidFill>
              </a:rPr>
              <a:t>H</a:t>
            </a:r>
            <a:r>
              <a:rPr lang="en-US" altLang="ja-JP"/>
              <a:t>ydrosphere </a:t>
            </a:r>
            <a:r>
              <a:rPr lang="en-US" altLang="ja-JP" b="1">
                <a:solidFill>
                  <a:srgbClr val="FF0000"/>
                </a:solidFill>
              </a:rPr>
              <a:t>S</a:t>
            </a:r>
            <a:r>
              <a:rPr lang="en-US" altLang="ja-JP"/>
              <a:t>ciences)</a:t>
            </a:r>
          </a:p>
          <a:p>
            <a:r>
              <a:rPr lang="ja-JP" altLang="en-US"/>
              <a:t>サーバ</a:t>
            </a:r>
          </a:p>
        </p:txBody>
      </p:sp>
      <p:sp>
        <p:nvSpPr>
          <p:cNvPr id="9227" name="Text Box 11"/>
          <p:cNvSpPr txBox="1">
            <a:spLocks noChangeArrowheads="1"/>
          </p:cNvSpPr>
          <p:nvPr/>
        </p:nvSpPr>
        <p:spPr bwMode="auto">
          <a:xfrm>
            <a:off x="457200" y="2330450"/>
            <a:ext cx="3540125" cy="641350"/>
          </a:xfrm>
          <a:prstGeom prst="rect">
            <a:avLst/>
          </a:prstGeom>
          <a:solidFill>
            <a:schemeClr val="bg1"/>
          </a:solidFill>
          <a:ln w="9525">
            <a:noFill/>
            <a:miter lim="800000"/>
            <a:headEnd/>
            <a:tailEnd/>
          </a:ln>
          <a:effectLst/>
        </p:spPr>
        <p:txBody>
          <a:bodyPr wrap="none">
            <a:spAutoFit/>
          </a:bodyPr>
          <a:lstStyle/>
          <a:p>
            <a:r>
              <a:rPr lang="ja-JP" altLang="en-US"/>
              <a:t>北大 </a:t>
            </a:r>
            <a:r>
              <a:rPr lang="en-US" altLang="ja-JP"/>
              <a:t>EP (</a:t>
            </a:r>
            <a:r>
              <a:rPr lang="ja-JP" altLang="en-US"/>
              <a:t>旧地球惑星科学専攻</a:t>
            </a:r>
            <a:r>
              <a:rPr lang="en-US" altLang="ja-JP"/>
              <a:t>: </a:t>
            </a:r>
          </a:p>
          <a:p>
            <a:r>
              <a:rPr lang="en-US" altLang="ja-JP" b="1">
                <a:solidFill>
                  <a:srgbClr val="FF0000"/>
                </a:solidFill>
              </a:rPr>
              <a:t>E</a:t>
            </a:r>
            <a:r>
              <a:rPr lang="en-US" altLang="ja-JP"/>
              <a:t>arth and </a:t>
            </a:r>
            <a:r>
              <a:rPr lang="en-US" altLang="ja-JP" b="1">
                <a:solidFill>
                  <a:srgbClr val="FF0000"/>
                </a:solidFill>
              </a:rPr>
              <a:t>P</a:t>
            </a:r>
            <a:r>
              <a:rPr lang="en-US" altLang="ja-JP"/>
              <a:t>lanetary …) </a:t>
            </a:r>
            <a:r>
              <a:rPr lang="ja-JP" altLang="en-US"/>
              <a:t>サーバ群</a:t>
            </a:r>
          </a:p>
        </p:txBody>
      </p:sp>
      <p:sp>
        <p:nvSpPr>
          <p:cNvPr id="9237" name="Text Box 21"/>
          <p:cNvSpPr txBox="1">
            <a:spLocks noChangeArrowheads="1"/>
          </p:cNvSpPr>
          <p:nvPr/>
        </p:nvSpPr>
        <p:spPr bwMode="auto">
          <a:xfrm>
            <a:off x="6553200" y="4165600"/>
            <a:ext cx="2470150" cy="701675"/>
          </a:xfrm>
          <a:prstGeom prst="rect">
            <a:avLst/>
          </a:prstGeom>
          <a:noFill/>
          <a:ln w="9525">
            <a:noFill/>
            <a:miter lim="800000"/>
            <a:headEnd/>
            <a:tailEnd/>
          </a:ln>
          <a:effectLst/>
        </p:spPr>
        <p:txBody>
          <a:bodyPr wrap="none">
            <a:spAutoFit/>
          </a:bodyPr>
          <a:lstStyle/>
          <a:p>
            <a:pPr algn="r"/>
            <a:r>
              <a:rPr lang="ja-JP" altLang="en-US" sz="2000"/>
              <a:t>地球流体電脳倶楽部</a:t>
            </a:r>
          </a:p>
          <a:p>
            <a:pPr algn="r"/>
            <a:r>
              <a:rPr lang="ja-JP" altLang="en-US" sz="2000"/>
              <a:t>サーバ群</a:t>
            </a:r>
          </a:p>
        </p:txBody>
      </p:sp>
      <p:sp>
        <p:nvSpPr>
          <p:cNvPr id="9242" name="Text Box 26"/>
          <p:cNvSpPr txBox="1">
            <a:spLocks noChangeArrowheads="1"/>
          </p:cNvSpPr>
          <p:nvPr/>
        </p:nvSpPr>
        <p:spPr bwMode="auto">
          <a:xfrm>
            <a:off x="2438400" y="4191000"/>
            <a:ext cx="2865438" cy="701675"/>
          </a:xfrm>
          <a:prstGeom prst="rect">
            <a:avLst/>
          </a:prstGeom>
          <a:noFill/>
          <a:ln w="9525">
            <a:noFill/>
            <a:miter lim="800000"/>
            <a:headEnd/>
            <a:tailEnd/>
          </a:ln>
          <a:effectLst/>
        </p:spPr>
        <p:txBody>
          <a:bodyPr wrap="none">
            <a:spAutoFit/>
          </a:bodyPr>
          <a:lstStyle/>
          <a:p>
            <a:r>
              <a:rPr lang="en-US" altLang="ja-JP" sz="2000"/>
              <a:t>Wiki </a:t>
            </a:r>
            <a:r>
              <a:rPr lang="ja-JP" altLang="en-US" sz="2000"/>
              <a:t>に関するノウハウ</a:t>
            </a:r>
          </a:p>
          <a:p>
            <a:r>
              <a:rPr lang="ja-JP" altLang="en-US" sz="2000"/>
              <a:t>サーバ管理のノウハウ他</a:t>
            </a:r>
          </a:p>
        </p:txBody>
      </p:sp>
      <p:sp>
        <p:nvSpPr>
          <p:cNvPr id="9243" name="Text Box 27"/>
          <p:cNvSpPr txBox="1">
            <a:spLocks noChangeArrowheads="1"/>
          </p:cNvSpPr>
          <p:nvPr/>
        </p:nvSpPr>
        <p:spPr bwMode="auto">
          <a:xfrm>
            <a:off x="4267200" y="5546725"/>
            <a:ext cx="2716213" cy="396875"/>
          </a:xfrm>
          <a:prstGeom prst="rect">
            <a:avLst/>
          </a:prstGeom>
          <a:noFill/>
          <a:ln w="9525">
            <a:noFill/>
            <a:miter lim="800000"/>
            <a:headEnd/>
            <a:tailEnd/>
          </a:ln>
          <a:effectLst/>
        </p:spPr>
        <p:txBody>
          <a:bodyPr wrap="none">
            <a:spAutoFit/>
          </a:bodyPr>
          <a:lstStyle/>
          <a:p>
            <a:r>
              <a:rPr lang="ja-JP" altLang="en-US" sz="2000"/>
              <a:t>諸々のツール</a:t>
            </a:r>
            <a:r>
              <a:rPr lang="en-US" altLang="ja-JP" sz="2000"/>
              <a:t>, </a:t>
            </a:r>
            <a:r>
              <a:rPr lang="ja-JP" altLang="en-US" sz="2000"/>
              <a:t>ノウハウ</a:t>
            </a:r>
          </a:p>
        </p:txBody>
      </p:sp>
      <p:sp>
        <p:nvSpPr>
          <p:cNvPr id="9244" name="Text Box 28"/>
          <p:cNvSpPr txBox="1">
            <a:spLocks noChangeArrowheads="1"/>
          </p:cNvSpPr>
          <p:nvPr/>
        </p:nvSpPr>
        <p:spPr bwMode="auto">
          <a:xfrm>
            <a:off x="228600" y="3200400"/>
            <a:ext cx="3813175" cy="701675"/>
          </a:xfrm>
          <a:prstGeom prst="rect">
            <a:avLst/>
          </a:prstGeom>
          <a:noFill/>
          <a:ln w="9525">
            <a:noFill/>
            <a:miter lim="800000"/>
            <a:headEnd/>
            <a:tailEnd/>
          </a:ln>
          <a:effectLst/>
        </p:spPr>
        <p:txBody>
          <a:bodyPr wrap="none">
            <a:spAutoFit/>
          </a:bodyPr>
          <a:lstStyle/>
          <a:p>
            <a:r>
              <a:rPr lang="ja-JP" altLang="en-US" sz="2000"/>
              <a:t>院生・学部生が中心となって</a:t>
            </a:r>
          </a:p>
          <a:p>
            <a:r>
              <a:rPr lang="ja-JP" altLang="en-US" sz="2000"/>
              <a:t>サーバ運営するためのノウハウ他</a:t>
            </a:r>
          </a:p>
        </p:txBody>
      </p:sp>
      <p:pic>
        <p:nvPicPr>
          <p:cNvPr id="1030" name="Picture 6" descr="C:\Documents and Settings\Task\My Documents\DPC036\DPC036.wmf"/>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133600" y="1219200"/>
            <a:ext cx="723138" cy="990600"/>
          </a:xfrm>
          <a:prstGeom prst="rect">
            <a:avLst/>
          </a:prstGeom>
          <a:noFill/>
        </p:spPr>
      </p:pic>
      <p:pic>
        <p:nvPicPr>
          <p:cNvPr id="1031" name="Picture 7" descr="C:\Documents and Settings\Task\My Documents\DPC032\DPC032.wmf"/>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773174" y="1219200"/>
            <a:ext cx="723138" cy="990600"/>
          </a:xfrm>
          <a:prstGeom prst="rect">
            <a:avLst/>
          </a:prstGeom>
          <a:noFill/>
        </p:spPr>
      </p:pic>
      <p:pic>
        <p:nvPicPr>
          <p:cNvPr id="1032" name="Picture 8" descr="C:\Documents and Settings\Task\My Documents\DPC030\DPC030.wmf"/>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447800" y="1219200"/>
            <a:ext cx="704850" cy="965548"/>
          </a:xfrm>
          <a:prstGeom prst="rect">
            <a:avLst/>
          </a:prstGeom>
          <a:noFill/>
        </p:spPr>
      </p:pic>
      <p:pic>
        <p:nvPicPr>
          <p:cNvPr id="1029" name="Picture 5" descr="C:\Documents and Settings\Task\My Documents\DPC003\DPC003.wmf"/>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277046" y="1219200"/>
            <a:ext cx="1475554" cy="1143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ja-JP" altLang="en-US"/>
              <a:t>年間行事</a:t>
            </a:r>
          </a:p>
        </p:txBody>
      </p:sp>
      <p:sp>
        <p:nvSpPr>
          <p:cNvPr id="25603" name="Rectangle 3"/>
          <p:cNvSpPr>
            <a:spLocks noGrp="1" noChangeArrowheads="1"/>
          </p:cNvSpPr>
          <p:nvPr>
            <p:ph idx="1"/>
          </p:nvPr>
        </p:nvSpPr>
        <p:spPr/>
        <p:txBody>
          <a:bodyPr>
            <a:normAutofit/>
          </a:bodyPr>
          <a:lstStyle/>
          <a:p>
            <a:r>
              <a:rPr lang="ja-JP" altLang="en-US" dirty="0" smtClean="0"/>
              <a:t>５－６</a:t>
            </a:r>
            <a:r>
              <a:rPr lang="en-US" altLang="ja-JP" dirty="0" smtClean="0"/>
              <a:t> </a:t>
            </a:r>
            <a:r>
              <a:rPr lang="ja-JP" altLang="en-US" dirty="0"/>
              <a:t>月</a:t>
            </a:r>
          </a:p>
          <a:p>
            <a:pPr lvl="1"/>
            <a:r>
              <a:rPr lang="ja-JP" altLang="en-US" dirty="0"/>
              <a:t>登録情報の未更新ユーザの削除</a:t>
            </a:r>
          </a:p>
          <a:p>
            <a:pPr lvl="2"/>
            <a:r>
              <a:rPr lang="ja-JP" altLang="en-US" dirty="0"/>
              <a:t>放置アカウントを狙ったクラックを防ぐため</a:t>
            </a:r>
          </a:p>
          <a:p>
            <a:pPr lvl="2"/>
            <a:endParaRPr lang="ja-JP" altLang="en-US" dirty="0"/>
          </a:p>
          <a:p>
            <a:r>
              <a:rPr lang="ja-JP" altLang="en-US" dirty="0" smtClean="0"/>
              <a:t>９－１０月</a:t>
            </a:r>
            <a:endParaRPr lang="ja-JP" altLang="en-US" dirty="0"/>
          </a:p>
          <a:p>
            <a:pPr lvl="1"/>
            <a:r>
              <a:rPr lang="ja-JP" altLang="en-US" dirty="0"/>
              <a:t>サーバ入替え作業</a:t>
            </a:r>
          </a:p>
          <a:p>
            <a:pPr lvl="2"/>
            <a:r>
              <a:rPr lang="ja-JP" altLang="en-US" dirty="0"/>
              <a:t>管理・運営技術の伝承と後継者育成のため</a:t>
            </a:r>
          </a:p>
          <a:p>
            <a:pPr lvl="2"/>
            <a:r>
              <a:rPr lang="en-US" altLang="ja-JP" dirty="0"/>
              <a:t>(</a:t>
            </a:r>
            <a:r>
              <a:rPr lang="ja-JP" altLang="en-US" dirty="0"/>
              <a:t>この機会に</a:t>
            </a:r>
            <a:r>
              <a:rPr lang="en-US" altLang="ja-JP" dirty="0"/>
              <a:t>OS </a:t>
            </a:r>
            <a:r>
              <a:rPr lang="ja-JP" altLang="en-US" dirty="0"/>
              <a:t>の更新やシステムのクリーンアップが自動的に行われるというご利益もある</a:t>
            </a:r>
            <a:r>
              <a:rPr lang="en-US" altLang="ja-JP" dirty="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ja-JP" altLang="en-US"/>
              <a:t>サーバの構成</a:t>
            </a:r>
          </a:p>
        </p:txBody>
      </p:sp>
      <p:sp>
        <p:nvSpPr>
          <p:cNvPr id="14339" name="Rectangle 3"/>
          <p:cNvSpPr>
            <a:spLocks noGrp="1" noChangeArrowheads="1"/>
          </p:cNvSpPr>
          <p:nvPr>
            <p:ph idx="1"/>
          </p:nvPr>
        </p:nvSpPr>
        <p:spPr>
          <a:xfrm>
            <a:off x="457200" y="1600200"/>
            <a:ext cx="8229600" cy="4953000"/>
          </a:xfrm>
        </p:spPr>
        <p:txBody>
          <a:bodyPr/>
          <a:lstStyle/>
          <a:p>
            <a:pPr>
              <a:lnSpc>
                <a:spcPct val="90000"/>
              </a:lnSpc>
            </a:pPr>
            <a:r>
              <a:rPr lang="ja-JP" altLang="en-US" sz="2400" dirty="0"/>
              <a:t>ハードウェア</a:t>
            </a:r>
          </a:p>
          <a:p>
            <a:pPr lvl="1">
              <a:lnSpc>
                <a:spcPct val="90000"/>
              </a:lnSpc>
            </a:pPr>
            <a:r>
              <a:rPr lang="en-US" altLang="ja-JP" sz="2000" dirty="0"/>
              <a:t>PC/AT </a:t>
            </a:r>
            <a:r>
              <a:rPr lang="ja-JP" altLang="en-US" sz="2000" dirty="0"/>
              <a:t>互換機</a:t>
            </a:r>
          </a:p>
          <a:p>
            <a:pPr lvl="2">
              <a:lnSpc>
                <a:spcPct val="90000"/>
              </a:lnSpc>
            </a:pPr>
            <a:r>
              <a:rPr lang="en-US" altLang="ja-JP" sz="1800" dirty="0"/>
              <a:t>CPU: Intel Core Duo </a:t>
            </a:r>
            <a:r>
              <a:rPr lang="en-US" altLang="ja-JP" sz="1800" dirty="0" smtClean="0"/>
              <a:t>E</a:t>
            </a:r>
            <a:r>
              <a:rPr lang="ja-JP" altLang="en-US" sz="1800" dirty="0" smtClean="0"/>
              <a:t>６３００</a:t>
            </a:r>
            <a:r>
              <a:rPr lang="en-US" altLang="ja-JP" sz="1800" dirty="0" smtClean="0"/>
              <a:t> (</a:t>
            </a:r>
            <a:r>
              <a:rPr lang="ja-JP" altLang="en-US" sz="1800" dirty="0" smtClean="0"/>
              <a:t>１．８６</a:t>
            </a:r>
            <a:r>
              <a:rPr lang="en-US" altLang="ja-JP" sz="1800" dirty="0" smtClean="0"/>
              <a:t> </a:t>
            </a:r>
            <a:r>
              <a:rPr lang="en-US" altLang="ja-JP" sz="1800" dirty="0"/>
              <a:t>GHz)</a:t>
            </a:r>
          </a:p>
          <a:p>
            <a:pPr lvl="2">
              <a:lnSpc>
                <a:spcPct val="90000"/>
              </a:lnSpc>
            </a:pPr>
            <a:r>
              <a:rPr lang="ja-JP" altLang="en-US" sz="1800" dirty="0"/>
              <a:t>メモリ</a:t>
            </a:r>
            <a:r>
              <a:rPr lang="en-US" altLang="ja-JP" sz="1800" dirty="0"/>
              <a:t>: Transcend </a:t>
            </a:r>
            <a:r>
              <a:rPr lang="en-US" altLang="ja-JP" sz="1800" dirty="0" smtClean="0"/>
              <a:t>TS</a:t>
            </a:r>
            <a:r>
              <a:rPr lang="ja-JP" altLang="en-US" sz="1800" dirty="0" smtClean="0"/>
              <a:t>２５６</a:t>
            </a:r>
            <a:r>
              <a:rPr lang="en-US" altLang="ja-JP" sz="1800" dirty="0" smtClean="0"/>
              <a:t>MLQ</a:t>
            </a:r>
            <a:r>
              <a:rPr lang="ja-JP" altLang="en-US" sz="1800" dirty="0" smtClean="0"/>
              <a:t>６４</a:t>
            </a:r>
            <a:r>
              <a:rPr lang="en-US" altLang="ja-JP" sz="1800" dirty="0" smtClean="0"/>
              <a:t>V</a:t>
            </a:r>
            <a:r>
              <a:rPr lang="ja-JP" altLang="en-US" sz="1800" dirty="0" smtClean="0"/>
              <a:t>８</a:t>
            </a:r>
            <a:r>
              <a:rPr lang="en-US" altLang="ja-JP" sz="1800" dirty="0" smtClean="0"/>
              <a:t>U</a:t>
            </a:r>
            <a:r>
              <a:rPr lang="en-US" altLang="ja-JP" sz="1800" dirty="0"/>
              <a:t>/ </a:t>
            </a:r>
            <a:r>
              <a:rPr lang="ja-JP" altLang="en-US" sz="1800" b="1" dirty="0" smtClean="0"/>
              <a:t>２</a:t>
            </a:r>
            <a:r>
              <a:rPr lang="en-US" altLang="ja-JP" sz="1800" b="1" dirty="0" smtClean="0"/>
              <a:t>GB  </a:t>
            </a:r>
            <a:r>
              <a:rPr lang="ja-JP" altLang="en-US" sz="1800" b="1" dirty="0" smtClean="0"/>
              <a:t>ｘ ４</a:t>
            </a:r>
            <a:endParaRPr lang="en-US" altLang="ja-JP" sz="1800" b="1" dirty="0"/>
          </a:p>
          <a:p>
            <a:pPr lvl="2">
              <a:lnSpc>
                <a:spcPct val="90000"/>
              </a:lnSpc>
            </a:pPr>
            <a:r>
              <a:rPr lang="en-US" altLang="ja-JP" sz="1800" dirty="0"/>
              <a:t>HDD:  Hitachi </a:t>
            </a:r>
            <a:r>
              <a:rPr lang="en-US" altLang="ja-JP" sz="1800" dirty="0" err="1"/>
              <a:t>Deskstar</a:t>
            </a:r>
            <a:r>
              <a:rPr lang="en-US" altLang="ja-JP" sz="1800" dirty="0"/>
              <a:t> </a:t>
            </a:r>
            <a:r>
              <a:rPr lang="en-US" altLang="ja-JP" sz="1800" dirty="0" smtClean="0"/>
              <a:t>E</a:t>
            </a:r>
            <a:r>
              <a:rPr lang="ja-JP" altLang="en-US" sz="1800" dirty="0" smtClean="0"/>
              <a:t>７</a:t>
            </a:r>
            <a:r>
              <a:rPr lang="en-US" altLang="ja-JP" sz="1800" dirty="0" smtClean="0"/>
              <a:t>K</a:t>
            </a:r>
            <a:r>
              <a:rPr lang="ja-JP" altLang="en-US" sz="1800" dirty="0" smtClean="0"/>
              <a:t>５００</a:t>
            </a:r>
            <a:r>
              <a:rPr lang="en-US" altLang="ja-JP" sz="1800" dirty="0" smtClean="0"/>
              <a:t> </a:t>
            </a:r>
            <a:r>
              <a:rPr lang="en-US" altLang="ja-JP" sz="1800" b="1" dirty="0" smtClean="0"/>
              <a:t>(</a:t>
            </a:r>
            <a:r>
              <a:rPr lang="ja-JP" altLang="en-US" sz="1800" b="1" dirty="0" smtClean="0"/>
              <a:t>５００</a:t>
            </a:r>
            <a:r>
              <a:rPr lang="en-US" altLang="ja-JP" sz="1800" b="1" dirty="0" smtClean="0"/>
              <a:t>GB</a:t>
            </a:r>
            <a:r>
              <a:rPr lang="en-US" altLang="ja-JP" sz="1800" b="1" dirty="0"/>
              <a:t>) </a:t>
            </a:r>
            <a:r>
              <a:rPr lang="en-US" altLang="ja-JP" sz="1800" b="1" dirty="0" smtClean="0"/>
              <a:t> x </a:t>
            </a:r>
            <a:r>
              <a:rPr lang="ja-JP" altLang="en-US" sz="1800" b="1" dirty="0" smtClean="0"/>
              <a:t>２</a:t>
            </a:r>
            <a:endParaRPr lang="en-US" altLang="ja-JP" sz="1800" dirty="0"/>
          </a:p>
          <a:p>
            <a:pPr lvl="1">
              <a:lnSpc>
                <a:spcPct val="90000"/>
              </a:lnSpc>
            </a:pPr>
            <a:r>
              <a:rPr lang="ja-JP" altLang="en-US" sz="2000" dirty="0" smtClean="0"/>
              <a:t>２</a:t>
            </a:r>
            <a:r>
              <a:rPr lang="en-US" altLang="ja-JP" sz="2000" dirty="0" smtClean="0"/>
              <a:t> </a:t>
            </a:r>
            <a:r>
              <a:rPr lang="ja-JP" altLang="en-US" sz="2000" dirty="0"/>
              <a:t>台体制 </a:t>
            </a:r>
            <a:r>
              <a:rPr lang="en-US" altLang="ja-JP" sz="2000" dirty="0"/>
              <a:t>(</a:t>
            </a:r>
            <a:r>
              <a:rPr lang="en-US" altLang="ja-JP" sz="2000" dirty="0" err="1"/>
              <a:t>ika</a:t>
            </a:r>
            <a:r>
              <a:rPr lang="en-US" altLang="ja-JP" sz="2000" dirty="0"/>
              <a:t>, </a:t>
            </a:r>
            <a:r>
              <a:rPr lang="en-US" altLang="ja-JP" sz="2000" dirty="0" err="1"/>
              <a:t>tako</a:t>
            </a:r>
            <a:r>
              <a:rPr lang="en-US" altLang="ja-JP" sz="2000" dirty="0"/>
              <a:t>)</a:t>
            </a:r>
          </a:p>
          <a:p>
            <a:pPr lvl="2">
              <a:lnSpc>
                <a:spcPct val="90000"/>
              </a:lnSpc>
            </a:pPr>
            <a:r>
              <a:rPr lang="ja-JP" altLang="en-US" sz="1800" dirty="0"/>
              <a:t>一つが本サーバ</a:t>
            </a:r>
            <a:r>
              <a:rPr lang="en-US" altLang="ja-JP" sz="1800" dirty="0"/>
              <a:t>, </a:t>
            </a:r>
            <a:r>
              <a:rPr lang="ja-JP" altLang="en-US" sz="1800" dirty="0"/>
              <a:t>もう一つが予備サーバ</a:t>
            </a:r>
          </a:p>
          <a:p>
            <a:pPr lvl="3">
              <a:lnSpc>
                <a:spcPct val="90000"/>
              </a:lnSpc>
            </a:pPr>
            <a:r>
              <a:rPr lang="ja-JP" altLang="en-US" sz="1600" dirty="0"/>
              <a:t>本サーバがダウンした場合には予備サーバを本サーバに入替え</a:t>
            </a:r>
          </a:p>
          <a:p>
            <a:pPr lvl="3">
              <a:lnSpc>
                <a:spcPct val="90000"/>
              </a:lnSpc>
            </a:pPr>
            <a:r>
              <a:rPr lang="ja-JP" altLang="en-US" sz="1600" dirty="0"/>
              <a:t>技術伝承のための再構築・入替え作業を円滑にする</a:t>
            </a:r>
          </a:p>
          <a:p>
            <a:pPr>
              <a:lnSpc>
                <a:spcPct val="90000"/>
              </a:lnSpc>
            </a:pPr>
            <a:r>
              <a:rPr lang="ja-JP" altLang="en-US" sz="2400" dirty="0"/>
              <a:t>ソフトウェア</a:t>
            </a:r>
          </a:p>
          <a:p>
            <a:pPr lvl="1">
              <a:lnSpc>
                <a:spcPct val="90000"/>
              </a:lnSpc>
            </a:pPr>
            <a:r>
              <a:rPr lang="en-US" altLang="ja-JP" sz="2000" dirty="0"/>
              <a:t>OS: </a:t>
            </a:r>
            <a:r>
              <a:rPr lang="en-US" altLang="ja-JP" sz="2000" dirty="0" err="1"/>
              <a:t>Debian</a:t>
            </a:r>
            <a:r>
              <a:rPr lang="en-US" altLang="ja-JP" sz="2000" dirty="0"/>
              <a:t> GNU/Linux</a:t>
            </a:r>
          </a:p>
          <a:p>
            <a:pPr lvl="1">
              <a:lnSpc>
                <a:spcPct val="90000"/>
              </a:lnSpc>
            </a:pPr>
            <a:r>
              <a:rPr lang="ja-JP" altLang="en-US" sz="2000" dirty="0"/>
              <a:t>アプリケーションソフトウェアは管理グループの要望に応じて導入</a:t>
            </a:r>
            <a:r>
              <a:rPr lang="en-US" altLang="ja-JP" sz="2000" dirty="0"/>
              <a:t>/</a:t>
            </a:r>
            <a:r>
              <a:rPr lang="ja-JP" altLang="en-US" sz="2000" dirty="0"/>
              <a:t>削除</a:t>
            </a:r>
          </a:p>
          <a:p>
            <a:pPr lvl="1">
              <a:lnSpc>
                <a:spcPct val="90000"/>
              </a:lnSpc>
            </a:pPr>
            <a:r>
              <a:rPr lang="ja-JP" altLang="en-US" sz="2000" dirty="0"/>
              <a:t>サーバソフトウェアについては後述</a:t>
            </a:r>
          </a:p>
          <a:p>
            <a:pPr lvl="2">
              <a:lnSpc>
                <a:spcPct val="90000"/>
              </a:lnSpc>
            </a:pPr>
            <a:r>
              <a:rPr lang="en-US" altLang="ja-JP" sz="1800" dirty="0"/>
              <a:t>ITPASS </a:t>
            </a:r>
            <a:r>
              <a:rPr lang="ja-JP" altLang="en-US" sz="1800" dirty="0"/>
              <a:t>メンバーの了承を得れば各自で追加も可能</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768</TotalTime>
  <Words>1122</Words>
  <Application>Microsoft Office PowerPoint</Application>
  <PresentationFormat>画面に合わせる (4:3)</PresentationFormat>
  <Paragraphs>185</Paragraphs>
  <Slides>21</Slides>
  <Notes>21</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リゾート</vt:lpstr>
      <vt:lpstr>ITPASS サーバ入門</vt:lpstr>
      <vt:lpstr>目次</vt:lpstr>
      <vt:lpstr>ITPASS サーバ紹介</vt:lpstr>
      <vt:lpstr>ITPASS サーバとは？</vt:lpstr>
      <vt:lpstr>何のための ITPASS サーバ？</vt:lpstr>
      <vt:lpstr>何のための ITPASS サーバ？</vt:lpstr>
      <vt:lpstr>生い立ち</vt:lpstr>
      <vt:lpstr>年間行事</vt:lpstr>
      <vt:lpstr>サーバの構成</vt:lpstr>
      <vt:lpstr>サービス (+α) 一覧</vt:lpstr>
      <vt:lpstr>WWW</vt:lpstr>
      <vt:lpstr>MAIL</vt:lpstr>
      <vt:lpstr>DNS </vt:lpstr>
      <vt:lpstr>gate-toroku-system</vt:lpstr>
      <vt:lpstr>ITPASS サーバまとめ</vt:lpstr>
      <vt:lpstr>ITPASS サーバ再構築に向けて</vt:lpstr>
      <vt:lpstr>ITPASS サーバ再構築 概要</vt:lpstr>
      <vt:lpstr>ITPASS サーバ再構築に向けて</vt:lpstr>
      <vt:lpstr>ITPASS サーバ再構築に向けて</vt:lpstr>
      <vt:lpstr>ITPASS サーバ再構築に向けて</vt:lpstr>
      <vt:lpstr>参考資料</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Task</cp:lastModifiedBy>
  <cp:revision>455</cp:revision>
  <cp:lastPrinted>1601-01-01T00:00:00Z</cp:lastPrinted>
  <dcterms:created xsi:type="dcterms:W3CDTF">1601-01-01T00:00:00Z</dcterms:created>
  <dcterms:modified xsi:type="dcterms:W3CDTF">2010-09-24T09:03:30Z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