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81" r:id="rId4"/>
    <p:sldId id="258" r:id="rId5"/>
    <p:sldId id="282" r:id="rId6"/>
    <p:sldId id="259" r:id="rId7"/>
    <p:sldId id="260" r:id="rId8"/>
    <p:sldId id="274" r:id="rId9"/>
    <p:sldId id="261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3" r:id="rId20"/>
    <p:sldId id="275" r:id="rId21"/>
    <p:sldId id="276" r:id="rId22"/>
    <p:sldId id="277" r:id="rId23"/>
    <p:sldId id="278" r:id="rId24"/>
    <p:sldId id="284" r:id="rId25"/>
    <p:sldId id="279" r:id="rId26"/>
    <p:sldId id="280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2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 varScale="1">
        <p:scale>
          <a:sx n="74" d="100"/>
          <a:sy n="74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BDC164-EDC9-4A25-8E51-C9E0A6C579D2}" type="datetimeFigureOut">
              <a:rPr kumimoji="1" lang="ja-JP" altLang="en-US" smtClean="0"/>
              <a:pPr/>
              <a:t>2010/10/7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E1C856-FB72-4734-BBC7-ADCADCAD53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scii.jp/elem/000/000/439/439105/" TargetMode="External"/><Relationship Id="rId2" Type="http://schemas.openxmlformats.org/officeDocument/2006/relationships/hyperlink" Target="https://itpass.scitec.kobe-u.ac.jp/seminar/lecture/fy2009/091002/pub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496944" cy="1971651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メールサーバとメールの</a:t>
            </a:r>
            <a:r>
              <a:rPr lang="ja-JP" altLang="en-US" sz="4000" dirty="0" smtClean="0"/>
              <a:t>配送の</a:t>
            </a:r>
            <a:r>
              <a:rPr kumimoji="1" lang="ja-JP" altLang="en-US" sz="4000" dirty="0" smtClean="0"/>
              <a:t>仕組み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</a:rPr>
              <a:t>神戸大学理学部地球惑星科学科 </a:t>
            </a:r>
            <a:r>
              <a:rPr lang="en-US" altLang="ja-JP" sz="2400" smtClean="0">
                <a:solidFill>
                  <a:schemeClr val="tx1"/>
                </a:solidFill>
              </a:rPr>
              <a:t>4</a:t>
            </a:r>
            <a:r>
              <a:rPr kumimoji="1" lang="en-US" altLang="ja-JP" sz="2400" smtClean="0">
                <a:solidFill>
                  <a:schemeClr val="tx1"/>
                </a:solidFill>
              </a:rPr>
              <a:t> </a:t>
            </a:r>
            <a:r>
              <a:rPr kumimoji="1" lang="ja-JP" altLang="en-US" sz="2400" smtClean="0">
                <a:solidFill>
                  <a:schemeClr val="tx1"/>
                </a:solidFill>
              </a:rPr>
              <a:t>年</a:t>
            </a:r>
            <a:endParaRPr kumimoji="1" lang="en-US" altLang="ja-JP" sz="240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smtClean="0">
                <a:solidFill>
                  <a:schemeClr val="tx1"/>
                </a:solidFill>
              </a:rPr>
              <a:t>河合佑太</a:t>
            </a:r>
            <a:r>
              <a:rPr lang="en-US" altLang="ja-JP" sz="2400" smtClean="0">
                <a:solidFill>
                  <a:schemeClr val="tx1"/>
                </a:solidFill>
              </a:rPr>
              <a:t>(</a:t>
            </a:r>
            <a:r>
              <a:rPr lang="ja-JP" altLang="en-US" sz="2400" smtClean="0">
                <a:solidFill>
                  <a:schemeClr val="tx1"/>
                </a:solidFill>
              </a:rPr>
              <a:t>地球および惑星大気科学研究室</a:t>
            </a:r>
            <a:r>
              <a:rPr lang="en-US" altLang="ja-JP" sz="2400" smtClean="0">
                <a:solidFill>
                  <a:schemeClr val="tx1"/>
                </a:solidFill>
              </a:rPr>
              <a:t>)</a:t>
            </a:r>
            <a:r>
              <a:rPr lang="ja-JP" altLang="en-US" sz="2400" smtClean="0">
                <a:solidFill>
                  <a:schemeClr val="tx1"/>
                </a:solidFill>
              </a:rPr>
              <a:t>、</a:t>
            </a:r>
            <a:r>
              <a:rPr lang="en-US" altLang="ja-JP" sz="2400" smtClean="0">
                <a:solidFill>
                  <a:schemeClr val="tx1"/>
                </a:solidFill>
              </a:rPr>
              <a:t> </a:t>
            </a:r>
            <a:r>
              <a:rPr lang="ja-JP" altLang="en-US" sz="2400" smtClean="0">
                <a:solidFill>
                  <a:schemeClr val="tx1"/>
                </a:solidFill>
              </a:rPr>
              <a:t>坂本大樹</a:t>
            </a:r>
            <a:r>
              <a:rPr lang="en-US" altLang="ja-JP" sz="2400" smtClean="0">
                <a:solidFill>
                  <a:schemeClr val="tx1"/>
                </a:solidFill>
              </a:rPr>
              <a:t>(</a:t>
            </a:r>
            <a:r>
              <a:rPr lang="ja-JP" altLang="en-US" sz="2400" smtClean="0">
                <a:solidFill>
                  <a:schemeClr val="tx1"/>
                </a:solidFill>
              </a:rPr>
              <a:t>宇宙物理学研究室</a:t>
            </a:r>
            <a:r>
              <a:rPr lang="en-US" altLang="ja-JP" sz="2400" smtClean="0">
                <a:solidFill>
                  <a:schemeClr val="tx1"/>
                </a:solidFill>
              </a:rPr>
              <a:t>)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 txBox="1">
            <a:spLocks noGrp="1"/>
          </p:cNvSpPr>
          <p:nvPr>
            <p:ph type="title"/>
          </p:nvPr>
        </p:nvSpPr>
        <p:spPr>
          <a:xfrm>
            <a:off x="457200" y="492195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smtClean="0"/>
              <a:t>メール送受信の</a:t>
            </a:r>
            <a:r>
              <a:rPr lang="ja-JP" altLang="en-US" sz="4000" dirty="0" smtClean="0"/>
              <a:t>流れ</a:t>
            </a:r>
            <a:endParaRPr kumimoji="1" lang="ja-JP" altLang="en-US" sz="4000" dirty="0"/>
          </a:p>
        </p:txBody>
      </p:sp>
      <p:pic>
        <p:nvPicPr>
          <p:cNvPr id="2052" name="Picture 4" descr="mail_transfer.gif&#10;SIZE:524x247(47.0K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6552728" cy="3088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en-US" altLang="ja-JP" sz="2800" dirty="0" smtClean="0"/>
              <a:t>SMTP ( Simple Mail Transfer Protocol </a:t>
            </a:r>
            <a:r>
              <a:rPr lang="en-US" altLang="ja-JP" sz="2400" dirty="0" smtClean="0"/>
              <a:t>) 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2400" dirty="0" smtClean="0"/>
              <a:t>MUA </a:t>
            </a:r>
            <a:r>
              <a:rPr lang="ja-JP" altLang="en-US" sz="2400" dirty="0" smtClean="0"/>
              <a:t>から </a:t>
            </a:r>
            <a:r>
              <a:rPr lang="en-US" altLang="ja-JP" sz="2400" dirty="0" smtClean="0"/>
              <a:t>MTA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メッセージの送信や、</a:t>
            </a:r>
            <a:r>
              <a:rPr lang="en-US" altLang="ja-JP" sz="2400" dirty="0" smtClean="0"/>
              <a:t>MTA </a:t>
            </a:r>
            <a:r>
              <a:rPr lang="ja-JP" altLang="en-US" sz="2400" dirty="0" smtClean="0"/>
              <a:t>間でのメッセージの転送で使用されるプロトコル　</a:t>
            </a:r>
            <a:endParaRPr lang="en-US" altLang="ja-JP" sz="2000" dirty="0" smtClean="0"/>
          </a:p>
          <a:p>
            <a:pPr lvl="1">
              <a:buFont typeface="Calibri" pitchFamily="34" charset="0"/>
              <a:buChar char="–"/>
            </a:pPr>
            <a:r>
              <a:rPr lang="ja-JP" altLang="en-US" sz="2000" dirty="0" smtClean="0"/>
              <a:t>メールの送信に必要な情報、およびメール本文をどのような手順で送信するかを決めている</a:t>
            </a:r>
            <a:endParaRPr kumimoji="1" lang="en-US" altLang="ja-JP" sz="2000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SMTP </a:t>
            </a:r>
            <a:r>
              <a:rPr lang="ja-JP" altLang="en-US" sz="4000" dirty="0" smtClean="0"/>
              <a:t>とは</a:t>
            </a:r>
            <a:endParaRPr kumimoji="1" lang="ja-JP" altLang="en-US" dirty="0"/>
          </a:p>
        </p:txBody>
      </p:sp>
      <p:pic>
        <p:nvPicPr>
          <p:cNvPr id="3076" name="Picture 4" descr="mail_transfer.gif&#10;SIZE:524x247(47.0K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645024"/>
            <a:ext cx="5112568" cy="2409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SMTP</a:t>
            </a:r>
            <a:r>
              <a:rPr kumimoji="1" lang="ja-JP" altLang="en-US" sz="2800" dirty="0" smtClean="0"/>
              <a:t>　エンベロープ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MTA </a:t>
            </a:r>
            <a:r>
              <a:rPr lang="ja-JP" altLang="en-US" sz="2400" dirty="0" smtClean="0"/>
              <a:t>がメールを転送するときに必要となる宛先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および送信元の情報</a:t>
            </a:r>
            <a:endParaRPr lang="en-US" altLang="ja-JP" sz="2400" dirty="0" smtClean="0"/>
          </a:p>
          <a:p>
            <a:r>
              <a:rPr kumimoji="1" lang="ja-JP" altLang="en-US" sz="2800" dirty="0" smtClean="0"/>
              <a:t>メール本体</a:t>
            </a:r>
            <a:endParaRPr kumimoji="1" lang="en-US" altLang="ja-JP" sz="2800" dirty="0" smtClean="0"/>
          </a:p>
          <a:p>
            <a:pPr lvl="1"/>
            <a:r>
              <a:rPr lang="ja-JP" altLang="en-US" sz="2400" dirty="0" smtClean="0"/>
              <a:t>ヘッダ　</a:t>
            </a:r>
            <a:r>
              <a:rPr lang="en-US" altLang="ja-JP" sz="2400" smtClean="0"/>
              <a:t>:  </a:t>
            </a:r>
            <a:r>
              <a:rPr lang="ja-JP" altLang="en-US" sz="2400" smtClean="0"/>
              <a:t>送信元</a:t>
            </a:r>
            <a:r>
              <a:rPr lang="ja-JP" altLang="en-US" sz="2400" dirty="0" smtClean="0"/>
              <a:t>、宛先、送信日時などの情報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エンベロープの </a:t>
            </a:r>
            <a:r>
              <a:rPr lang="en-US" altLang="ja-JP" sz="2000" dirty="0" smtClean="0"/>
              <a:t>From/To</a:t>
            </a:r>
            <a:r>
              <a:rPr lang="ja-JP" altLang="en-US" sz="2000" dirty="0"/>
              <a:t> と</a:t>
            </a:r>
            <a:r>
              <a:rPr lang="ja-JP" altLang="en-US" sz="2000" dirty="0" smtClean="0"/>
              <a:t>異なっていても良い</a:t>
            </a:r>
            <a:endParaRPr lang="en-US" altLang="ja-JP" sz="2000" dirty="0" smtClean="0"/>
          </a:p>
          <a:p>
            <a:pPr lvl="1"/>
            <a:r>
              <a:rPr kumimoji="1" lang="ja-JP" altLang="en-US" sz="2400" dirty="0" smtClean="0"/>
              <a:t>本文  </a:t>
            </a:r>
            <a:r>
              <a:rPr kumimoji="1" lang="en-US" altLang="ja-JP" sz="2400" dirty="0" smtClean="0"/>
              <a:t>:  </a:t>
            </a:r>
            <a:r>
              <a:rPr kumimoji="1" lang="ja-JP" altLang="en-US" sz="2400" dirty="0" smtClean="0"/>
              <a:t>メール本文</a:t>
            </a:r>
            <a:endParaRPr kumimoji="1" lang="en-US" altLang="ja-JP" sz="2400" dirty="0" smtClean="0"/>
          </a:p>
          <a:p>
            <a:pPr lvl="2"/>
            <a:endParaRPr lang="en-US" altLang="ja-JP" dirty="0" smtClean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354162"/>
          </a:xfrm>
        </p:spPr>
        <p:txBody>
          <a:bodyPr>
            <a:noAutofit/>
          </a:bodyPr>
          <a:lstStyle/>
          <a:p>
            <a:r>
              <a:rPr lang="en-US" altLang="ja-JP" sz="3200" smtClean="0"/>
              <a:t>SMTP </a:t>
            </a:r>
            <a:r>
              <a:rPr lang="ja-JP" altLang="en-US" sz="3200" smtClean="0"/>
              <a:t>通信で</a:t>
            </a:r>
            <a:r>
              <a:rPr lang="ja-JP" altLang="en-US" sz="3200" dirty="0" smtClean="0"/>
              <a:t>やり取りされるメールの構造</a:t>
            </a:r>
            <a:endParaRPr kumimoji="1" lang="ja-JP" altLang="en-US" sz="3200" dirty="0"/>
          </a:p>
        </p:txBody>
      </p:sp>
      <p:grpSp>
        <p:nvGrpSpPr>
          <p:cNvPr id="2" name="グループ化 9"/>
          <p:cNvGrpSpPr/>
          <p:nvPr/>
        </p:nvGrpSpPr>
        <p:grpSpPr>
          <a:xfrm>
            <a:off x="5724128" y="4293096"/>
            <a:ext cx="2952328" cy="2276872"/>
            <a:chOff x="4499992" y="4941168"/>
            <a:chExt cx="2952328" cy="2276872"/>
          </a:xfrm>
        </p:grpSpPr>
        <p:sp>
          <p:nvSpPr>
            <p:cNvPr id="6" name="正方形/長方形 5"/>
            <p:cNvSpPr/>
            <p:nvPr/>
          </p:nvSpPr>
          <p:spPr>
            <a:xfrm>
              <a:off x="4499992" y="5589240"/>
              <a:ext cx="1872208" cy="1628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メール</a:t>
              </a:r>
              <a:r>
                <a:rPr lang="ja-JP" altLang="en-US" dirty="0">
                  <a:solidFill>
                    <a:schemeClr val="tx1"/>
                  </a:solidFill>
                </a:rPr>
                <a:t>本体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796136" y="4941168"/>
              <a:ext cx="1656184" cy="50405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エンベロープ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図形 8"/>
            <p:cNvCxnSpPr>
              <a:stCxn id="7" idx="1"/>
              <a:endCxn id="6" idx="0"/>
            </p:cNvCxnSpPr>
            <p:nvPr/>
          </p:nvCxnSpPr>
          <p:spPr>
            <a:xfrm rot="10800000" flipV="1">
              <a:off x="5436096" y="5193196"/>
              <a:ext cx="360040" cy="396044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259632" y="3717032"/>
            <a:ext cx="2592288" cy="2880320"/>
          </a:xfrm>
          <a:prstGeom prst="rect">
            <a:avLst/>
          </a:prstGeom>
          <a:solidFill>
            <a:schemeClr val="accent1">
              <a:alpha val="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355976" y="3717032"/>
            <a:ext cx="2664296" cy="2808312"/>
          </a:xfrm>
          <a:prstGeom prst="rect">
            <a:avLst/>
          </a:prstGeom>
          <a:solidFill>
            <a:schemeClr val="accent6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96752"/>
            <a:ext cx="7715200" cy="5661248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/>
              <a:t>クライアント</a:t>
            </a:r>
            <a:r>
              <a:rPr lang="ja-JP" altLang="en-US" dirty="0" smtClean="0"/>
              <a:t>からメールサーバへメールを送信する際の </a:t>
            </a:r>
            <a:r>
              <a:rPr lang="en-US" altLang="ja-JP" dirty="0" smtClean="0"/>
              <a:t>SMTP </a:t>
            </a:r>
            <a:r>
              <a:rPr lang="ja-JP" altLang="en-US" dirty="0" smtClean="0"/>
              <a:t>通信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  </a:t>
            </a:r>
            <a:r>
              <a:rPr lang="ja-JP" altLang="en-US" dirty="0" smtClean="0"/>
              <a:t>クライアント</a:t>
            </a:r>
            <a:r>
              <a:rPr kumimoji="1" lang="ja-JP" altLang="en-US" dirty="0" smtClean="0"/>
              <a:t>の「コマンド」とメールサーバ</a:t>
            </a:r>
            <a:r>
              <a:rPr lang="ja-JP" altLang="en-US" dirty="0" smtClean="0"/>
              <a:t>から</a:t>
            </a:r>
            <a:r>
              <a:rPr kumimoji="1" lang="ja-JP" altLang="en-US" dirty="0" smtClean="0"/>
              <a:t>の「レスポンス」で通信が行われる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通信内容の様子</a:t>
            </a:r>
            <a:r>
              <a:rPr kumimoji="1" lang="en-US" altLang="ja-JP" dirty="0" smtClean="0"/>
              <a:t> </a:t>
            </a:r>
          </a:p>
          <a:p>
            <a:pPr>
              <a:buNone/>
            </a:pPr>
            <a:r>
              <a:rPr lang="en-US" altLang="ja-JP" dirty="0" smtClean="0"/>
              <a:t>        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   </a:t>
            </a:r>
            <a:r>
              <a:rPr lang="ja-JP" altLang="en-US" dirty="0" smtClean="0"/>
              <a:t> </a:t>
            </a:r>
            <a:r>
              <a:rPr lang="en-US" altLang="ja-JP" sz="2200" dirty="0" smtClean="0"/>
              <a:t>(</a:t>
            </a:r>
            <a:r>
              <a:rPr lang="ja-JP" altLang="en-US" sz="2200" dirty="0"/>
              <a:t>送信先</a:t>
            </a:r>
            <a:r>
              <a:rPr lang="ja-JP" altLang="en-US" sz="2200" dirty="0" smtClean="0"/>
              <a:t>サーバに接続</a:t>
            </a:r>
            <a:r>
              <a:rPr lang="en-US" altLang="ja-JP" sz="2200" dirty="0" smtClean="0"/>
              <a:t>)    </a:t>
            </a:r>
            <a:r>
              <a:rPr lang="ja-JP" altLang="en-US" sz="2200" dirty="0" smtClean="0"/>
              <a:t>　 </a:t>
            </a:r>
            <a:r>
              <a:rPr lang="en-US" altLang="ja-JP" sz="2200" dirty="0" smtClean="0"/>
              <a:t>220  </a:t>
            </a:r>
            <a:r>
              <a:rPr lang="en-US" altLang="ja-JP" sz="1700" dirty="0" smtClean="0"/>
              <a:t>mail.hoge.jp</a:t>
            </a:r>
            <a:r>
              <a:rPr lang="en-US" altLang="ja-JP" sz="1900" dirty="0" smtClean="0"/>
              <a:t> </a:t>
            </a:r>
            <a:r>
              <a:rPr lang="en-US" altLang="ja-JP" sz="1700" dirty="0" smtClean="0"/>
              <a:t>ESMTP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　　</a:t>
            </a:r>
            <a:r>
              <a:rPr lang="en-US" altLang="ja-JP" sz="2200" dirty="0" smtClean="0"/>
              <a:t>HELO hoge.com     </a:t>
            </a:r>
            <a:r>
              <a:rPr lang="ja-JP" altLang="en-US" sz="2200" dirty="0" smtClean="0"/>
              <a:t>　　　 </a:t>
            </a:r>
            <a:r>
              <a:rPr lang="en-US" altLang="ja-JP" sz="2200" dirty="0" smtClean="0"/>
              <a:t>250  </a:t>
            </a:r>
            <a:r>
              <a:rPr lang="en-US" altLang="ja-JP" sz="1700" dirty="0" smtClean="0"/>
              <a:t>mail.hoge.jp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    </a:t>
            </a:r>
            <a:r>
              <a:rPr lang="en-US" altLang="ja-JP" sz="2200" dirty="0" smtClean="0"/>
              <a:t>MAIL From:</a:t>
            </a:r>
            <a:r>
              <a:rPr lang="ja-JP" altLang="en-US" sz="2200" dirty="0" smtClean="0"/>
              <a:t>  </a:t>
            </a:r>
            <a:r>
              <a:rPr lang="en-US" altLang="ja-JP" sz="2200" dirty="0" smtClean="0"/>
              <a:t>(</a:t>
            </a:r>
            <a:r>
              <a:rPr lang="ja-JP" altLang="en-US" sz="2200" dirty="0"/>
              <a:t>送信元</a:t>
            </a:r>
            <a:r>
              <a:rPr lang="en-US" altLang="ja-JP" sz="2200" dirty="0" smtClean="0"/>
              <a:t>)</a:t>
            </a:r>
            <a:r>
              <a:rPr lang="ja-JP" altLang="en-US" sz="2200" dirty="0" smtClean="0"/>
              <a:t>    　</a:t>
            </a:r>
            <a:r>
              <a:rPr lang="en-US" altLang="ja-JP" sz="2200" dirty="0" smtClean="0"/>
              <a:t>250  ok</a:t>
            </a:r>
            <a:br>
              <a:rPr lang="en-US" altLang="ja-JP" sz="2200" dirty="0" smtClean="0"/>
            </a:br>
            <a:r>
              <a:rPr lang="ja-JP" altLang="en-US" sz="2200" dirty="0" smtClean="0"/>
              <a:t>　    </a:t>
            </a:r>
            <a:r>
              <a:rPr lang="en-US" altLang="ja-JP" sz="2200" dirty="0" smtClean="0"/>
              <a:t>RCPT To:</a:t>
            </a:r>
            <a:r>
              <a:rPr lang="ja-JP" altLang="en-US" sz="2200" dirty="0" smtClean="0"/>
              <a:t>   （宛先）　  　　　</a:t>
            </a:r>
            <a:r>
              <a:rPr lang="en-US" altLang="ja-JP" sz="2200" dirty="0" smtClean="0"/>
              <a:t>250  ok</a:t>
            </a:r>
            <a:br>
              <a:rPr lang="en-US" altLang="ja-JP" sz="2200" dirty="0" smtClean="0"/>
            </a:br>
            <a:r>
              <a:rPr lang="ja-JP" altLang="en-US" sz="2200" dirty="0" smtClean="0"/>
              <a:t>　    </a:t>
            </a:r>
            <a:r>
              <a:rPr lang="en-US" altLang="ja-JP" sz="2200" dirty="0" smtClean="0"/>
              <a:t>DATA                            354  </a:t>
            </a:r>
            <a:r>
              <a:rPr lang="en-US" altLang="ja-JP" sz="1700" dirty="0" smtClean="0"/>
              <a:t>go ahead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       </a:t>
            </a:r>
            <a:r>
              <a:rPr lang="en-US" altLang="ja-JP" sz="2200" dirty="0" smtClean="0"/>
              <a:t>(</a:t>
            </a:r>
            <a:r>
              <a:rPr lang="ja-JP" altLang="en-US" sz="2200" dirty="0" smtClean="0"/>
              <a:t>メール本分</a:t>
            </a:r>
            <a:r>
              <a:rPr lang="en-US" altLang="ja-JP" sz="2200" dirty="0" smtClean="0"/>
              <a:t>)</a:t>
            </a:r>
          </a:p>
          <a:p>
            <a:pPr>
              <a:buNone/>
            </a:pPr>
            <a:r>
              <a:rPr lang="en-US" altLang="ja-JP" sz="2200" dirty="0"/>
              <a:t> </a:t>
            </a:r>
            <a:r>
              <a:rPr lang="en-US" altLang="ja-JP" sz="2200" dirty="0" smtClean="0"/>
              <a:t>         .</a:t>
            </a:r>
            <a:br>
              <a:rPr lang="en-US" altLang="ja-JP" sz="2200" dirty="0" smtClean="0"/>
            </a:br>
            <a:r>
              <a:rPr lang="ja-JP" altLang="en-US" sz="2200" dirty="0" smtClean="0"/>
              <a:t>　       　　　　                         </a:t>
            </a:r>
            <a:r>
              <a:rPr lang="en-US" altLang="ja-JP" sz="2200" dirty="0" smtClean="0"/>
              <a:t>250  ok </a:t>
            </a:r>
            <a:br>
              <a:rPr lang="en-US" altLang="ja-JP" sz="2200" dirty="0" smtClean="0"/>
            </a:br>
            <a:r>
              <a:rPr lang="ja-JP" altLang="en-US" sz="2200" dirty="0" smtClean="0"/>
              <a:t>　    </a:t>
            </a:r>
            <a:r>
              <a:rPr lang="en-US" altLang="ja-JP" sz="2200" dirty="0" smtClean="0"/>
              <a:t>QUIT       </a:t>
            </a:r>
            <a:r>
              <a:rPr lang="ja-JP" altLang="en-US" sz="2200" dirty="0" smtClean="0"/>
              <a:t>　</a:t>
            </a:r>
            <a:r>
              <a:rPr lang="en-US" altLang="ja-JP" sz="2200" dirty="0" smtClean="0"/>
              <a:t>            </a:t>
            </a:r>
            <a:r>
              <a:rPr lang="ja-JP" altLang="en-US" sz="2200" dirty="0" smtClean="0"/>
              <a:t>　　  </a:t>
            </a:r>
            <a:r>
              <a:rPr lang="en-US" altLang="ja-JP" sz="2200" dirty="0" smtClean="0"/>
              <a:t>  221  </a:t>
            </a:r>
            <a:r>
              <a:rPr lang="en-US" altLang="ja-JP" sz="1700" dirty="0" smtClean="0"/>
              <a:t>mail.hoge.jp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sz="4000" smtClean="0"/>
              <a:t>SMTP </a:t>
            </a:r>
            <a:r>
              <a:rPr lang="ja-JP" altLang="en-US" sz="4000" smtClean="0"/>
              <a:t>通信の様子</a:t>
            </a:r>
            <a:r>
              <a:rPr lang="en-US" altLang="ja-JP" sz="4000" smtClean="0"/>
              <a:t>1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59632" y="328498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送信元が打った</a:t>
            </a:r>
            <a:r>
              <a:rPr kumimoji="1" lang="ja-JP" altLang="en-US" dirty="0" smtClean="0"/>
              <a:t>コマンド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83968" y="328498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送信先</a:t>
            </a:r>
            <a:r>
              <a:rPr lang="ja-JP" altLang="en-US" smtClean="0"/>
              <a:t>サーバからのレスポンス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340768"/>
            <a:ext cx="8435280" cy="4968552"/>
          </a:xfrm>
        </p:spPr>
        <p:txBody>
          <a:bodyPr>
            <a:normAutofit/>
          </a:bodyPr>
          <a:lstStyle/>
          <a:p>
            <a:pPr lvl="1"/>
            <a:r>
              <a:rPr lang="ja-JP" altLang="en-US" dirty="0" smtClean="0"/>
              <a:t>通信</a:t>
            </a:r>
            <a:r>
              <a:rPr lang="ja-JP" altLang="en-US" dirty="0"/>
              <a:t>内容の</a:t>
            </a:r>
            <a:r>
              <a:rPr lang="ja-JP" altLang="en-US" dirty="0" smtClean="0"/>
              <a:t>様子を詳しく見てみる</a:t>
            </a:r>
            <a:r>
              <a:rPr kumimoji="1" lang="en-US" altLang="ja-JP" dirty="0" smtClean="0"/>
              <a:t> </a:t>
            </a:r>
          </a:p>
          <a:p>
            <a:pPr>
              <a:buNone/>
            </a:pPr>
            <a:r>
              <a:rPr lang="en-US" altLang="ja-JP" dirty="0" smtClean="0"/>
              <a:t>        </a:t>
            </a:r>
          </a:p>
          <a:p>
            <a:pPr>
              <a:buNone/>
            </a:pPr>
            <a:r>
              <a:rPr lang="en-US" altLang="ja-JP" dirty="0" smtClean="0"/>
              <a:t>     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 </a:t>
            </a:r>
            <a:r>
              <a:rPr lang="ja-JP" altLang="en-US" dirty="0" smtClean="0"/>
              <a:t>　  </a:t>
            </a:r>
            <a:r>
              <a:rPr lang="en-US" altLang="ja-JP" sz="2200" dirty="0" smtClean="0"/>
              <a:t>(</a:t>
            </a:r>
            <a:r>
              <a:rPr lang="ja-JP" altLang="en-US" sz="2200" dirty="0" smtClean="0"/>
              <a:t>送信先サーバに接続</a:t>
            </a:r>
            <a:r>
              <a:rPr lang="en-US" altLang="ja-JP" sz="2200" smtClean="0"/>
              <a:t>)          </a:t>
            </a:r>
            <a:r>
              <a:rPr lang="en-US" altLang="ja-JP" sz="2200" dirty="0" smtClean="0"/>
              <a:t>220  </a:t>
            </a:r>
          </a:p>
          <a:p>
            <a:pPr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　　         </a:t>
            </a:r>
            <a:r>
              <a:rPr lang="en-US" altLang="ja-JP" sz="2200" dirty="0" smtClean="0"/>
              <a:t>HELO hoge.com    </a:t>
            </a:r>
            <a:r>
              <a:rPr lang="ja-JP" altLang="en-US" sz="2200" dirty="0" smtClean="0"/>
              <a:t>　</a:t>
            </a:r>
            <a:r>
              <a:rPr lang="ja-JP" altLang="en-US" sz="2200" smtClean="0"/>
              <a:t> </a:t>
            </a:r>
            <a:r>
              <a:rPr lang="en-US" altLang="ja-JP" sz="2200" smtClean="0"/>
              <a:t>       </a:t>
            </a:r>
            <a:r>
              <a:rPr lang="en-US" altLang="ja-JP" sz="2200" dirty="0" smtClean="0"/>
              <a:t>250 </a:t>
            </a:r>
            <a:br>
              <a:rPr lang="en-US" altLang="ja-JP" sz="2200" dirty="0" smtClean="0"/>
            </a:br>
            <a:r>
              <a:rPr lang="ja-JP" altLang="en-US" sz="2200" dirty="0" smtClean="0"/>
              <a:t>　      　　  </a:t>
            </a:r>
            <a:r>
              <a:rPr lang="en-US" altLang="ja-JP" sz="2200" dirty="0" smtClean="0"/>
              <a:t>MAIL From: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(</a:t>
            </a:r>
            <a:r>
              <a:rPr lang="ja-JP" altLang="en-US" sz="2200" dirty="0"/>
              <a:t>送信元</a:t>
            </a:r>
            <a:r>
              <a:rPr lang="en-US" altLang="ja-JP" sz="2200" dirty="0" smtClean="0"/>
              <a:t>)</a:t>
            </a:r>
            <a:r>
              <a:rPr lang="ja-JP" altLang="en-US" sz="2200" dirty="0" smtClean="0"/>
              <a:t>         </a:t>
            </a:r>
            <a:r>
              <a:rPr lang="en-US" altLang="ja-JP" sz="2200" dirty="0" smtClean="0"/>
              <a:t>250</a:t>
            </a:r>
            <a:br>
              <a:rPr lang="en-US" altLang="ja-JP" sz="2200" dirty="0" smtClean="0"/>
            </a:br>
            <a:r>
              <a:rPr lang="ja-JP" altLang="en-US" sz="2200" dirty="0" smtClean="0"/>
              <a:t>　    　　    </a:t>
            </a:r>
            <a:r>
              <a:rPr lang="en-US" altLang="ja-JP" sz="2200" dirty="0" smtClean="0"/>
              <a:t>RCPT To:</a:t>
            </a:r>
            <a:r>
              <a:rPr lang="ja-JP" altLang="en-US" sz="2200" dirty="0" smtClean="0"/>
              <a:t>   （宛先）      </a:t>
            </a:r>
            <a:r>
              <a:rPr lang="ja-JP" altLang="en-US" sz="2000" dirty="0" smtClean="0"/>
              <a:t> </a:t>
            </a:r>
            <a:r>
              <a:rPr lang="ja-JP" altLang="en-US" sz="2200" dirty="0" smtClean="0"/>
              <a:t>      </a:t>
            </a:r>
            <a:r>
              <a:rPr lang="en-US" altLang="ja-JP" sz="2200" dirty="0" smtClean="0"/>
              <a:t>250  </a:t>
            </a:r>
            <a:br>
              <a:rPr lang="en-US" altLang="ja-JP" sz="2200" dirty="0" smtClean="0"/>
            </a:br>
            <a:r>
              <a:rPr lang="ja-JP" altLang="en-US" sz="2200" dirty="0" smtClean="0"/>
              <a:t>　      　    </a:t>
            </a:r>
            <a:r>
              <a:rPr lang="en-US" altLang="ja-JP" sz="2200" dirty="0" smtClean="0"/>
              <a:t>DATA       </a:t>
            </a:r>
            <a:r>
              <a:rPr lang="ja-JP" altLang="en-US" sz="2200" dirty="0" smtClean="0"/>
              <a:t>　  </a:t>
            </a:r>
            <a:r>
              <a:rPr lang="en-US" altLang="ja-JP" sz="2200" dirty="0" smtClean="0"/>
              <a:t>                   354  </a:t>
            </a:r>
            <a:br>
              <a:rPr lang="en-US" altLang="ja-JP" sz="2200" dirty="0" smtClean="0"/>
            </a:br>
            <a:r>
              <a:rPr lang="ja-JP" altLang="en-US" sz="2200" dirty="0" smtClean="0"/>
              <a:t>　   　　　 　   </a:t>
            </a:r>
            <a:r>
              <a:rPr lang="en-US" altLang="ja-JP" sz="2200" dirty="0" smtClean="0"/>
              <a:t>(</a:t>
            </a:r>
            <a:r>
              <a:rPr lang="ja-JP" altLang="en-US" sz="2200" dirty="0" smtClean="0"/>
              <a:t>メール本分</a:t>
            </a:r>
            <a:r>
              <a:rPr lang="en-US" altLang="ja-JP" sz="2200" dirty="0" smtClean="0"/>
              <a:t>)</a:t>
            </a:r>
          </a:p>
          <a:p>
            <a:pPr>
              <a:buNone/>
            </a:pPr>
            <a:r>
              <a:rPr lang="en-US" altLang="ja-JP" sz="2200" dirty="0"/>
              <a:t> </a:t>
            </a:r>
            <a:r>
              <a:rPr lang="en-US" altLang="ja-JP" sz="2200" dirty="0" smtClean="0"/>
              <a:t>              </a:t>
            </a:r>
            <a:r>
              <a:rPr lang="ja-JP" altLang="en-US" sz="2200" dirty="0" smtClean="0"/>
              <a:t>　　</a:t>
            </a:r>
            <a:r>
              <a:rPr lang="en-US" altLang="ja-JP" sz="2200" dirty="0" smtClean="0"/>
              <a:t>.</a:t>
            </a:r>
            <a:br>
              <a:rPr lang="en-US" altLang="ja-JP" sz="2200" dirty="0" smtClean="0"/>
            </a:br>
            <a:r>
              <a:rPr lang="ja-JP" altLang="en-US" sz="2200" dirty="0" smtClean="0"/>
              <a:t>　                      　　　　　                   </a:t>
            </a:r>
            <a:r>
              <a:rPr lang="en-US" altLang="ja-JP" sz="2200" dirty="0" smtClean="0"/>
              <a:t>250   </a:t>
            </a:r>
            <a:br>
              <a:rPr lang="en-US" altLang="ja-JP" sz="2200" dirty="0" smtClean="0"/>
            </a:br>
            <a:r>
              <a:rPr lang="ja-JP" altLang="en-US" sz="2200" dirty="0" smtClean="0"/>
              <a:t>　       　　 </a:t>
            </a:r>
            <a:r>
              <a:rPr lang="en-US" altLang="ja-JP" sz="2200" dirty="0" smtClean="0"/>
              <a:t>QUIT                        </a:t>
            </a:r>
            <a:r>
              <a:rPr lang="ja-JP" altLang="en-US" sz="2200" dirty="0" smtClean="0"/>
              <a:t>　</a:t>
            </a:r>
            <a:r>
              <a:rPr lang="en-US" altLang="ja-JP" sz="2200" dirty="0" smtClean="0"/>
              <a:t>      221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sz="4000" smtClean="0"/>
              <a:t>SMTP</a:t>
            </a:r>
            <a:r>
              <a:rPr lang="ja-JP" altLang="en-US" sz="4000" smtClean="0"/>
              <a:t>通信の様子</a:t>
            </a:r>
            <a:r>
              <a:rPr lang="en-US" altLang="ja-JP" sz="4000" smtClean="0"/>
              <a:t>2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79712" y="19168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送信元が打った</a:t>
            </a:r>
            <a:r>
              <a:rPr kumimoji="1" lang="ja-JP" altLang="en-US" dirty="0" smtClean="0"/>
              <a:t>コマンド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04048" y="191683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送信先</a:t>
            </a:r>
            <a:r>
              <a:rPr lang="ja-JP" altLang="en-US" dirty="0" smtClean="0"/>
              <a:t>サーバからのレスポンス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2708920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接続</a:t>
            </a:r>
            <a:r>
              <a:rPr lang="ja-JP" altLang="en-US" dirty="0" smtClean="0"/>
              <a:t>を確認 </a:t>
            </a:r>
            <a:r>
              <a:rPr lang="en-US" altLang="ja-JP" dirty="0" smtClean="0"/>
              <a:t>-&gt;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29969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送信元</a:t>
            </a:r>
            <a:r>
              <a:rPr lang="ja-JP" altLang="en-US" sz="1600" dirty="0" smtClean="0"/>
              <a:t>アドレス指定 </a:t>
            </a:r>
            <a:r>
              <a:rPr lang="en-US" altLang="ja-JP" dirty="0" smtClean="0"/>
              <a:t>-&gt;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051720" y="2276872"/>
            <a:ext cx="2808312" cy="3312368"/>
          </a:xfrm>
          <a:prstGeom prst="rect">
            <a:avLst/>
          </a:prstGeom>
          <a:solidFill>
            <a:schemeClr val="accent1">
              <a:alpha val="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364088" y="2276872"/>
            <a:ext cx="1368152" cy="3168352"/>
          </a:xfrm>
          <a:prstGeom prst="rect">
            <a:avLst/>
          </a:prstGeom>
          <a:solidFill>
            <a:schemeClr val="accent6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335699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宛先</a:t>
            </a:r>
            <a:r>
              <a:rPr lang="ja-JP" altLang="en-US" dirty="0" smtClean="0"/>
              <a:t>アドレス指定 </a:t>
            </a:r>
            <a:r>
              <a:rPr lang="en-US" altLang="ja-JP" dirty="0" smtClean="0"/>
              <a:t>-&gt;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37170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メール本文の開始 </a:t>
            </a:r>
            <a:r>
              <a:rPr lang="en-US" altLang="ja-JP" dirty="0" smtClean="0"/>
              <a:t>-&gt;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443711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本文の終了は 「</a:t>
            </a:r>
            <a:r>
              <a:rPr lang="en-US" altLang="ja-JP" dirty="0" smtClean="0"/>
              <a:t>.</a:t>
            </a:r>
            <a:r>
              <a:rPr lang="ja-JP" altLang="en-US" dirty="0"/>
              <a:t> </a:t>
            </a:r>
            <a:r>
              <a:rPr lang="ja-JP" altLang="en-US" dirty="0" smtClean="0"/>
              <a:t>」 </a:t>
            </a:r>
            <a:r>
              <a:rPr lang="en-US" altLang="ja-JP" dirty="0" smtClean="0"/>
              <a:t>-&gt;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9552" y="508518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処理の終了</a:t>
            </a:r>
            <a:r>
              <a:rPr lang="ja-JP" altLang="en-US" dirty="0" smtClean="0"/>
              <a:t> </a:t>
            </a:r>
            <a:r>
              <a:rPr lang="en-US" altLang="ja-JP" dirty="0" smtClean="0"/>
              <a:t>-&gt;</a:t>
            </a:r>
            <a:endParaRPr kumimoji="1" lang="ja-JP" altLang="en-US" dirty="0"/>
          </a:p>
        </p:txBody>
      </p:sp>
      <p:sp>
        <p:nvSpPr>
          <p:cNvPr id="19" name="円形吹き出し 18"/>
          <p:cNvSpPr/>
          <p:nvPr/>
        </p:nvSpPr>
        <p:spPr>
          <a:xfrm>
            <a:off x="5940152" y="4797152"/>
            <a:ext cx="3203848" cy="2060848"/>
          </a:xfrm>
          <a:prstGeom prst="wedgeEllipseCallout">
            <a:avLst>
              <a:gd name="adj1" fmla="val -22457"/>
              <a:gd name="adj2" fmla="val -65671"/>
            </a:avLst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これら</a:t>
            </a:r>
            <a:r>
              <a:rPr lang="ja-JP" altLang="en-US" smtClean="0">
                <a:solidFill>
                  <a:schemeClr val="tx1"/>
                </a:solidFill>
              </a:rPr>
              <a:t>の数値</a:t>
            </a:r>
            <a:r>
              <a:rPr lang="en-US" altLang="ja-JP" smtClean="0">
                <a:solidFill>
                  <a:schemeClr val="tx1"/>
                </a:solidFill>
              </a:rPr>
              <a:t>(SMTP </a:t>
            </a:r>
            <a:r>
              <a:rPr lang="ja-JP" altLang="en-US" smtClean="0">
                <a:solidFill>
                  <a:schemeClr val="tx1"/>
                </a:solidFill>
              </a:rPr>
              <a:t>レスポンスコード</a:t>
            </a:r>
            <a:r>
              <a:rPr lang="en-US" altLang="ja-JP" smtClean="0">
                <a:solidFill>
                  <a:schemeClr val="tx1"/>
                </a:solidFill>
              </a:rPr>
              <a:t>)</a:t>
            </a:r>
            <a:r>
              <a:rPr lang="ja-JP" altLang="en-US" smtClean="0">
                <a:solidFill>
                  <a:schemeClr val="tx1"/>
                </a:solidFill>
              </a:rPr>
              <a:t>にはそれぞれ意味がある</a:t>
            </a:r>
            <a:r>
              <a:rPr lang="en-US" altLang="ja-JP" smtClean="0">
                <a:solidFill>
                  <a:schemeClr val="tx1"/>
                </a:solidFill>
              </a:rPr>
              <a:t>. 200~300 </a:t>
            </a:r>
            <a:r>
              <a:rPr lang="ja-JP" altLang="en-US">
                <a:solidFill>
                  <a:schemeClr val="tx1"/>
                </a:solidFill>
              </a:rPr>
              <a:t>番台</a:t>
            </a:r>
            <a:r>
              <a:rPr lang="ja-JP" altLang="en-US" smtClean="0">
                <a:solidFill>
                  <a:schemeClr val="tx1"/>
                </a:solidFill>
              </a:rPr>
              <a:t>はエラーなしを基本的には意味する</a:t>
            </a:r>
            <a:r>
              <a:rPr lang="en-US" altLang="ja-JP" smtClean="0">
                <a:solidFill>
                  <a:schemeClr val="tx1"/>
                </a:solidFill>
              </a:rPr>
              <a:t>. 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MUA -&gt; MTA </a:t>
            </a:r>
          </a:p>
          <a:p>
            <a:pPr lvl="1"/>
            <a:r>
              <a:rPr lang="ja-JP" altLang="en-US" dirty="0" smtClean="0"/>
              <a:t>エンベロープの情報やメール本体をコマンドとレスポンスを通してメールサーバへと </a:t>
            </a:r>
            <a:r>
              <a:rPr lang="en-US" altLang="ja-JP" dirty="0" smtClean="0"/>
              <a:t>SMTP </a:t>
            </a:r>
            <a:r>
              <a:rPr lang="ja-JP" altLang="en-US" dirty="0" smtClean="0"/>
              <a:t>通信する</a:t>
            </a:r>
            <a:r>
              <a:rPr lang="en-US" altLang="ja-JP" dirty="0" smtClean="0"/>
              <a:t>. </a:t>
            </a:r>
          </a:p>
          <a:p>
            <a:pPr lvl="2"/>
            <a:r>
              <a:rPr lang="ja-JP" altLang="en-US" dirty="0" smtClean="0"/>
              <a:t>実際コマンドやレスポンスによって転送処理を行う処理はメールソフトが行ってくれる</a:t>
            </a:r>
            <a:endParaRPr lang="en-US" altLang="ja-JP" dirty="0"/>
          </a:p>
          <a:p>
            <a:pPr lvl="3"/>
            <a:endParaRPr kumimoji="1" lang="en-US" altLang="ja-JP" dirty="0" smtClean="0"/>
          </a:p>
          <a:p>
            <a:r>
              <a:rPr kumimoji="1" lang="en-US" altLang="ja-JP" dirty="0" smtClean="0"/>
              <a:t>MTA -&gt; MTA</a:t>
            </a:r>
          </a:p>
          <a:p>
            <a:pPr lvl="1"/>
            <a:r>
              <a:rPr lang="ja-JP" altLang="en-US" dirty="0"/>
              <a:t>基本的に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MUA -&gt; MTA </a:t>
            </a:r>
            <a:r>
              <a:rPr lang="ja-JP" altLang="en-US" dirty="0" smtClean="0"/>
              <a:t>と同じである</a:t>
            </a:r>
            <a:endParaRPr lang="en-US" altLang="ja-JP" dirty="0" smtClean="0"/>
          </a:p>
          <a:p>
            <a:pPr lvl="1"/>
            <a:r>
              <a:rPr lang="ja-JP" altLang="en-US" dirty="0"/>
              <a:t>メールの</a:t>
            </a:r>
            <a:r>
              <a:rPr lang="ja-JP" altLang="en-US" dirty="0" smtClean="0"/>
              <a:t>受信者が自己のサーバ内にある場合は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ローカル</a:t>
            </a:r>
            <a:r>
              <a:rPr lang="en-US" altLang="ja-JP" dirty="0" smtClean="0"/>
              <a:t>MDA </a:t>
            </a:r>
            <a:r>
              <a:rPr lang="ja-JP" altLang="en-US" dirty="0" smtClean="0"/>
              <a:t>によってメールボックスへと格納される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ja-JP" altLang="en-US" sz="1600" dirty="0" smtClean="0"/>
              <a:t>（リモート</a:t>
            </a:r>
            <a:r>
              <a:rPr lang="en-US" altLang="ja-JP" sz="1600" dirty="0" smtClean="0"/>
              <a:t>MDA </a:t>
            </a:r>
            <a:r>
              <a:rPr lang="ja-JP" altLang="en-US" sz="1600" dirty="0" smtClean="0"/>
              <a:t>と </a:t>
            </a:r>
            <a:r>
              <a:rPr lang="en-US" altLang="ja-JP" sz="1600" dirty="0" smtClean="0"/>
              <a:t>MTA </a:t>
            </a:r>
            <a:r>
              <a:rPr lang="ja-JP" altLang="en-US" sz="1600" dirty="0" smtClean="0"/>
              <a:t>はセットになったものが一般的であるが</a:t>
            </a:r>
            <a:r>
              <a:rPr lang="en-US" altLang="ja-JP" sz="1600" dirty="0" smtClean="0"/>
              <a:t>, </a:t>
            </a:r>
            <a:r>
              <a:rPr lang="ja-JP" altLang="en-US" sz="1600" dirty="0" smtClean="0"/>
              <a:t>ローカル </a:t>
            </a:r>
            <a:r>
              <a:rPr lang="en-US" altLang="ja-JP" sz="1600" dirty="0" smtClean="0"/>
              <a:t>MDA </a:t>
            </a:r>
            <a:r>
              <a:rPr lang="ja-JP" altLang="en-US" sz="1600" dirty="0" smtClean="0"/>
              <a:t>と </a:t>
            </a:r>
            <a:r>
              <a:rPr lang="en-US" altLang="ja-JP" sz="1600" dirty="0" smtClean="0"/>
              <a:t>MTA </a:t>
            </a:r>
            <a:r>
              <a:rPr lang="ja-JP" altLang="en-US" sz="1600" dirty="0" smtClean="0"/>
              <a:t>は別のソフトウエアである場合が多い）</a:t>
            </a:r>
            <a:endParaRPr lang="en-US" altLang="ja-JP" sz="1600" dirty="0" smtClean="0"/>
          </a:p>
          <a:p>
            <a:pPr lvl="2"/>
            <a:endParaRPr kumimoji="1" lang="en-US" altLang="ja-JP" dirty="0"/>
          </a:p>
          <a:p>
            <a:pPr lvl="1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SMTP </a:t>
            </a:r>
            <a:r>
              <a:rPr lang="ja-JP" altLang="en-US" sz="4000" dirty="0" smtClean="0"/>
              <a:t>におけるメールの送受信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smtClean="0"/>
              <a:t>POP(Post Office Protocol)</a:t>
            </a:r>
          </a:p>
          <a:p>
            <a:pPr lvl="1"/>
            <a:r>
              <a:rPr lang="ja-JP" altLang="en-US" smtClean="0"/>
              <a:t>インターネット上で電子メールを保存しているサーバからメールを受信するためのプロトコル</a:t>
            </a:r>
            <a:endParaRPr lang="en-US" altLang="ja-JP" smtClean="0"/>
          </a:p>
          <a:p>
            <a:pPr lvl="2"/>
            <a:r>
              <a:rPr lang="ja-JP" altLang="en-US" smtClean="0"/>
              <a:t>メールサーバが受信したメールは</a:t>
            </a:r>
            <a:r>
              <a:rPr lang="en-US" altLang="ja-JP" smtClean="0"/>
              <a:t>, </a:t>
            </a:r>
            <a:r>
              <a:rPr lang="ja-JP" altLang="en-US" smtClean="0"/>
              <a:t>ヘッダーと本文全てクライアントに</a:t>
            </a:r>
            <a:r>
              <a:rPr lang="ja-JP" altLang="en-US"/>
              <a:t>転送</a:t>
            </a:r>
            <a:r>
              <a:rPr lang="ja-JP" altLang="en-US" smtClean="0"/>
              <a:t>される</a:t>
            </a:r>
            <a:r>
              <a:rPr lang="en-US" altLang="ja-JP" smtClean="0"/>
              <a:t>. </a:t>
            </a:r>
          </a:p>
          <a:p>
            <a:pPr lvl="3"/>
            <a:r>
              <a:rPr lang="ja-JP" altLang="en-US" smtClean="0"/>
              <a:t>メールが手元に送られれば</a:t>
            </a:r>
            <a:r>
              <a:rPr lang="en-US" altLang="ja-JP" smtClean="0"/>
              <a:t>, </a:t>
            </a:r>
            <a:r>
              <a:rPr lang="ja-JP" altLang="en-US" smtClean="0"/>
              <a:t>オフラインでも再度メールを確認できる</a:t>
            </a:r>
            <a:r>
              <a:rPr lang="en-US" altLang="ja-JP" smtClean="0"/>
              <a:t>. </a:t>
            </a:r>
          </a:p>
          <a:p>
            <a:pPr lvl="3"/>
            <a:r>
              <a:rPr lang="ja-JP" altLang="en-US"/>
              <a:t>メールサーバ上</a:t>
            </a:r>
            <a:r>
              <a:rPr lang="ja-JP" altLang="en-US" smtClean="0"/>
              <a:t>に普通メールは残さない（残すこともできる）</a:t>
            </a:r>
            <a:r>
              <a:rPr lang="en-US" altLang="ja-JP" smtClean="0"/>
              <a:t>. </a:t>
            </a:r>
          </a:p>
          <a:p>
            <a:pPr lvl="4"/>
            <a:r>
              <a:rPr lang="ja-JP" altLang="en-US" smtClean="0"/>
              <a:t>複数の</a:t>
            </a:r>
            <a:r>
              <a:rPr lang="en-US" altLang="ja-JP" smtClean="0"/>
              <a:t>PC</a:t>
            </a:r>
            <a:r>
              <a:rPr lang="ja-JP" altLang="en-US" smtClean="0"/>
              <a:t>でメールを確認したい時に不便</a:t>
            </a:r>
            <a:endParaRPr lang="en-US" altLang="ja-JP" smtClean="0"/>
          </a:p>
          <a:p>
            <a:pPr lvl="2"/>
            <a:r>
              <a:rPr kumimoji="1" lang="ja-JP" altLang="en-US" smtClean="0"/>
              <a:t>パスワードを平</a:t>
            </a:r>
            <a:r>
              <a:rPr lang="ja-JP" altLang="en-US" smtClean="0"/>
              <a:t>文</a:t>
            </a:r>
            <a:r>
              <a:rPr kumimoji="1" lang="ja-JP" altLang="en-US" smtClean="0"/>
              <a:t>で送るために盗聴される危険性がある</a:t>
            </a:r>
            <a:r>
              <a:rPr kumimoji="1" lang="en-US" altLang="ja-JP" smtClean="0"/>
              <a:t>. </a:t>
            </a:r>
            <a:endParaRPr kumimoji="1" lang="en-US" altLang="ja-JP"/>
          </a:p>
          <a:p>
            <a:pPr lvl="3"/>
            <a:r>
              <a:rPr lang="en-US" altLang="ja-JP" smtClean="0"/>
              <a:t>APOP </a:t>
            </a:r>
            <a:r>
              <a:rPr lang="ja-JP" altLang="en-US" smtClean="0"/>
              <a:t>ではパスワードを暗号化</a:t>
            </a:r>
            <a:r>
              <a:rPr lang="ja-JP" altLang="en-US"/>
              <a:t>する</a:t>
            </a:r>
            <a:r>
              <a:rPr lang="en-US" altLang="ja-JP" smtClean="0"/>
              <a:t>. </a:t>
            </a:r>
            <a:r>
              <a:rPr lang="en-US" altLang="ja-JP"/>
              <a:t>(</a:t>
            </a:r>
            <a:r>
              <a:rPr lang="ja-JP" altLang="en-US" smtClean="0"/>
              <a:t>近頃は </a:t>
            </a:r>
            <a:r>
              <a:rPr lang="en-US" altLang="ja-JP" smtClean="0"/>
              <a:t>SSL </a:t>
            </a:r>
            <a:r>
              <a:rPr lang="ja-JP" altLang="en-US"/>
              <a:t>による</a:t>
            </a:r>
            <a:r>
              <a:rPr lang="ja-JP" altLang="en-US" smtClean="0"/>
              <a:t>通信の暗号化</a:t>
            </a:r>
            <a:r>
              <a:rPr lang="ja-JP" altLang="en-US"/>
              <a:t>を</a:t>
            </a:r>
            <a:r>
              <a:rPr lang="ja-JP" altLang="en-US" smtClean="0"/>
              <a:t>推奨</a:t>
            </a:r>
            <a:r>
              <a:rPr lang="en-US" altLang="ja-JP"/>
              <a:t>)</a:t>
            </a:r>
            <a:r>
              <a:rPr lang="en-US" altLang="ja-JP" smtClean="0"/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POP </a:t>
            </a:r>
            <a:r>
              <a:rPr kumimoji="1" lang="ja-JP" altLang="en-US" sz="4000" dirty="0" smtClean="0"/>
              <a:t>とは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クライアント</a:t>
            </a:r>
            <a:r>
              <a:rPr lang="ja-JP" altLang="en-US" dirty="0"/>
              <a:t>の「コマンド」とメールサーバ</a:t>
            </a:r>
            <a:r>
              <a:rPr lang="ja-JP" altLang="en-US" dirty="0" smtClean="0"/>
              <a:t>から</a:t>
            </a:r>
            <a:r>
              <a:rPr lang="ja-JP" altLang="en-US" dirty="0"/>
              <a:t>の「レスポンス」で通信が</a:t>
            </a:r>
            <a:r>
              <a:rPr lang="ja-JP" altLang="en-US" dirty="0" smtClean="0"/>
              <a:t>行われる</a:t>
            </a:r>
            <a:endParaRPr lang="en-US" altLang="ja-JP" dirty="0" smtClean="0"/>
          </a:p>
          <a:p>
            <a:r>
              <a:rPr lang="ja-JP" altLang="en-US" dirty="0"/>
              <a:t>コマンドと</a:t>
            </a:r>
            <a:r>
              <a:rPr lang="ja-JP" altLang="en-US" dirty="0" smtClean="0"/>
              <a:t>レスポンスは </a:t>
            </a:r>
            <a:r>
              <a:rPr lang="en-US" altLang="ja-JP" dirty="0" smtClean="0"/>
              <a:t>3 </a:t>
            </a:r>
            <a:r>
              <a:rPr lang="ja-JP" altLang="en-US" dirty="0" smtClean="0"/>
              <a:t>段階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認証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ユーザ名</a:t>
            </a:r>
            <a:r>
              <a:rPr lang="ja-JP" altLang="en-US" dirty="0"/>
              <a:t>と</a:t>
            </a:r>
            <a:r>
              <a:rPr lang="ja-JP" altLang="en-US" dirty="0" smtClean="0"/>
              <a:t>パスワードで認証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トランザクション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受信メールの情報やメールの転送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アップデート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POP </a:t>
            </a:r>
            <a:r>
              <a:rPr lang="ja-JP" altLang="en-US" sz="4000" dirty="0" smtClean="0"/>
              <a:t>によるメールの受信</a:t>
            </a:r>
            <a:endParaRPr kumimoji="1" lang="ja-JP" altLang="en-US" sz="40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436096" y="3429000"/>
            <a:ext cx="3707904" cy="3429000"/>
          </a:xfrm>
          <a:prstGeom prst="rect">
            <a:avLst/>
          </a:prstGeom>
          <a:noFill/>
          <a:ln>
            <a:noFill/>
            <a:tailEnd type="arrow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kumimoji="1" lang="en-US" altLang="ja-JP" smtClean="0"/>
              <a:t>IMAP(Internet Message Access Protocol)</a:t>
            </a:r>
          </a:p>
          <a:p>
            <a:pPr lvl="1"/>
            <a:r>
              <a:rPr lang="ja-JP" altLang="en-US" smtClean="0"/>
              <a:t>メールサーバ上のメールにアクセスし操作するためのプロトコル</a:t>
            </a:r>
            <a:endParaRPr lang="en-US" altLang="ja-JP" smtClean="0"/>
          </a:p>
          <a:p>
            <a:pPr lvl="2"/>
            <a:r>
              <a:rPr lang="en-US" altLang="ja-JP" smtClean="0"/>
              <a:t>POP </a:t>
            </a:r>
            <a:r>
              <a:rPr lang="ja-JP" altLang="en-US" smtClean="0"/>
              <a:t>とは異なり</a:t>
            </a:r>
            <a:r>
              <a:rPr lang="en-US" altLang="ja-JP" smtClean="0"/>
              <a:t>, </a:t>
            </a:r>
            <a:r>
              <a:rPr lang="ja-JP" altLang="en-US" smtClean="0"/>
              <a:t>メールはサーバ上のメールボックスで管理される</a:t>
            </a:r>
            <a:r>
              <a:rPr lang="en-US" altLang="ja-JP" smtClean="0"/>
              <a:t>.</a:t>
            </a:r>
          </a:p>
          <a:p>
            <a:pPr lvl="3"/>
            <a:r>
              <a:rPr lang="en-US" altLang="ja-JP" smtClean="0"/>
              <a:t> </a:t>
            </a:r>
            <a:r>
              <a:rPr lang="ja-JP" altLang="en-US" smtClean="0"/>
              <a:t>タイトルや発信者を見て手元にメールを受信するかを決められる</a:t>
            </a:r>
            <a:r>
              <a:rPr lang="en-US" altLang="ja-JP" smtClean="0"/>
              <a:t>. </a:t>
            </a:r>
          </a:p>
          <a:p>
            <a:pPr lvl="3"/>
            <a:r>
              <a:rPr lang="ja-JP" altLang="en-US" smtClean="0"/>
              <a:t>複数の</a:t>
            </a:r>
            <a:r>
              <a:rPr lang="en-US" altLang="ja-JP" smtClean="0"/>
              <a:t>PC </a:t>
            </a:r>
            <a:r>
              <a:rPr lang="ja-JP" altLang="en-US" smtClean="0"/>
              <a:t>でメールを扱う際にメールの未読状態やフォルダの管理を一元的に行える</a:t>
            </a:r>
            <a:r>
              <a:rPr lang="en-US" altLang="ja-JP" smtClean="0"/>
              <a:t>. </a:t>
            </a:r>
          </a:p>
          <a:p>
            <a:pPr lvl="3"/>
            <a:r>
              <a:rPr lang="ja-JP" altLang="en-US" smtClean="0"/>
              <a:t>ローカルに保存さえすればオフラインでもメールを確認できる</a:t>
            </a:r>
            <a:r>
              <a:rPr lang="en-US" altLang="ja-JP" smtClean="0"/>
              <a:t>. </a:t>
            </a:r>
          </a:p>
          <a:p>
            <a:pPr lvl="3"/>
            <a:endParaRPr lang="en-US" altLang="ja-JP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IMAP </a:t>
            </a:r>
            <a:r>
              <a:rPr kumimoji="1" lang="ja-JP" altLang="en-US" sz="4000" dirty="0" smtClean="0"/>
              <a:t>とは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r>
              <a:rPr lang="ja-JP" altLang="en-US" smtClean="0"/>
              <a:t>メール送受信に関するプログラム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MUA : </a:t>
            </a:r>
            <a:r>
              <a:rPr kumimoji="1" lang="ja-JP" altLang="en-US" smtClean="0"/>
              <a:t>ユーザがメールの作成や送受信などを行うためのプログラム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 MTA : </a:t>
            </a:r>
            <a:r>
              <a:rPr kumimoji="1" lang="ja-JP" altLang="en-US" smtClean="0"/>
              <a:t>メールを受信し配送経路を決めるためのプログラム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 MDA : </a:t>
            </a:r>
            <a:r>
              <a:rPr kumimoji="1" lang="ja-JP" altLang="en-US" smtClean="0"/>
              <a:t>メールを配送するためのプログラム</a:t>
            </a:r>
            <a:endParaRPr kumimoji="1" lang="en-US" altLang="ja-JP" smtClean="0"/>
          </a:p>
          <a:p>
            <a:endParaRPr lang="en-US" altLang="ja-JP" smtClean="0"/>
          </a:p>
          <a:p>
            <a:r>
              <a:rPr kumimoji="1" lang="ja-JP" altLang="en-US" smtClean="0"/>
              <a:t>メール送受信に関するプロトコル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SMTP : </a:t>
            </a:r>
            <a:r>
              <a:rPr kumimoji="1" lang="ja-JP" altLang="en-US" smtClean="0"/>
              <a:t>メール送信に関わるプロトコル</a:t>
            </a:r>
            <a:endParaRPr kumimoji="1" lang="en-US" altLang="ja-JP" smtClean="0"/>
          </a:p>
          <a:p>
            <a:pPr lvl="1"/>
            <a:r>
              <a:rPr lang="en-US" altLang="ja-JP" smtClean="0"/>
              <a:t>POP, IMAP : </a:t>
            </a:r>
            <a:r>
              <a:rPr lang="ja-JP" altLang="en-US" smtClean="0"/>
              <a:t>メール受信に関わるプロトコル</a:t>
            </a:r>
            <a:endParaRPr lang="en-US" altLang="ja-JP" smtClean="0"/>
          </a:p>
          <a:p>
            <a:pPr lvl="2"/>
            <a:r>
              <a:rPr lang="en-US" altLang="ja-JP" smtClean="0"/>
              <a:t>IMAP </a:t>
            </a:r>
            <a:r>
              <a:rPr lang="ja-JP" altLang="en-US" smtClean="0"/>
              <a:t>はメールサーバ上でメールを一元管理</a:t>
            </a:r>
            <a:endParaRPr lang="en-US" altLang="ja-JP" smtClean="0"/>
          </a:p>
          <a:p>
            <a:pPr lvl="1">
              <a:buNone/>
            </a:pPr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まとめ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3200" dirty="0" smtClean="0"/>
              <a:t>0 </a:t>
            </a:r>
            <a:r>
              <a:rPr kumimoji="1" lang="en-US" altLang="ja-JP" sz="3200" smtClean="0"/>
              <a:t>. </a:t>
            </a:r>
            <a:r>
              <a:rPr kumimoji="1" lang="ja-JP" altLang="en-US" sz="3200" smtClean="0"/>
              <a:t>メール送受信の</a:t>
            </a:r>
            <a:r>
              <a:rPr kumimoji="1" lang="ja-JP" altLang="en-US" sz="3200" dirty="0" smtClean="0"/>
              <a:t>大まかな流れ</a:t>
            </a:r>
            <a:endParaRPr kumimoji="1" lang="en-US" altLang="ja-JP" sz="3200" dirty="0" smtClean="0"/>
          </a:p>
          <a:p>
            <a:pPr>
              <a:buNone/>
            </a:pPr>
            <a:r>
              <a:rPr kumimoji="1" lang="en-US" altLang="ja-JP" sz="3200" dirty="0" smtClean="0"/>
              <a:t>1 . MTA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, </a:t>
            </a:r>
            <a:r>
              <a:rPr kumimoji="1" lang="en-US" altLang="ja-JP" sz="3200" dirty="0" smtClean="0"/>
              <a:t>MDA , MUA</a:t>
            </a:r>
          </a:p>
          <a:p>
            <a:pPr>
              <a:buNone/>
            </a:pPr>
            <a:r>
              <a:rPr lang="en-US" altLang="ja-JP" sz="3200" dirty="0" smtClean="0"/>
              <a:t>2 . </a:t>
            </a:r>
            <a:r>
              <a:rPr lang="ja-JP" altLang="en-US" sz="3200" dirty="0" smtClean="0"/>
              <a:t>メールの送受信とプロトコル</a:t>
            </a:r>
            <a:endParaRPr lang="en-US" altLang="ja-JP" sz="3200" dirty="0" smtClean="0"/>
          </a:p>
          <a:p>
            <a:pPr lvl="1"/>
            <a:r>
              <a:rPr lang="en-US" altLang="ja-JP" sz="2800" dirty="0" smtClean="0"/>
              <a:t>SMTP</a:t>
            </a:r>
            <a:endParaRPr kumimoji="1" lang="en-US" altLang="ja-JP" sz="2800" dirty="0" smtClean="0"/>
          </a:p>
          <a:p>
            <a:pPr lvl="1"/>
            <a:r>
              <a:rPr lang="en-US" altLang="ja-JP" sz="2800" dirty="0" smtClean="0"/>
              <a:t>POP</a:t>
            </a:r>
          </a:p>
          <a:p>
            <a:pPr lvl="1"/>
            <a:r>
              <a:rPr kumimoji="1" lang="en-US" altLang="ja-JP" sz="2800" dirty="0" smtClean="0"/>
              <a:t>IMAP</a:t>
            </a:r>
            <a:endParaRPr kumimoji="1" lang="ja-JP" altLang="en-US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kumimoji="1" lang="en-US" altLang="ja-JP" sz="2000" dirty="0" smtClean="0"/>
              <a:t>211 </a:t>
            </a:r>
            <a:r>
              <a:rPr kumimoji="1" lang="ja-JP" altLang="en-US" sz="2000" dirty="0" smtClean="0"/>
              <a:t>・・・ システムのステータス </a:t>
            </a:r>
            <a:r>
              <a:rPr kumimoji="1" lang="en-US" altLang="ja-JP" sz="2000" dirty="0" smtClean="0"/>
              <a:t>, </a:t>
            </a:r>
            <a:r>
              <a:rPr kumimoji="1" lang="ja-JP" altLang="en-US" sz="2000" dirty="0" smtClean="0"/>
              <a:t>システムヘルプ応答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214 </a:t>
            </a:r>
            <a:r>
              <a:rPr lang="ja-JP" altLang="en-US" sz="2000" dirty="0" smtClean="0"/>
              <a:t>・・・ ヘルプメッセージ 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コマンド使用方法</a:t>
            </a:r>
            <a:endParaRPr lang="en-US" altLang="ja-JP" sz="2000" dirty="0" smtClean="0"/>
          </a:p>
          <a:p>
            <a:r>
              <a:rPr lang="en-US" altLang="ja-JP" sz="2000" dirty="0" smtClean="0"/>
              <a:t>220 </a:t>
            </a:r>
            <a:r>
              <a:rPr lang="ja-JP" altLang="en-US" sz="2000" dirty="0" smtClean="0"/>
              <a:t>・・・ パラメータに指定されるドメイン名のサーバを準備</a:t>
            </a:r>
            <a:endParaRPr lang="en-US" altLang="ja-JP" sz="2000" dirty="0" smtClean="0"/>
          </a:p>
          <a:p>
            <a:r>
              <a:rPr lang="en-US" altLang="ja-JP" sz="2000" dirty="0" smtClean="0"/>
              <a:t>221 </a:t>
            </a:r>
            <a:r>
              <a:rPr lang="ja-JP" altLang="en-US" sz="2000" dirty="0" smtClean="0"/>
              <a:t>・・・ コネクションのクローズ </a:t>
            </a:r>
            <a:r>
              <a:rPr lang="en-US" altLang="ja-JP" sz="2000" dirty="0" smtClean="0"/>
              <a:t>( QUIT </a:t>
            </a:r>
            <a:r>
              <a:rPr lang="ja-JP" altLang="en-US" sz="2000" dirty="0" err="1" smtClean="0"/>
              <a:t>への</a:t>
            </a:r>
            <a:r>
              <a:rPr lang="ja-JP" altLang="en-US" sz="2000" dirty="0" smtClean="0"/>
              <a:t>応答 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000" dirty="0" smtClean="0"/>
              <a:t>250  </a:t>
            </a:r>
            <a:r>
              <a:rPr lang="ja-JP" altLang="en-US" sz="2000" dirty="0" smtClean="0"/>
              <a:t>・・・ リクエストされたコマンドの終了</a:t>
            </a:r>
            <a:endParaRPr lang="en-US" altLang="ja-JP" sz="2000" dirty="0" smtClean="0"/>
          </a:p>
          <a:p>
            <a:r>
              <a:rPr lang="en-US" altLang="ja-JP" sz="2000" dirty="0" smtClean="0"/>
              <a:t>251  </a:t>
            </a:r>
            <a:r>
              <a:rPr lang="ja-JP" altLang="en-US" sz="2000" dirty="0" smtClean="0"/>
              <a:t>・・・宛先として指定されたアドレスがローカルに存在しないことを示</a:t>
            </a:r>
            <a:r>
              <a:rPr lang="en-US" altLang="ja-JP" sz="2000" dirty="0" smtClean="0"/>
              <a:t>	</a:t>
            </a:r>
            <a:r>
              <a:rPr lang="ja-JP" altLang="en-US" sz="2000" dirty="0" smtClean="0"/>
              <a:t>　　　す</a:t>
            </a:r>
            <a:endParaRPr lang="en-US" altLang="ja-JP" sz="2000" dirty="0" smtClean="0"/>
          </a:p>
          <a:p>
            <a:r>
              <a:rPr lang="en-US" altLang="ja-JP" sz="2000" dirty="0" smtClean="0"/>
              <a:t>252  </a:t>
            </a:r>
            <a:r>
              <a:rPr lang="ja-JP" altLang="en-US" sz="2000" dirty="0" smtClean="0"/>
              <a:t>・・・</a:t>
            </a:r>
            <a:r>
              <a:rPr lang="en-US" altLang="ja-JP" sz="2000" dirty="0" smtClean="0"/>
              <a:t>VRFY </a:t>
            </a:r>
            <a:r>
              <a:rPr lang="ja-JP" altLang="en-US" sz="2000" dirty="0" smtClean="0"/>
              <a:t>コマンドでユーザーが確認できないことを示す</a:t>
            </a:r>
            <a:endParaRPr lang="en-US" altLang="ja-JP" sz="2000" dirty="0" smtClean="0"/>
          </a:p>
          <a:p>
            <a:pPr lvl="1"/>
            <a:r>
              <a:rPr lang="ja-JP" altLang="en-US" sz="1800" dirty="0" smtClean="0"/>
              <a:t>ユーザーがローカルに存在しない</a:t>
            </a:r>
            <a:endParaRPr lang="en-US" altLang="ja-JP" sz="1800" dirty="0" smtClean="0"/>
          </a:p>
          <a:p>
            <a:pPr lvl="1"/>
            <a:r>
              <a:rPr lang="ja-JP" altLang="en-US" sz="1800" dirty="0" smtClean="0"/>
              <a:t>メールの送信は可能である</a:t>
            </a:r>
            <a:endParaRPr lang="en-US" altLang="ja-JP" sz="1800" dirty="0" smtClean="0"/>
          </a:p>
          <a:p>
            <a:r>
              <a:rPr lang="en-US" altLang="ja-JP" sz="2000" dirty="0" smtClean="0"/>
              <a:t>354  </a:t>
            </a:r>
            <a:r>
              <a:rPr lang="ja-JP" altLang="en-US" sz="2000" dirty="0" smtClean="0"/>
              <a:t>・・・ メールデータの入力を促す</a:t>
            </a:r>
            <a:endParaRPr lang="en-US" altLang="ja-JP" sz="2000" dirty="0" smtClean="0"/>
          </a:p>
          <a:p>
            <a:pPr lvl="1"/>
            <a:r>
              <a:rPr lang="ja-JP" altLang="en-US" sz="1800" dirty="0" smtClean="0"/>
              <a:t>最後は </a:t>
            </a:r>
            <a:r>
              <a:rPr lang="en-US" altLang="ja-JP" sz="1800" dirty="0" smtClean="0"/>
              <a:t>&lt;CR&gt; &lt;LF&gt; &lt;CR&gt; &lt;LF&gt; </a:t>
            </a:r>
            <a:r>
              <a:rPr lang="ja-JP" altLang="en-US" sz="1800" dirty="0" smtClean="0"/>
              <a:t>で終了すること</a:t>
            </a:r>
            <a:endParaRPr lang="en-US" altLang="ja-JP" sz="18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補足 </a:t>
            </a:r>
            <a:r>
              <a:rPr lang="en-US" altLang="ja-JP" sz="3200" dirty="0" smtClean="0"/>
              <a:t>. </a:t>
            </a:r>
            <a:r>
              <a:rPr kumimoji="1" lang="en-US" altLang="ja-JP" sz="3200" dirty="0" smtClean="0"/>
              <a:t>SMTP</a:t>
            </a:r>
            <a:r>
              <a:rPr kumimoji="1" lang="ja-JP" altLang="en-US" sz="3200" dirty="0" smtClean="0"/>
              <a:t>レスポンス一覧その</a:t>
            </a:r>
            <a:r>
              <a:rPr lang="ja-JP" altLang="en-US" sz="3200" dirty="0" smtClean="0"/>
              <a:t>１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r>
              <a:rPr kumimoji="1" lang="en-US" altLang="ja-JP" sz="2000" dirty="0" smtClean="0"/>
              <a:t>412 </a:t>
            </a:r>
            <a:r>
              <a:rPr kumimoji="1" lang="ja-JP" altLang="en-US" sz="2000" dirty="0" smtClean="0"/>
              <a:t>・・・ </a:t>
            </a:r>
            <a:r>
              <a:rPr lang="ja-JP" altLang="en-US" sz="2000" dirty="0" smtClean="0"/>
              <a:t>ホストのメールサービスが起動していないことを示す</a:t>
            </a:r>
            <a:endParaRPr lang="en-US" altLang="ja-JP" sz="2000" dirty="0" smtClean="0"/>
          </a:p>
          <a:p>
            <a:pPr lvl="1"/>
            <a:r>
              <a:rPr kumimoji="1" lang="en-US" altLang="ja-JP" sz="2000" dirty="0" smtClean="0"/>
              <a:t>TCP </a:t>
            </a:r>
            <a:r>
              <a:rPr kumimoji="1" lang="ja-JP" altLang="en-US" sz="2000" dirty="0" smtClean="0"/>
              <a:t>コネクションを切断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メール転送中のサーバのシャットダウン時もこのレスポンス</a:t>
            </a:r>
            <a:endParaRPr lang="en-US" altLang="ja-JP" sz="2000" dirty="0" smtClean="0"/>
          </a:p>
          <a:p>
            <a:r>
              <a:rPr lang="en-US" altLang="ja-JP" sz="2000" dirty="0" smtClean="0"/>
              <a:t>450 </a:t>
            </a:r>
            <a:r>
              <a:rPr lang="ja-JP" altLang="en-US" sz="2000" dirty="0" smtClean="0"/>
              <a:t>・・・ メールボックスがビジーであるため、リクエストされたコマンドが実</a:t>
            </a:r>
            <a:r>
              <a:rPr lang="en-US" altLang="ja-JP" sz="2000" dirty="0" smtClean="0"/>
              <a:t>	</a:t>
            </a:r>
            <a:r>
              <a:rPr lang="ja-JP" altLang="en-US" sz="2000" dirty="0" smtClean="0"/>
              <a:t>　　　行されない</a:t>
            </a:r>
          </a:p>
          <a:p>
            <a:r>
              <a:rPr lang="en-US" altLang="ja-JP" sz="2000" dirty="0" smtClean="0"/>
              <a:t>451 </a:t>
            </a:r>
            <a:r>
              <a:rPr lang="ja-JP" altLang="en-US" sz="2000" dirty="0" smtClean="0"/>
              <a:t>・・・ ローカルエラーのため、指定コマンドが実行されない </a:t>
            </a:r>
          </a:p>
          <a:p>
            <a:r>
              <a:rPr lang="en-US" altLang="ja-JP" sz="2000" dirty="0" smtClean="0"/>
              <a:t>452 </a:t>
            </a:r>
            <a:r>
              <a:rPr lang="ja-JP" altLang="en-US" sz="2000" dirty="0" smtClean="0"/>
              <a:t>・・・ リクエストされたコマンドは実行されない</a:t>
            </a:r>
            <a:endParaRPr lang="en-US" altLang="ja-JP" sz="2000" dirty="0" smtClean="0"/>
          </a:p>
          <a:p>
            <a:r>
              <a:rPr lang="en-US" altLang="ja-JP" sz="2000" dirty="0" smtClean="0"/>
              <a:t>500 </a:t>
            </a:r>
            <a:r>
              <a:rPr lang="ja-JP" altLang="en-US" sz="2000" dirty="0" smtClean="0"/>
              <a:t>・・・ コマンドの文法エラー</a:t>
            </a:r>
          </a:p>
          <a:p>
            <a:r>
              <a:rPr lang="en-US" altLang="ja-JP" sz="2000" dirty="0" smtClean="0"/>
              <a:t>501 </a:t>
            </a:r>
            <a:r>
              <a:rPr lang="ja-JP" altLang="en-US" sz="2000" dirty="0" smtClean="0"/>
              <a:t>・・・ 指定コマンドのパラメータエラー</a:t>
            </a:r>
          </a:p>
          <a:p>
            <a:endParaRPr lang="en-US" altLang="ja-JP" sz="20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補足 </a:t>
            </a:r>
            <a:r>
              <a:rPr lang="en-US" altLang="ja-JP" sz="3200" dirty="0" smtClean="0"/>
              <a:t>. SMTP</a:t>
            </a:r>
            <a:r>
              <a:rPr lang="ja-JP" altLang="en-US" sz="3200" dirty="0" smtClean="0"/>
              <a:t>レスポンス一覧その２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2800" dirty="0" smtClean="0"/>
              <a:t>コマンド一覧</a:t>
            </a:r>
            <a:endParaRPr kumimoji="1" lang="en-US" altLang="ja-JP" sz="2800" dirty="0" smtClean="0"/>
          </a:p>
          <a:p>
            <a:pPr lvl="1">
              <a:buFont typeface="Wingdings" pitchFamily="2" charset="2"/>
              <a:buChar char="l"/>
            </a:pPr>
            <a:r>
              <a:rPr lang="en-US" altLang="ja-JP" sz="2400" dirty="0" smtClean="0"/>
              <a:t>Authentication : </a:t>
            </a:r>
            <a:r>
              <a:rPr lang="ja-JP" altLang="en-US" sz="2400" dirty="0" smtClean="0"/>
              <a:t>クライアントの確認</a:t>
            </a:r>
            <a:endParaRPr lang="en-US" altLang="ja-JP" sz="2400" dirty="0" smtClean="0"/>
          </a:p>
          <a:p>
            <a:pPr lvl="2">
              <a:buFont typeface="Calibri" pitchFamily="34" charset="0"/>
              <a:buChar char="–"/>
            </a:pPr>
            <a:r>
              <a:rPr lang="en-US" altLang="ja-JP" sz="2000" dirty="0" smtClean="0"/>
              <a:t>USER </a:t>
            </a:r>
            <a:r>
              <a:rPr lang="ja-JP" altLang="en-US" sz="2000" dirty="0" smtClean="0"/>
              <a:t>・・・ ユーザー名</a:t>
            </a:r>
            <a:endParaRPr lang="en-US" altLang="ja-JP" sz="2000" dirty="0" smtClean="0"/>
          </a:p>
          <a:p>
            <a:pPr lvl="2">
              <a:buFont typeface="Calibri" pitchFamily="34" charset="0"/>
              <a:buChar char="–"/>
            </a:pPr>
            <a:r>
              <a:rPr lang="en-US" altLang="ja-JP" sz="2000" dirty="0" smtClean="0"/>
              <a:t> PASS </a:t>
            </a:r>
            <a:r>
              <a:rPr lang="ja-JP" altLang="en-US" sz="2000" dirty="0" smtClean="0"/>
              <a:t>・・・ パスワード</a:t>
            </a:r>
            <a:endParaRPr lang="en-US" altLang="ja-JP" sz="2000" dirty="0" smtClean="0"/>
          </a:p>
          <a:p>
            <a:pPr lvl="2">
              <a:buFont typeface="Calibri" pitchFamily="34" charset="0"/>
              <a:buChar char="–"/>
            </a:pPr>
            <a:r>
              <a:rPr lang="en-US" altLang="ja-JP" sz="2000" dirty="0" smtClean="0"/>
              <a:t>APOP </a:t>
            </a:r>
            <a:r>
              <a:rPr lang="ja-JP" altLang="en-US" sz="2000" dirty="0" smtClean="0"/>
              <a:t>・・・ </a:t>
            </a:r>
            <a:r>
              <a:rPr lang="en-US" altLang="ja-JP" sz="2000" dirty="0" smtClean="0"/>
              <a:t>USER </a:t>
            </a:r>
            <a:r>
              <a:rPr lang="ja-JP" altLang="en-US" sz="2000" dirty="0" smtClean="0"/>
              <a:t>と </a:t>
            </a:r>
            <a:r>
              <a:rPr lang="en-US" altLang="ja-JP" sz="2000" dirty="0" smtClean="0"/>
              <a:t>PASS </a:t>
            </a:r>
            <a:r>
              <a:rPr lang="ja-JP" altLang="en-US" sz="2000" dirty="0" smtClean="0"/>
              <a:t>の代わりに用いるユーザーの認証のためのコマンド</a:t>
            </a:r>
            <a:endParaRPr lang="en-US" altLang="ja-JP" sz="2000" dirty="0" smtClean="0"/>
          </a:p>
          <a:p>
            <a:pPr lvl="1">
              <a:buFont typeface="Wingdings" pitchFamily="2" charset="2"/>
              <a:buChar char="l"/>
            </a:pPr>
            <a:r>
              <a:rPr lang="en-US" altLang="ja-JP" sz="2400" dirty="0" smtClean="0"/>
              <a:t>Transaction : </a:t>
            </a:r>
            <a:r>
              <a:rPr lang="ja-JP" altLang="en-US" sz="2400" dirty="0" smtClean="0"/>
              <a:t>メッセージに対する操作</a:t>
            </a:r>
            <a:endParaRPr lang="en-US" altLang="ja-JP" sz="2400" dirty="0" smtClean="0"/>
          </a:p>
          <a:p>
            <a:pPr lvl="2">
              <a:buFont typeface="Calibri" pitchFamily="34" charset="0"/>
              <a:buChar char="–"/>
            </a:pPr>
            <a:r>
              <a:rPr lang="en-US" altLang="ja-JP" sz="2000" dirty="0" smtClean="0"/>
              <a:t>STAT </a:t>
            </a:r>
            <a:r>
              <a:rPr lang="ja-JP" altLang="en-US" sz="2000" dirty="0" smtClean="0"/>
              <a:t>・・・ 受信メール数とそのサイズの表示要求</a:t>
            </a:r>
            <a:endParaRPr lang="en-US" altLang="ja-JP" sz="2000" dirty="0" smtClean="0"/>
          </a:p>
          <a:p>
            <a:pPr lvl="2">
              <a:buFont typeface="Calibri" pitchFamily="34" charset="0"/>
              <a:buChar char="–"/>
            </a:pPr>
            <a:r>
              <a:rPr lang="en-US" altLang="ja-JP" sz="2000" dirty="0" smtClean="0"/>
              <a:t>LIST </a:t>
            </a:r>
            <a:r>
              <a:rPr lang="ja-JP" altLang="en-US" sz="2000" dirty="0" smtClean="0"/>
              <a:t>・・・ 受信メールの一覧と各メールのサイズの表示要求</a:t>
            </a:r>
            <a:endParaRPr lang="en-US" altLang="ja-JP" sz="2000" dirty="0" smtClean="0"/>
          </a:p>
          <a:p>
            <a:pPr lvl="2">
              <a:buFont typeface="Calibri" pitchFamily="34" charset="0"/>
              <a:buChar char="–"/>
            </a:pPr>
            <a:r>
              <a:rPr lang="en-US" altLang="ja-JP" sz="2000" dirty="0" smtClean="0"/>
              <a:t>RETR </a:t>
            </a:r>
            <a:r>
              <a:rPr lang="ja-JP" altLang="en-US" sz="2000" dirty="0" smtClean="0"/>
              <a:t>・・・ 指定した受信メールの転送要求</a:t>
            </a:r>
            <a:endParaRPr lang="en-US" altLang="ja-JP" sz="2000" dirty="0" smtClean="0"/>
          </a:p>
          <a:p>
            <a:pPr lvl="2">
              <a:buFont typeface="Calibri" pitchFamily="34" charset="0"/>
              <a:buChar char="–"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1200" dirty="0" smtClean="0"/>
              <a:t>	</a:t>
            </a:r>
            <a:endParaRPr kumimoji="1" lang="en-US" altLang="ja-JP" sz="12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補足 </a:t>
            </a:r>
            <a:r>
              <a:rPr kumimoji="1" lang="en-US" altLang="ja-JP" sz="3200" dirty="0" smtClean="0"/>
              <a:t>. POP</a:t>
            </a:r>
            <a:r>
              <a:rPr kumimoji="1" lang="ja-JP" altLang="en-US" sz="3200" dirty="0" err="1" smtClean="0"/>
              <a:t>での</a:t>
            </a:r>
            <a:r>
              <a:rPr kumimoji="1" lang="ja-JP" altLang="en-US" sz="3200" dirty="0" smtClean="0"/>
              <a:t>コマンド＆レスポンスその１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コマンド一覧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en-US" altLang="ja-JP" sz="2400" dirty="0" smtClean="0"/>
              <a:t>Update</a:t>
            </a:r>
          </a:p>
          <a:p>
            <a:pPr lvl="2">
              <a:buFont typeface="Calibri" pitchFamily="34" charset="0"/>
              <a:buChar char="–"/>
            </a:pPr>
            <a:r>
              <a:rPr kumimoji="1" lang="en-US" altLang="ja-JP" dirty="0" smtClean="0"/>
              <a:t>QUIT </a:t>
            </a:r>
            <a:r>
              <a:rPr kumimoji="1" lang="ja-JP" altLang="en-US" dirty="0" smtClean="0"/>
              <a:t>・・・ 接続を切断して終了</a:t>
            </a:r>
            <a:endParaRPr kumimoji="1" lang="en-US" altLang="ja-JP" dirty="0" smtClean="0"/>
          </a:p>
          <a:p>
            <a:pPr lvl="3"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　　　</a:t>
            </a:r>
            <a:r>
              <a:rPr lang="en-US" altLang="ja-JP" dirty="0" smtClean="0"/>
              <a:t>※ DERE </a:t>
            </a:r>
            <a:r>
              <a:rPr lang="ja-JP" altLang="en-US" dirty="0" smtClean="0"/>
              <a:t>で指定したメールがあれば消去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レスポンス</a:t>
            </a:r>
            <a:endParaRPr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en-US" altLang="ja-JP" sz="2400" dirty="0" smtClean="0"/>
              <a:t>+ OK </a:t>
            </a:r>
            <a:r>
              <a:rPr lang="ja-JP" altLang="en-US" sz="2400" dirty="0" smtClean="0"/>
              <a:t>状態表示 ・・・ 肯定反応</a:t>
            </a:r>
            <a:r>
              <a:rPr lang="en-US" altLang="ja-JP" dirty="0" smtClean="0"/>
              <a:t>	</a:t>
            </a:r>
          </a:p>
          <a:p>
            <a:pPr lvl="1">
              <a:buFont typeface="Wingdings" pitchFamily="2" charset="2"/>
              <a:buChar char="l"/>
            </a:pPr>
            <a:r>
              <a:rPr lang="en-US" altLang="ja-JP" sz="2400" dirty="0" smtClean="0"/>
              <a:t>- ERR </a:t>
            </a:r>
            <a:r>
              <a:rPr lang="ja-JP" altLang="en-US" sz="2400" dirty="0" smtClean="0"/>
              <a:t>状態表示 ・・・ 否定反応</a:t>
            </a:r>
            <a:endParaRPr lang="en-US" altLang="ja-JP" sz="24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補足 </a:t>
            </a:r>
            <a:r>
              <a:rPr lang="en-US" altLang="ja-JP" sz="3200" dirty="0" smtClean="0"/>
              <a:t>. POP</a:t>
            </a:r>
            <a:r>
              <a:rPr lang="ja-JP" altLang="en-US" sz="3200" dirty="0" err="1" smtClean="0"/>
              <a:t>での</a:t>
            </a:r>
            <a:r>
              <a:rPr lang="ja-JP" altLang="en-US" sz="3200" dirty="0" smtClean="0"/>
              <a:t>コマンド＆レスポンスその２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  <a:p>
            <a:pPr lvl="2">
              <a:buNone/>
            </a:pPr>
            <a:r>
              <a:rPr lang="ja-JP" altLang="en-US" sz="1200" b="1" smtClean="0"/>
              <a:t>    </a:t>
            </a:r>
            <a:endParaRPr lang="en-US" altLang="ja-JP" sz="1200" b="1" smtClean="0"/>
          </a:p>
          <a:p>
            <a:pPr lvl="2">
              <a:buNone/>
            </a:pPr>
            <a:endParaRPr lang="en-US" altLang="ja-JP" sz="1200" b="1" smtClean="0"/>
          </a:p>
          <a:p>
            <a:pPr lvl="2">
              <a:buNone/>
            </a:pPr>
            <a:r>
              <a:rPr lang="ja-JP" altLang="en-US" sz="1200" b="1" smtClean="0"/>
              <a:t>図は</a:t>
            </a:r>
            <a:r>
              <a:rPr lang="en-US" altLang="ja-JP" sz="1200" b="1" smtClean="0"/>
              <a:t>SMTP</a:t>
            </a:r>
            <a:r>
              <a:rPr lang="ja-JP" altLang="en-US" sz="1200" b="1" smtClean="0"/>
              <a:t>配送の仕組み</a:t>
            </a:r>
            <a:r>
              <a:rPr lang="ja-JP" altLang="en-US" sz="1200" b="1" smtClean="0"/>
              <a:t>と</a:t>
            </a:r>
            <a:r>
              <a:rPr lang="en-US" altLang="ja-JP" sz="1200" b="1" smtClean="0"/>
              <a:t>sendmail </a:t>
            </a:r>
            <a:r>
              <a:rPr lang="ja-JP" altLang="en-US" sz="1200" b="1" smtClean="0"/>
              <a:t>より</a:t>
            </a:r>
            <a:r>
              <a:rPr lang="ja-JP" altLang="en-US" sz="1300" smtClean="0"/>
              <a:t>　</a:t>
            </a:r>
            <a:r>
              <a:rPr lang="en-US" altLang="ja-JP" sz="1300" smtClean="0"/>
              <a:t>(http</a:t>
            </a:r>
            <a:r>
              <a:rPr lang="en-US" altLang="ja-JP" sz="1300" smtClean="0"/>
              <a:t>://linuxexpert.ne.jp/modules/pukiwiki/index.php</a:t>
            </a:r>
            <a:r>
              <a:rPr lang="en-US" altLang="ja-JP" sz="1300" smtClean="0"/>
              <a:t>?%</a:t>
            </a:r>
            <a:r>
              <a:rPr lang="en-US" altLang="ja-JP" sz="1300" smtClean="0"/>
              <a:t>5B%5BMailServer%2FSMTP%C7%DB%C1%F7%A4%CE%BB%C5%C1%C8%A4%DF%A4%C8sendmail%5D%5D)</a:t>
            </a:r>
            <a:endParaRPr lang="en-US" altLang="ja-JP" sz="130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補足</a:t>
            </a:r>
            <a:r>
              <a:rPr lang="en-US" altLang="ja-JP" smtClean="0"/>
              <a:t> </a:t>
            </a:r>
            <a:r>
              <a:rPr lang="en-US" altLang="ja-JP" smtClean="0"/>
              <a:t>. </a:t>
            </a:r>
            <a:r>
              <a:rPr lang="ja-JP" altLang="en-US" smtClean="0"/>
              <a:t>エンベロープとヘッダーの関係</a:t>
            </a:r>
            <a:endParaRPr kumimoji="1" lang="ja-JP" altLang="en-US"/>
          </a:p>
        </p:txBody>
      </p:sp>
      <p:pic>
        <p:nvPicPr>
          <p:cNvPr id="1026" name="Picture 2" descr="envelope.gif&#10;SIZE:404x300(9.9K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5904656" cy="4384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179512" y="1481328"/>
            <a:ext cx="8964488" cy="4525963"/>
          </a:xfrm>
        </p:spPr>
        <p:txBody>
          <a:bodyPr>
            <a:normAutofit/>
          </a:bodyPr>
          <a:lstStyle/>
          <a:p>
            <a:r>
              <a:rPr kumimoji="1" lang="en-US" altLang="ja-JP" sz="1800" dirty="0" smtClean="0"/>
              <a:t>2009 </a:t>
            </a:r>
            <a:r>
              <a:rPr kumimoji="1" lang="ja-JP" altLang="en-US" sz="1800" dirty="0" smtClean="0"/>
              <a:t>年度　</a:t>
            </a:r>
            <a:r>
              <a:rPr kumimoji="1" lang="en-US" altLang="ja-JP" sz="1800" dirty="0" smtClean="0"/>
              <a:t>ITPASS </a:t>
            </a:r>
            <a:r>
              <a:rPr kumimoji="1" lang="ja-JP" altLang="en-US" sz="1800" dirty="0" smtClean="0"/>
              <a:t>セミナー勉強会資料 </a:t>
            </a:r>
            <a:r>
              <a:rPr lang="ja-JP" altLang="en-US" sz="1800" dirty="0" smtClean="0"/>
              <a:t>「 メールサーバとメール配送の仕組み 」</a:t>
            </a:r>
            <a:endParaRPr lang="en-US" altLang="ja-JP" sz="1800" dirty="0" smtClean="0"/>
          </a:p>
          <a:p>
            <a:pPr lvl="1"/>
            <a:r>
              <a:rPr lang="ja-JP" altLang="en-US" sz="1800" dirty="0" smtClean="0"/>
              <a:t>清水條太郎 </a:t>
            </a:r>
            <a:r>
              <a:rPr lang="en-US" altLang="ja-JP" sz="1800" dirty="0" smtClean="0"/>
              <a:t>, </a:t>
            </a:r>
            <a:r>
              <a:rPr lang="ja-JP" altLang="en-US" sz="1800" dirty="0" smtClean="0"/>
              <a:t>黒田美紀</a:t>
            </a:r>
            <a:endParaRPr kumimoji="1" lang="en-US" altLang="ja-JP" sz="1800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1800" dirty="0" smtClean="0"/>
              <a:t> </a:t>
            </a:r>
            <a:r>
              <a:rPr lang="en-US" altLang="ja-JP" sz="1800" dirty="0" smtClean="0">
                <a:hlinkClick r:id="rId2"/>
              </a:rPr>
              <a:t>https://itpass.scitec.kobe-u.ac.jp/seminar/lecture/fy2009/091002/pub/</a:t>
            </a:r>
            <a:endParaRPr kumimoji="1" lang="en-US" altLang="ja-JP" sz="1800" dirty="0" smtClean="0"/>
          </a:p>
          <a:p>
            <a:r>
              <a:rPr lang="en-GB" altLang="ja-JP" sz="1800" dirty="0" err="1" smtClean="0"/>
              <a:t>Linuxexpert</a:t>
            </a:r>
            <a:r>
              <a:rPr lang="en-GB" altLang="ja-JP" sz="1800" dirty="0" smtClean="0"/>
              <a:t> - SMTP</a:t>
            </a:r>
            <a:r>
              <a:rPr lang="ja-JP" altLang="en-US" sz="1800" dirty="0" smtClean="0"/>
              <a:t>配送の仕組みと</a:t>
            </a:r>
            <a:r>
              <a:rPr lang="en-GB" altLang="ja-JP" sz="1800" dirty="0" err="1" smtClean="0"/>
              <a:t>sendmail-MailServer</a:t>
            </a:r>
            <a:r>
              <a:rPr lang="en-GB" altLang="ja-JP" sz="1800" dirty="0" smtClean="0"/>
              <a:t>/SMTP</a:t>
            </a:r>
            <a:r>
              <a:rPr lang="ja-JP" altLang="en-US" sz="1800" dirty="0" smtClean="0"/>
              <a:t>配送の仕組みと</a:t>
            </a:r>
            <a:r>
              <a:rPr lang="en-GB" altLang="ja-JP" sz="1800" dirty="0" err="1" smtClean="0"/>
              <a:t>sendmail-PukiWiki</a:t>
            </a:r>
            <a:r>
              <a:rPr lang="en-GB" altLang="ja-JP" sz="1800" dirty="0" smtClean="0"/>
              <a:t> 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1800" dirty="0" smtClean="0"/>
              <a:t> http://linuxexpert.ne.jp/modules/pukiwiki/46.html</a:t>
            </a:r>
          </a:p>
          <a:p>
            <a:r>
              <a:rPr lang="ja-JP" altLang="en-US" sz="1800" dirty="0" smtClean="0"/>
              <a:t>メールを受け取る仕組みはどうなっていますか？？｜電子メールの秘密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	 </a:t>
            </a:r>
            <a:r>
              <a:rPr lang="en-US" altLang="ja-JP" sz="1800" dirty="0" smtClean="0">
                <a:hlinkClick r:id="rId3"/>
              </a:rPr>
              <a:t>http://ascii.jp/elem/000/000/439/439105/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endParaRPr lang="en-GB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参考文献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 smtClean="0"/>
              <a:t>ネットワークの基本がまるごとわかる本</a:t>
            </a:r>
            <a:endParaRPr kumimoji="1" lang="en-US" altLang="ja-JP" sz="2000" dirty="0" smtClean="0"/>
          </a:p>
          <a:p>
            <a:pPr lvl="1">
              <a:buNone/>
            </a:pPr>
            <a:r>
              <a:rPr kumimoji="1" lang="ja-JP" altLang="en-US" sz="2000" dirty="0" smtClean="0"/>
              <a:t>発行人　福岡俊弘 </a:t>
            </a:r>
            <a:r>
              <a:rPr kumimoji="1" lang="en-US" altLang="ja-JP" sz="2000" dirty="0" smtClean="0"/>
              <a:t>, </a:t>
            </a:r>
            <a:r>
              <a:rPr kumimoji="1" lang="ja-JP" altLang="en-US" sz="2000" dirty="0" smtClean="0"/>
              <a:t>編集人　土屋信明 </a:t>
            </a:r>
            <a:r>
              <a:rPr kumimoji="1" lang="en-US" altLang="ja-JP" sz="2000" dirty="0" smtClean="0"/>
              <a:t>, </a:t>
            </a:r>
            <a:r>
              <a:rPr kumimoji="1" lang="ja-JP" altLang="en-US" sz="2000" dirty="0" smtClean="0"/>
              <a:t>発行所　株式会社アスキー</a:t>
            </a:r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参考文献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027232" cy="1828800"/>
          </a:xfrm>
        </p:spPr>
        <p:txBody>
          <a:bodyPr/>
          <a:lstStyle/>
          <a:p>
            <a:r>
              <a:rPr lang="ja-JP" altLang="en-US" smtClean="0"/>
              <a:t>メール送受信の大まかな流れ</a:t>
            </a:r>
            <a:endParaRPr kumimoji="1" lang="ja-JP" alt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メール</a:t>
            </a:r>
            <a:r>
              <a:rPr lang="ja-JP" altLang="en-US" smtClean="0"/>
              <a:t>送受信</a:t>
            </a:r>
            <a:r>
              <a:rPr kumimoji="1" lang="ja-JP" altLang="en-US" smtClean="0"/>
              <a:t>の</a:t>
            </a:r>
            <a:r>
              <a:rPr kumimoji="1" lang="ja-JP" altLang="en-US" dirty="0" smtClean="0"/>
              <a:t>大まかな流れ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99992" y="6021288"/>
            <a:ext cx="4716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sz="1400" dirty="0" smtClean="0"/>
              <a:t>http://linuxexpert.ne.jp/modules/pukiwiki/46.html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1600" y="4725144"/>
            <a:ext cx="6784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 送信者がメールソフトを使ってメールをメールサーバに送る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宛先アドレスを</a:t>
            </a:r>
            <a:r>
              <a:rPr lang="ja-JP" altLang="en-US" dirty="0" smtClean="0"/>
              <a:t>管理する</a:t>
            </a:r>
            <a:r>
              <a:rPr kumimoji="1" lang="ja-JP" altLang="en-US" dirty="0" smtClean="0"/>
              <a:t>メールサーバへメールを転送する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 </a:t>
            </a:r>
            <a:r>
              <a:rPr lang="ja-JP" altLang="en-US" dirty="0" smtClean="0"/>
              <a:t>受信者は自分のメールサーバに受信メールの有無を問い合わせる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 </a:t>
            </a:r>
            <a:r>
              <a:rPr lang="ja-JP" altLang="en-US" dirty="0" smtClean="0"/>
              <a:t>受信メールが有れば、そのメールを受信 する</a:t>
            </a:r>
            <a:endParaRPr kumimoji="1" lang="ja-JP" altLang="en-US" dirty="0"/>
          </a:p>
        </p:txBody>
      </p:sp>
      <p:pic>
        <p:nvPicPr>
          <p:cNvPr id="1028" name="Picture 4" descr="mail_transfer.gif&#10;SIZE:524x247(47.0K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17981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MUA, MTA, MDA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US" altLang="ja-JP" sz="2800" dirty="0" smtClean="0"/>
              <a:t>MUA ( Mail User Agent )</a:t>
            </a:r>
          </a:p>
          <a:p>
            <a:pPr lvl="1">
              <a:buFont typeface="Calibri" pitchFamily="34" charset="0"/>
              <a:buChar char="–"/>
            </a:pPr>
            <a:r>
              <a:rPr kumimoji="1" lang="ja-JP" altLang="en-US" sz="2400" dirty="0" smtClean="0"/>
              <a:t>ユーザーがメールを扱うためのプログラム</a:t>
            </a:r>
            <a:endParaRPr kumimoji="1" lang="en-US" altLang="ja-JP" sz="2400" dirty="0" smtClean="0"/>
          </a:p>
          <a:p>
            <a:pPr lvl="1">
              <a:buFont typeface="Calibri" pitchFamily="34" charset="0"/>
              <a:buChar char="–"/>
            </a:pPr>
            <a:r>
              <a:rPr lang="ja-JP" altLang="en-US" sz="2400" dirty="0" smtClean="0"/>
              <a:t>メールの閲覧、作成</a:t>
            </a:r>
            <a:endParaRPr lang="en-US" altLang="ja-JP" sz="2400" dirty="0" smtClean="0"/>
          </a:p>
          <a:p>
            <a:pPr lvl="1">
              <a:buFont typeface="Calibri" pitchFamily="34" charset="0"/>
              <a:buChar char="–"/>
            </a:pPr>
            <a:r>
              <a:rPr kumimoji="1" lang="ja-JP" altLang="en-US" sz="2400" dirty="0" smtClean="0"/>
              <a:t>メールの送受信</a:t>
            </a:r>
            <a:endParaRPr kumimoji="1" lang="en-US" altLang="ja-JP" sz="2400" dirty="0" smtClean="0"/>
          </a:p>
          <a:p>
            <a:pPr>
              <a:buFont typeface="Wingdings" pitchFamily="2" charset="2"/>
              <a:buChar char="l"/>
            </a:pPr>
            <a:endParaRPr kumimoji="1" lang="en-US" altLang="ja-JP" sz="1800" dirty="0" smtClean="0"/>
          </a:p>
          <a:p>
            <a:pPr>
              <a:buNone/>
            </a:pPr>
            <a:r>
              <a:rPr lang="ja-JP" altLang="en-US" sz="1400" dirty="0" smtClean="0"/>
              <a:t>■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Thunderbird , Outlook Express </a:t>
            </a:r>
            <a:r>
              <a:rPr lang="ja-JP" altLang="en-US" sz="1800" dirty="0" smtClean="0"/>
              <a:t>など</a:t>
            </a:r>
            <a:endParaRPr lang="en-US" altLang="ja-JP" sz="1800" dirty="0" smtClean="0"/>
          </a:p>
          <a:p>
            <a:pPr>
              <a:buFont typeface="Wingdings" pitchFamily="2" charset="2"/>
              <a:buChar char="l"/>
            </a:pPr>
            <a:endParaRPr kumimoji="1" lang="en-US" altLang="ja-JP" sz="1800" dirty="0" smtClean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MUA </a:t>
            </a:r>
            <a:r>
              <a:rPr kumimoji="1" lang="ja-JP" altLang="en-US" sz="4000" dirty="0" smtClean="0"/>
              <a:t>とは</a:t>
            </a:r>
            <a:endParaRPr kumimoji="1" lang="ja-JP" altLang="en-US" sz="4000" dirty="0"/>
          </a:p>
        </p:txBody>
      </p:sp>
      <p:sp>
        <p:nvSpPr>
          <p:cNvPr id="5" name="メモ 4"/>
          <p:cNvSpPr/>
          <p:nvPr/>
        </p:nvSpPr>
        <p:spPr>
          <a:xfrm>
            <a:off x="1331640" y="4149080"/>
            <a:ext cx="6552728" cy="1656184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ja-JP" altLang="en-US" smtClean="0">
                <a:solidFill>
                  <a:schemeClr val="tx1"/>
                </a:solidFill>
              </a:rPr>
              <a:t>*  手紙を送る場合で</a:t>
            </a:r>
            <a:r>
              <a:rPr lang="ja-JP" altLang="en-US" dirty="0" smtClean="0">
                <a:solidFill>
                  <a:schemeClr val="tx1"/>
                </a:solidFill>
              </a:rPr>
              <a:t>考えると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smtClean="0">
                <a:solidFill>
                  <a:schemeClr val="tx1"/>
                </a:solidFill>
              </a:rPr>
              <a:t> 手紙</a:t>
            </a:r>
            <a:r>
              <a:rPr lang="ja-JP" altLang="en-US" dirty="0" smtClean="0">
                <a:solidFill>
                  <a:schemeClr val="tx1"/>
                </a:solidFill>
              </a:rPr>
              <a:t>を書いたり、受け取った手紙を管理したりするほか、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　 書いた手紙を郵便局のポストに投函したり、郵便局から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ja-JP" dirty="0" smtClean="0">
                <a:solidFill>
                  <a:schemeClr val="tx1"/>
                </a:solidFill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</a:rPr>
              <a:t>　手紙を取ってくる役割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en-US" altLang="ja-JP" sz="2400" dirty="0" smtClean="0"/>
              <a:t>MTA ( Mail Transfer Agent )</a:t>
            </a:r>
          </a:p>
          <a:p>
            <a:pPr marL="742950" lvl="2" indent="-342900">
              <a:buFont typeface="Calibri" pitchFamily="34" charset="0"/>
              <a:buChar char="–"/>
            </a:pPr>
            <a:r>
              <a:rPr lang="ja-JP" altLang="en-US" sz="1800" dirty="0" smtClean="0"/>
              <a:t>メール転送経路の決定するプログラム</a:t>
            </a:r>
            <a:endParaRPr lang="en-US" altLang="ja-JP" sz="1800" dirty="0" smtClean="0"/>
          </a:p>
          <a:p>
            <a:pPr marL="742950" lvl="2" indent="-342900">
              <a:buNone/>
            </a:pPr>
            <a:r>
              <a:rPr lang="ja-JP" altLang="en-US" sz="1300" dirty="0" smtClean="0"/>
              <a:t>■</a:t>
            </a:r>
            <a:r>
              <a:rPr lang="ja-JP" altLang="en-US" sz="1800" dirty="0" smtClean="0"/>
              <a:t> </a:t>
            </a:r>
            <a:r>
              <a:rPr lang="en-US" altLang="ja-JP" sz="1800" dirty="0" err="1" smtClean="0"/>
              <a:t>sendmail</a:t>
            </a:r>
            <a:r>
              <a:rPr lang="en-US" altLang="ja-JP" sz="1800" dirty="0" smtClean="0"/>
              <a:t> , </a:t>
            </a:r>
            <a:r>
              <a:rPr lang="en-US" altLang="ja-JP" sz="1800" dirty="0" err="1" smtClean="0"/>
              <a:t>qmail</a:t>
            </a:r>
            <a:r>
              <a:rPr lang="en-US" altLang="ja-JP" sz="1800" dirty="0" smtClean="0"/>
              <a:t> </a:t>
            </a:r>
            <a:r>
              <a:rPr lang="ja-JP" altLang="en-US" sz="1800" dirty="0" smtClean="0"/>
              <a:t>など</a:t>
            </a:r>
            <a:endParaRPr lang="en-US" altLang="ja-JP" sz="1800" dirty="0" smtClean="0"/>
          </a:p>
          <a:p>
            <a:pPr marL="342900" lvl="1" indent="-342900">
              <a:buNone/>
            </a:pPr>
            <a:r>
              <a:rPr lang="en-US" altLang="ja-JP" sz="2400" dirty="0" smtClean="0"/>
              <a:t>MDA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 Mail Delivery Agent )</a:t>
            </a:r>
          </a:p>
          <a:p>
            <a:pPr marL="342900" lvl="1" indent="-342900"/>
            <a:r>
              <a:rPr lang="ja-JP" altLang="en-US" sz="2000" dirty="0" smtClean="0"/>
              <a:t>リモート</a:t>
            </a:r>
            <a:r>
              <a:rPr lang="en-US" altLang="ja-JP" sz="2000" dirty="0" smtClean="0"/>
              <a:t>MDA</a:t>
            </a:r>
          </a:p>
          <a:p>
            <a:pPr marL="580644" lvl="2" indent="-342900">
              <a:buFont typeface="Lucida Sans Unicode" pitchFamily="34" charset="0"/>
              <a:buChar char="–"/>
            </a:pPr>
            <a:r>
              <a:rPr lang="ja-JP" altLang="en-US" sz="1800" dirty="0" smtClean="0"/>
              <a:t>他のメールサーバへのメールの配送するプログラム</a:t>
            </a:r>
            <a:endParaRPr lang="en-US" altLang="ja-JP" sz="1800" dirty="0" smtClean="0"/>
          </a:p>
          <a:p>
            <a:pPr marL="342900" lvl="1" indent="-342900"/>
            <a:r>
              <a:rPr lang="ja-JP" altLang="en-US" sz="2000" dirty="0" smtClean="0"/>
              <a:t>ローカル</a:t>
            </a:r>
            <a:r>
              <a:rPr lang="en-US" altLang="ja-JP" sz="2000" dirty="0" smtClean="0"/>
              <a:t>MDA</a:t>
            </a:r>
          </a:p>
          <a:p>
            <a:pPr marL="580644" lvl="2" indent="-342900">
              <a:buFont typeface="Lucida Sans Unicode" pitchFamily="34" charset="0"/>
              <a:buChar char="–"/>
            </a:pPr>
            <a:r>
              <a:rPr lang="ja-JP" altLang="en-US" sz="1800" dirty="0" smtClean="0"/>
              <a:t>メールをメールボックスに格納するプログラム</a:t>
            </a:r>
            <a:endParaRPr lang="en-US" altLang="ja-JP" sz="1800" dirty="0" smtClean="0"/>
          </a:p>
          <a:p>
            <a:pPr marL="580644" lvl="2" indent="-342900">
              <a:buNone/>
            </a:pPr>
            <a:r>
              <a:rPr lang="ja-JP" altLang="en-US" sz="1800" dirty="0" smtClean="0"/>
              <a:t>　 </a:t>
            </a:r>
            <a:endParaRPr lang="en-US" altLang="ja-JP" sz="1800" dirty="0" smtClean="0"/>
          </a:p>
          <a:p>
            <a:pPr marL="342900" lvl="1" indent="-342900">
              <a:buNone/>
            </a:pPr>
            <a:r>
              <a:rPr lang="ja-JP" altLang="en-US" sz="1800" dirty="0" smtClean="0"/>
              <a:t>　　</a:t>
            </a:r>
            <a:endParaRPr lang="en-US" altLang="ja-JP" sz="1800" dirty="0" smtClean="0"/>
          </a:p>
          <a:p>
            <a:pPr marL="342900" lvl="1" indent="-342900">
              <a:buNone/>
            </a:pPr>
            <a:endParaRPr lang="en-US" altLang="ja-JP" sz="1800" dirty="0" smtClean="0"/>
          </a:p>
          <a:p>
            <a:pPr marL="342900" lvl="1" indent="-342900"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MTA , MDA</a:t>
            </a:r>
            <a:r>
              <a:rPr lang="ja-JP" altLang="en-US" dirty="0" smtClean="0"/>
              <a:t> とは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5" name="メモ 4"/>
          <p:cNvSpPr/>
          <p:nvPr/>
        </p:nvSpPr>
        <p:spPr>
          <a:xfrm>
            <a:off x="1331640" y="4725144"/>
            <a:ext cx="6552728" cy="1368152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 indent="-342900">
              <a:buNone/>
            </a:pPr>
            <a:r>
              <a:rPr lang="ja-JP" altLang="en-US" smtClean="0">
                <a:solidFill>
                  <a:schemeClr val="tx1"/>
                </a:solidFill>
              </a:rPr>
              <a:t>*  手紙を送る場合で</a:t>
            </a:r>
            <a:r>
              <a:rPr lang="ja-JP" altLang="en-US" dirty="0" smtClean="0">
                <a:solidFill>
                  <a:schemeClr val="tx1"/>
                </a:solidFill>
              </a:rPr>
              <a:t>考えると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342900" lvl="1" indent="-34290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　 郵便局に相当し、手紙を郵便局間で郵送し、私書箱に振り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342900" lvl="1" indent="-34290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　 分けるような役割</a:t>
            </a:r>
            <a:r>
              <a:rPr lang="ja-JP" altLang="en-US" b="1" dirty="0" smtClean="0">
                <a:solidFill>
                  <a:schemeClr val="tx1"/>
                </a:solidFill>
              </a:rPr>
              <a:t>　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 </a:t>
            </a:r>
            <a:r>
              <a:rPr kumimoji="1" lang="ja-JP" altLang="en-US" dirty="0" smtClean="0"/>
              <a:t>メールの送受信とプロトコル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ja-JP" altLang="en-US" sz="2800" dirty="0" smtClean="0"/>
              <a:t>通信をする上で必要になる約束事をまとめたもの</a:t>
            </a:r>
            <a:endParaRPr lang="en-US" altLang="ja-JP" sz="2800" dirty="0" smtClean="0"/>
          </a:p>
          <a:p>
            <a:pPr>
              <a:buNone/>
            </a:pPr>
            <a:r>
              <a:rPr kumimoji="1" lang="ja-JP" altLang="en-US" dirty="0" smtClean="0"/>
              <a:t>　　</a:t>
            </a:r>
            <a:r>
              <a:rPr lang="ja-JP" altLang="en-US" sz="2000" dirty="0" smtClean="0"/>
              <a:t>・</a:t>
            </a:r>
            <a:r>
              <a:rPr lang="ja-JP" altLang="en-US" dirty="0" smtClean="0"/>
              <a:t> </a:t>
            </a:r>
            <a:r>
              <a:rPr kumimoji="1" lang="ja-JP" altLang="en-US" sz="2400" dirty="0" smtClean="0"/>
              <a:t>メールの送受信に関係するのは </a:t>
            </a:r>
            <a:r>
              <a:rPr kumimoji="1" lang="en-US" altLang="ja-JP" sz="2400" dirty="0" smtClean="0"/>
              <a:t>SMTP , POP , IMAP</a:t>
            </a:r>
            <a:endParaRPr kumimoji="1" lang="ja-JP" altLang="en-US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プロトコルとは</a:t>
            </a:r>
            <a:endParaRPr kumimoji="1" lang="ja-JP" altLang="en-US" dirty="0"/>
          </a:p>
        </p:txBody>
      </p:sp>
      <p:pic>
        <p:nvPicPr>
          <p:cNvPr id="1027" name="Picture 3" descr="C:\Users\sakamoto\AppData\Local\Microsoft\Windows\Temporary Internet Files\Content.IE5\7ALXM2NC\MC90043262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437112"/>
            <a:ext cx="864096" cy="86409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028" name="Picture 4" descr="C:\Users\sakamoto\AppData\Local\Microsoft\Windows\Temporary Internet Files\Content.IE5\7ALXM2NC\MC900432624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437112"/>
            <a:ext cx="936104" cy="936104"/>
          </a:xfrm>
          <a:prstGeom prst="rect">
            <a:avLst/>
          </a:prstGeom>
          <a:noFill/>
        </p:spPr>
      </p:pic>
      <p:sp>
        <p:nvSpPr>
          <p:cNvPr id="10" name="右矢印 9"/>
          <p:cNvSpPr/>
          <p:nvPr/>
        </p:nvSpPr>
        <p:spPr>
          <a:xfrm>
            <a:off x="1043608" y="4653136"/>
            <a:ext cx="1872208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1043608" y="4941168"/>
            <a:ext cx="1872208" cy="216024"/>
          </a:xfrm>
          <a:prstGeom prst="rightArrow">
            <a:avLst/>
          </a:prstGeom>
          <a:solidFill>
            <a:srgbClr val="FFFF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331640" y="4581128"/>
            <a:ext cx="1296144" cy="6480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日本語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7584" y="3573016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 </a:t>
            </a:r>
            <a:r>
              <a:rPr kumimoji="1" lang="ja-JP" altLang="en-US" sz="2000" dirty="0" smtClean="0"/>
              <a:t>人の場合</a:t>
            </a:r>
            <a:endParaRPr kumimoji="1" lang="ja-JP" altLang="en-US" sz="2000" dirty="0"/>
          </a:p>
        </p:txBody>
      </p:sp>
      <p:pic>
        <p:nvPicPr>
          <p:cNvPr id="1029" name="Picture 5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437112"/>
            <a:ext cx="1368152" cy="977251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5" name="Picture 5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1832" y="4509120"/>
            <a:ext cx="1310546" cy="936104"/>
          </a:xfrm>
          <a:prstGeom prst="rect">
            <a:avLst/>
          </a:prstGeom>
          <a:noFill/>
        </p:spPr>
      </p:pic>
      <p:sp>
        <p:nvSpPr>
          <p:cNvPr id="16" name="右矢印 15"/>
          <p:cNvSpPr/>
          <p:nvPr/>
        </p:nvSpPr>
        <p:spPr>
          <a:xfrm>
            <a:off x="5292080" y="4725144"/>
            <a:ext cx="2304256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 rot="10800000">
            <a:off x="5292080" y="5013176"/>
            <a:ext cx="2304256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580112" y="4653136"/>
            <a:ext cx="1728192" cy="64807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プロトコル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55976" y="3573016"/>
            <a:ext cx="2787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 </a:t>
            </a:r>
            <a:r>
              <a:rPr kumimoji="1" lang="ja-JP" altLang="en-US" sz="2000" dirty="0" smtClean="0"/>
              <a:t>コンピュータの場合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1124</TotalTime>
  <Words>1097</Words>
  <Application>Microsoft Office PowerPoint</Application>
  <PresentationFormat>画面に合わせる (4:3)</PresentationFormat>
  <Paragraphs>202</Paragraphs>
  <Slides>26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ビジネス</vt:lpstr>
      <vt:lpstr>メールサーバとメールの配送の仕組み</vt:lpstr>
      <vt:lpstr>目次</vt:lpstr>
      <vt:lpstr>メール送受信の大まかな流れ</vt:lpstr>
      <vt:lpstr>メール送受信の大まかな流れ</vt:lpstr>
      <vt:lpstr>MUA, MTA, MDA</vt:lpstr>
      <vt:lpstr>MUA とは</vt:lpstr>
      <vt:lpstr>MTA , MDA とは </vt:lpstr>
      <vt:lpstr> メールの送受信とプロトコル</vt:lpstr>
      <vt:lpstr>プロトコルとは</vt:lpstr>
      <vt:lpstr>メール送受信の流れ</vt:lpstr>
      <vt:lpstr>SMTP とは</vt:lpstr>
      <vt:lpstr>SMTP 通信でやり取りされるメールの構造</vt:lpstr>
      <vt:lpstr>SMTP 通信の様子1</vt:lpstr>
      <vt:lpstr>SMTP通信の様子2</vt:lpstr>
      <vt:lpstr>SMTP におけるメールの送受信</vt:lpstr>
      <vt:lpstr>POP とは</vt:lpstr>
      <vt:lpstr>POP によるメールの受信</vt:lpstr>
      <vt:lpstr>IMAP とは</vt:lpstr>
      <vt:lpstr>まとめ</vt:lpstr>
      <vt:lpstr>補足 . SMTPレスポンス一覧その１</vt:lpstr>
      <vt:lpstr>補足 . SMTPレスポンス一覧その２</vt:lpstr>
      <vt:lpstr>補足 . POPでのコマンド＆レスポンスその１</vt:lpstr>
      <vt:lpstr>補足 . POPでのコマンド＆レスポンスその２</vt:lpstr>
      <vt:lpstr>補足 . エンベロープとヘッダーの関係</vt:lpstr>
      <vt:lpstr>参考文献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sakamoto</dc:creator>
  <cp:lastModifiedBy>KAWAI</cp:lastModifiedBy>
  <cp:revision>119</cp:revision>
  <dcterms:created xsi:type="dcterms:W3CDTF">2010-10-01T08:52:21Z</dcterms:created>
  <dcterms:modified xsi:type="dcterms:W3CDTF">2010-10-07T02:49:50Z</dcterms:modified>
</cp:coreProperties>
</file>