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75" r:id="rId3"/>
    <p:sldId id="257" r:id="rId4"/>
    <p:sldId id="258" r:id="rId5"/>
    <p:sldId id="276" r:id="rId6"/>
    <p:sldId id="261" r:id="rId7"/>
    <p:sldId id="262" r:id="rId8"/>
    <p:sldId id="273" r:id="rId9"/>
    <p:sldId id="277" r:id="rId10"/>
    <p:sldId id="274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8" r:id="rId19"/>
  </p:sldIdLst>
  <p:sldSz cx="9144000" cy="6858000" type="screen4x3"/>
  <p:notesSz cx="6734175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2" name="サブタイトル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774FC-11B9-45B1-9DB2-DA8537DA2714}" type="datetimeFigureOut">
              <a:rPr kumimoji="1" lang="ja-JP" altLang="en-US" smtClean="0"/>
              <a:pPr/>
              <a:t>2010/11/18</a:t>
            </a:fld>
            <a:endParaRPr kumimoji="1" lang="ja-JP" altLang="en-US"/>
          </a:p>
        </p:txBody>
      </p:sp>
      <p:sp>
        <p:nvSpPr>
          <p:cNvPr id="20" name="フッター プレースホル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AC3EB4-E234-483F-AB4E-2A2B15B1505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円/楕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774FC-11B9-45B1-9DB2-DA8537DA2714}" type="datetimeFigureOut">
              <a:rPr kumimoji="1" lang="ja-JP" altLang="en-US" smtClean="0"/>
              <a:pPr/>
              <a:t>2010/11/18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AC3EB4-E234-483F-AB4E-2A2B15B1505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774FC-11B9-45B1-9DB2-DA8537DA2714}" type="datetimeFigureOut">
              <a:rPr kumimoji="1" lang="ja-JP" altLang="en-US" smtClean="0"/>
              <a:pPr/>
              <a:t>2010/11/18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AC3EB4-E234-483F-AB4E-2A2B15B1505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774FC-11B9-45B1-9DB2-DA8537DA2714}" type="datetimeFigureOut">
              <a:rPr kumimoji="1" lang="ja-JP" altLang="en-US" smtClean="0"/>
              <a:pPr/>
              <a:t>2010/11/18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AC3EB4-E234-483F-AB4E-2A2B15B1505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774FC-11B9-45B1-9DB2-DA8537DA2714}" type="datetimeFigureOut">
              <a:rPr kumimoji="1" lang="ja-JP" altLang="en-US" smtClean="0"/>
              <a:pPr/>
              <a:t>2010/11/18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AC3EB4-E234-483F-AB4E-2A2B15B1505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円/楕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円/楕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774FC-11B9-45B1-9DB2-DA8537DA2714}" type="datetimeFigureOut">
              <a:rPr kumimoji="1" lang="ja-JP" altLang="en-US" smtClean="0"/>
              <a:pPr/>
              <a:t>2010/11/18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AC3EB4-E234-483F-AB4E-2A2B15B1505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774FC-11B9-45B1-9DB2-DA8537DA2714}" type="datetimeFigureOut">
              <a:rPr kumimoji="1" lang="ja-JP" altLang="en-US" smtClean="0"/>
              <a:pPr/>
              <a:t>2010/11/18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AC3EB4-E234-483F-AB4E-2A2B15B1505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774FC-11B9-45B1-9DB2-DA8537DA2714}" type="datetimeFigureOut">
              <a:rPr kumimoji="1" lang="ja-JP" altLang="en-US" smtClean="0"/>
              <a:pPr/>
              <a:t>2010/11/18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AC3EB4-E234-483F-AB4E-2A2B15B1505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774FC-11B9-45B1-9DB2-DA8537DA2714}" type="datetimeFigureOut">
              <a:rPr kumimoji="1" lang="ja-JP" altLang="en-US" smtClean="0"/>
              <a:pPr/>
              <a:t>2010/11/18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AC3EB4-E234-483F-AB4E-2A2B15B1505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774FC-11B9-45B1-9DB2-DA8537DA2714}" type="datetimeFigureOut">
              <a:rPr kumimoji="1" lang="ja-JP" altLang="en-US" smtClean="0"/>
              <a:pPr/>
              <a:t>2010/11/18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AC3EB4-E234-483F-AB4E-2A2B15B1505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D774FC-11B9-45B1-9DB2-DA8537DA2714}" type="datetimeFigureOut">
              <a:rPr kumimoji="1" lang="ja-JP" altLang="en-US" smtClean="0"/>
              <a:pPr/>
              <a:t>2010/11/18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CAC3EB4-E234-483F-AB4E-2A2B15B1505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9" name="フローチャート: 処理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フローチャート: 処理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パイ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円/楕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ドーナ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タイトル プレースホル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テキスト プレースホル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24" name="日付プレースホル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0D774FC-11B9-45B1-9DB2-DA8537DA2714}" type="datetimeFigureOut">
              <a:rPr kumimoji="1" lang="ja-JP" altLang="en-US" smtClean="0"/>
              <a:pPr/>
              <a:t>2010/11/18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22" name="スライド番号プレースホル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CAC3EB4-E234-483F-AB4E-2A2B15B1505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1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67744" y="1174598"/>
            <a:ext cx="6172200" cy="2614442"/>
          </a:xfrm>
        </p:spPr>
        <p:txBody>
          <a:bodyPr>
            <a:normAutofit/>
          </a:bodyPr>
          <a:lstStyle/>
          <a:p>
            <a:pPr algn="ctr"/>
            <a:r>
              <a:rPr kumimoji="1" lang="en-US" altLang="ja-JP" sz="5400" dirty="0" smtClean="0"/>
              <a:t>ITPASS</a:t>
            </a:r>
            <a:r>
              <a:rPr kumimoji="1" lang="ja-JP" altLang="en-US" sz="5400" dirty="0" smtClean="0"/>
              <a:t>セミナー</a:t>
            </a:r>
            <a:r>
              <a:rPr kumimoji="1" lang="en-US" altLang="ja-JP" sz="5400" dirty="0" smtClean="0"/>
              <a:t/>
            </a:r>
            <a:br>
              <a:rPr kumimoji="1" lang="en-US" altLang="ja-JP" sz="5400" dirty="0" smtClean="0"/>
            </a:br>
            <a:r>
              <a:rPr kumimoji="1" lang="en-US" altLang="ja-JP" sz="5400" dirty="0" smtClean="0"/>
              <a:t/>
            </a:r>
            <a:br>
              <a:rPr kumimoji="1" lang="en-US" altLang="ja-JP" sz="5400" dirty="0" smtClean="0"/>
            </a:br>
            <a:r>
              <a:rPr lang="ja-JP" altLang="en-US" sz="4000" dirty="0" smtClean="0"/>
              <a:t>～</a:t>
            </a:r>
            <a:r>
              <a:rPr lang="en-US" altLang="ja-JP" sz="4000" dirty="0" err="1" smtClean="0"/>
              <a:t>Zindaiji</a:t>
            </a:r>
            <a:r>
              <a:rPr lang="ja-JP" altLang="en-US" sz="4000" dirty="0" smtClean="0"/>
              <a:t>～</a:t>
            </a:r>
            <a:endParaRPr kumimoji="1" lang="ja-JP" altLang="en-US" sz="4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86000" y="4293096"/>
            <a:ext cx="6172200" cy="2081826"/>
          </a:xfrm>
        </p:spPr>
        <p:txBody>
          <a:bodyPr>
            <a:noAutofit/>
          </a:bodyPr>
          <a:lstStyle/>
          <a:p>
            <a:pPr algn="ctr"/>
            <a:r>
              <a:rPr kumimoji="1" lang="ja-JP" altLang="en-US" sz="2000" dirty="0" smtClean="0"/>
              <a:t>神戸大学　大学院理学研究科　</a:t>
            </a:r>
            <a:endParaRPr kumimoji="1" lang="en-US" altLang="ja-JP" sz="2000" dirty="0" smtClean="0"/>
          </a:p>
          <a:p>
            <a:pPr algn="ctr"/>
            <a:r>
              <a:rPr kumimoji="1" lang="ja-JP" altLang="en-US" sz="2000" dirty="0" smtClean="0"/>
              <a:t>宇宙物理学研究室</a:t>
            </a:r>
            <a:endParaRPr kumimoji="1" lang="en-US" altLang="ja-JP" sz="2000" dirty="0" smtClean="0"/>
          </a:p>
          <a:p>
            <a:pPr algn="ctr"/>
            <a:r>
              <a:rPr lang="ja-JP" altLang="en-US" sz="2000" dirty="0" smtClean="0"/>
              <a:t>　修士課程二年</a:t>
            </a:r>
            <a:endParaRPr lang="en-US" altLang="ja-JP" sz="2000" dirty="0" smtClean="0"/>
          </a:p>
          <a:p>
            <a:pPr algn="ctr"/>
            <a:r>
              <a:rPr lang="ja-JP" altLang="en-US" sz="2000" dirty="0" smtClean="0"/>
              <a:t>末次 竜　と　安井 佑貴</a:t>
            </a:r>
            <a:endParaRPr kumimoji="1" lang="ja-JP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Zindaiji</a:t>
            </a:r>
            <a:r>
              <a:rPr kumimoji="1" lang="ja-JP" altLang="en-US" dirty="0" smtClean="0"/>
              <a:t>とは？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93568"/>
          </a:xfrm>
        </p:spPr>
        <p:txBody>
          <a:bodyPr>
            <a:normAutofit/>
          </a:bodyPr>
          <a:lstStyle/>
          <a:p>
            <a:r>
              <a:rPr lang="en-US" altLang="ja-JP" sz="2400" dirty="0" smtClean="0"/>
              <a:t>N</a:t>
            </a:r>
            <a:r>
              <a:rPr lang="ja-JP" altLang="en-US" sz="2400" dirty="0" smtClean="0"/>
              <a:t>体計算結果を可視化するためのソフト</a:t>
            </a:r>
            <a:endParaRPr lang="en-US" altLang="ja-JP" sz="2400" dirty="0" smtClean="0"/>
          </a:p>
          <a:p>
            <a:pPr>
              <a:buNone/>
            </a:pPr>
            <a:endParaRPr lang="en-US" altLang="ja-JP" sz="2400" dirty="0" smtClean="0"/>
          </a:p>
          <a:p>
            <a:r>
              <a:rPr lang="ja-JP" altLang="en-US" sz="2400" dirty="0" smtClean="0"/>
              <a:t>製作者　</a:t>
            </a:r>
            <a:endParaRPr lang="en-US" altLang="ja-JP" sz="2400" dirty="0" smtClean="0"/>
          </a:p>
          <a:p>
            <a:pPr>
              <a:buNone/>
            </a:pPr>
            <a:r>
              <a:rPr lang="ja-JP" altLang="en-US" sz="2400" dirty="0" smtClean="0"/>
              <a:t>　武田 隆顕</a:t>
            </a:r>
            <a:r>
              <a:rPr lang="en-US" altLang="ja-JP" sz="2400" dirty="0" smtClean="0"/>
              <a:t>(</a:t>
            </a:r>
            <a:r>
              <a:rPr lang="ja-JP" altLang="en-US" sz="1800" dirty="0" smtClean="0"/>
              <a:t>国立天文台</a:t>
            </a:r>
            <a:r>
              <a:rPr lang="en-US" altLang="ja-JP" sz="2400" dirty="0" smtClean="0"/>
              <a:t>)</a:t>
            </a:r>
            <a:r>
              <a:rPr lang="ja-JP" altLang="en-US" sz="2400" dirty="0" smtClean="0"/>
              <a:t>など</a:t>
            </a:r>
            <a:endParaRPr lang="en-US" altLang="ja-JP" sz="2400" dirty="0" smtClean="0"/>
          </a:p>
          <a:p>
            <a:pPr>
              <a:buNone/>
            </a:pPr>
            <a:endParaRPr lang="en-US" altLang="ja-JP" sz="2400" dirty="0" smtClean="0"/>
          </a:p>
          <a:p>
            <a:r>
              <a:rPr lang="ja-JP" altLang="en-US" sz="2400" dirty="0" smtClean="0"/>
              <a:t>名前の由来  </a:t>
            </a:r>
            <a:endParaRPr lang="en-US" altLang="ja-JP" sz="2400" dirty="0" smtClean="0"/>
          </a:p>
          <a:p>
            <a:pPr>
              <a:buNone/>
            </a:pPr>
            <a:r>
              <a:rPr lang="ja-JP" altLang="en-US" sz="2400" dirty="0" smtClean="0"/>
              <a:t>　深大寺</a:t>
            </a:r>
            <a:r>
              <a:rPr lang="en-US" altLang="ja-JP" sz="2400" dirty="0" smtClean="0"/>
              <a:t>(</a:t>
            </a:r>
            <a:r>
              <a:rPr lang="ja-JP" altLang="en-US" sz="2400" dirty="0" smtClean="0"/>
              <a:t>国立天文台近くにある寺</a:t>
            </a:r>
            <a:r>
              <a:rPr lang="en-US" altLang="ja-JP" sz="2400" dirty="0" smtClean="0"/>
              <a:t>)</a:t>
            </a:r>
          </a:p>
          <a:p>
            <a:endParaRPr lang="en-US" altLang="ja-JP" sz="2400" dirty="0" smtClean="0"/>
          </a:p>
          <a:p>
            <a:r>
              <a:rPr lang="ja-JP" altLang="en-US" sz="2400" dirty="0" smtClean="0"/>
              <a:t>作られた目的　</a:t>
            </a:r>
            <a:endParaRPr lang="en-US" altLang="ja-JP" sz="2400" dirty="0" smtClean="0"/>
          </a:p>
          <a:p>
            <a:pPr>
              <a:buNone/>
            </a:pPr>
            <a:r>
              <a:rPr lang="ja-JP" altLang="en-US" sz="2400" dirty="0" smtClean="0"/>
              <a:t>　国立天文台の</a:t>
            </a:r>
            <a:r>
              <a:rPr lang="en-US" altLang="ja-JP" sz="2400" dirty="0" smtClean="0"/>
              <a:t>3D</a:t>
            </a:r>
            <a:r>
              <a:rPr lang="ja-JP" altLang="en-US" sz="2400" dirty="0" smtClean="0"/>
              <a:t>映像投影装置に、</a:t>
            </a:r>
            <a:r>
              <a:rPr lang="en-US" altLang="ja-JP" sz="2400" dirty="0" smtClean="0"/>
              <a:t>N</a:t>
            </a:r>
            <a:r>
              <a:rPr lang="ja-JP" altLang="en-US" sz="2400" dirty="0" smtClean="0"/>
              <a:t>体計算の結果を</a:t>
            </a:r>
            <a:r>
              <a:rPr lang="ja-JP" altLang="en-US" sz="2400" smtClean="0"/>
              <a:t>表示する動画を</a:t>
            </a:r>
            <a:r>
              <a:rPr lang="ja-JP" altLang="en-US" sz="2400" dirty="0" smtClean="0"/>
              <a:t>製作するため</a:t>
            </a:r>
            <a:endParaRPr lang="en-US" altLang="ja-JP" sz="2400" dirty="0" smtClean="0"/>
          </a:p>
          <a:p>
            <a:pPr>
              <a:buNone/>
            </a:pPr>
            <a:r>
              <a:rPr lang="ja-JP" altLang="en-US" sz="2400" dirty="0" smtClean="0"/>
              <a:t>　　→</a:t>
            </a:r>
            <a:r>
              <a:rPr lang="en-US" altLang="ja-JP" sz="2400" dirty="0" smtClean="0"/>
              <a:t>N</a:t>
            </a:r>
            <a:r>
              <a:rPr lang="ja-JP" altLang="en-US" sz="2400" dirty="0" smtClean="0"/>
              <a:t>体計算結果用のビューワーとしても使用可</a:t>
            </a:r>
            <a:endParaRPr lang="en-US" altLang="ja-JP" sz="2400" dirty="0" smtClean="0"/>
          </a:p>
          <a:p>
            <a:endParaRPr lang="en-US" altLang="ja-JP" sz="2400" dirty="0" smtClean="0"/>
          </a:p>
          <a:p>
            <a:endParaRPr lang="en-US" altLang="ja-JP" sz="2400" dirty="0" smtClean="0"/>
          </a:p>
          <a:p>
            <a:endParaRPr lang="en-US" altLang="ja-JP" sz="2400" dirty="0" smtClean="0"/>
          </a:p>
          <a:p>
            <a:endParaRPr lang="en-US" altLang="ja-JP" sz="2400" dirty="0" smtClean="0"/>
          </a:p>
          <a:p>
            <a:endParaRPr kumimoji="1" lang="en-US" altLang="ja-JP" sz="2400" dirty="0" smtClean="0"/>
          </a:p>
          <a:p>
            <a:endParaRPr lang="en-US" altLang="ja-JP" sz="2400" dirty="0" smtClean="0"/>
          </a:p>
          <a:p>
            <a:endParaRPr kumimoji="1" lang="en-US" altLang="ja-JP" sz="2400" dirty="0" smtClean="0"/>
          </a:p>
          <a:p>
            <a:pPr>
              <a:buNone/>
            </a:pPr>
            <a:endParaRPr kumimoji="1" lang="en-US" altLang="ja-JP" sz="2400" dirty="0" smtClean="0"/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21560"/>
          </a:xfrm>
        </p:spPr>
        <p:txBody>
          <a:bodyPr>
            <a:normAutofit fontScale="85000" lnSpcReduction="20000"/>
          </a:bodyPr>
          <a:lstStyle/>
          <a:p>
            <a:r>
              <a:rPr lang="ja-JP" altLang="en-US" sz="2800" dirty="0" smtClean="0"/>
              <a:t>特徴</a:t>
            </a:r>
            <a:endParaRPr lang="en-US" altLang="ja-JP" sz="2800" dirty="0" smtClean="0"/>
          </a:p>
          <a:p>
            <a:pPr>
              <a:buNone/>
            </a:pPr>
            <a:r>
              <a:rPr lang="en-US" altLang="ja-JP" sz="2800" dirty="0" smtClean="0"/>
              <a:t>   1.</a:t>
            </a:r>
            <a:r>
              <a:rPr lang="ja-JP" altLang="en-US" sz="2800" dirty="0" smtClean="0"/>
              <a:t>大量の粒子データを様々な視点で見ることができる</a:t>
            </a:r>
            <a:endParaRPr lang="en-US" altLang="ja-JP" sz="2800" dirty="0" smtClean="0"/>
          </a:p>
          <a:p>
            <a:pPr>
              <a:buNone/>
            </a:pPr>
            <a:r>
              <a:rPr lang="ja-JP" altLang="en-US" sz="2800" dirty="0" smtClean="0"/>
              <a:t>　 </a:t>
            </a:r>
            <a:r>
              <a:rPr lang="en-US" altLang="ja-JP" sz="2800" dirty="0" smtClean="0"/>
              <a:t>2.</a:t>
            </a:r>
            <a:r>
              <a:rPr lang="ja-JP" altLang="en-US" sz="2800" dirty="0" smtClean="0"/>
              <a:t>綺麗な動画を作ることができる</a:t>
            </a:r>
            <a:endParaRPr lang="en-US" altLang="ja-JP" sz="2800" dirty="0" smtClean="0"/>
          </a:p>
          <a:p>
            <a:pPr>
              <a:buNone/>
            </a:pPr>
            <a:r>
              <a:rPr lang="en-US" altLang="ja-JP" sz="2800" dirty="0" smtClean="0"/>
              <a:t>   3.</a:t>
            </a:r>
            <a:r>
              <a:rPr lang="ja-JP" altLang="en-US" sz="2800" dirty="0" smtClean="0"/>
              <a:t>フリーソフトである</a:t>
            </a:r>
            <a:endParaRPr lang="en-US" altLang="ja-JP" sz="2800" dirty="0" smtClean="0"/>
          </a:p>
          <a:p>
            <a:pPr>
              <a:buNone/>
            </a:pPr>
            <a:endParaRPr lang="en-US" altLang="ja-JP" sz="2800" dirty="0" smtClean="0"/>
          </a:p>
          <a:p>
            <a:r>
              <a:rPr lang="ja-JP" altLang="en-US" sz="2800" dirty="0" smtClean="0"/>
              <a:t>稼働環境</a:t>
            </a:r>
            <a:endParaRPr lang="en-US" altLang="ja-JP" sz="2800" dirty="0" smtClean="0"/>
          </a:p>
          <a:p>
            <a:pPr>
              <a:buNone/>
            </a:pPr>
            <a:r>
              <a:rPr lang="ja-JP" altLang="en-US" sz="2800" dirty="0" smtClean="0"/>
              <a:t>　　</a:t>
            </a:r>
            <a:r>
              <a:rPr lang="en-US" altLang="ja-JP" sz="2800" dirty="0" smtClean="0"/>
              <a:t> Windows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2000</a:t>
            </a:r>
            <a:r>
              <a:rPr lang="ja-JP" altLang="en-US" sz="2800" dirty="0" err="1" smtClean="0"/>
              <a:t>、</a:t>
            </a:r>
            <a:r>
              <a:rPr lang="en-US" altLang="ja-JP" sz="2800" dirty="0" smtClean="0"/>
              <a:t>Windows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XP</a:t>
            </a:r>
            <a:r>
              <a:rPr lang="ja-JP" altLang="en-US" sz="2800" dirty="0" smtClean="0"/>
              <a:t>　</a:t>
            </a:r>
            <a:r>
              <a:rPr lang="en-US" altLang="ja-JP" sz="2800" dirty="0" smtClean="0"/>
              <a:t>(Vista</a:t>
            </a:r>
            <a:r>
              <a:rPr lang="ja-JP" altLang="en-US" sz="2800" dirty="0" err="1" smtClean="0"/>
              <a:t>、</a:t>
            </a:r>
            <a:r>
              <a:rPr lang="en-US" altLang="ja-JP" sz="2800" dirty="0" smtClean="0"/>
              <a:t>7</a:t>
            </a:r>
            <a:r>
              <a:rPr lang="ja-JP" altLang="en-US" sz="2800" dirty="0" err="1" smtClean="0"/>
              <a:t>にも</a:t>
            </a:r>
            <a:r>
              <a:rPr lang="ja-JP" altLang="en-US" sz="2800" dirty="0" smtClean="0"/>
              <a:t>対応？</a:t>
            </a:r>
            <a:r>
              <a:rPr lang="en-US" altLang="ja-JP" sz="2800" dirty="0" smtClean="0"/>
              <a:t>)</a:t>
            </a:r>
          </a:p>
          <a:p>
            <a:pPr>
              <a:buNone/>
            </a:pPr>
            <a:endParaRPr lang="en-US" altLang="ja-JP" sz="2800" dirty="0" smtClean="0"/>
          </a:p>
          <a:p>
            <a:r>
              <a:rPr lang="ja-JP" altLang="en-US" sz="2800" dirty="0" smtClean="0"/>
              <a:t>ダウンロードサイト　</a:t>
            </a:r>
            <a:r>
              <a:rPr lang="en-US" altLang="ja-JP" sz="2400" dirty="0" smtClean="0"/>
              <a:t>http://www.cfca.nao.ac.jp/~takedatk/COMPUTER/ZINDAIJI/particlemovie.html</a:t>
            </a:r>
          </a:p>
          <a:p>
            <a:pPr>
              <a:buNone/>
            </a:pPr>
            <a:r>
              <a:rPr lang="en-US" altLang="ja-JP" sz="2800" dirty="0" smtClean="0"/>
              <a:t>   </a:t>
            </a:r>
          </a:p>
          <a:p>
            <a:pPr>
              <a:buNone/>
            </a:pPr>
            <a:endParaRPr kumimoji="1" lang="ja-JP" altLang="en-US" dirty="0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Zindaiji</a:t>
            </a:r>
            <a:r>
              <a:rPr lang="ja-JP" altLang="en-US" dirty="0" smtClean="0"/>
              <a:t>とは？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400" dirty="0" smtClean="0"/>
              <a:t>データの読み込み</a:t>
            </a:r>
            <a:endParaRPr kumimoji="1" lang="en-US" altLang="ja-JP" sz="2400" dirty="0" smtClean="0"/>
          </a:p>
          <a:p>
            <a:r>
              <a:rPr lang="en-US" altLang="ja-JP" sz="2400" dirty="0" err="1" smtClean="0"/>
              <a:t>Zindaiji</a:t>
            </a:r>
            <a:r>
              <a:rPr lang="ja-JP" altLang="en-US" sz="2400" dirty="0" err="1" smtClean="0"/>
              <a:t>での</a:t>
            </a:r>
            <a:r>
              <a:rPr lang="ja-JP" altLang="en-US" sz="2400" dirty="0" smtClean="0"/>
              <a:t>表示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データの出力</a:t>
            </a:r>
            <a:endParaRPr kumimoji="1" lang="ja-JP" altLang="en-US" sz="2400" dirty="0"/>
          </a:p>
        </p:txBody>
      </p:sp>
      <p:sp>
        <p:nvSpPr>
          <p:cNvPr id="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Zindaiji</a:t>
            </a:r>
            <a:r>
              <a:rPr kumimoji="1" lang="ja-JP" altLang="en-US" dirty="0" smtClean="0"/>
              <a:t>の使い方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データの読み込み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49552"/>
          </a:xfrm>
        </p:spPr>
        <p:txBody>
          <a:bodyPr/>
          <a:lstStyle/>
          <a:p>
            <a:r>
              <a:rPr kumimoji="1" lang="ja-JP" altLang="en-US" sz="2400" dirty="0" smtClean="0"/>
              <a:t>読み込めるデータの形式はヘッダと本体で構成されるデータ</a:t>
            </a:r>
            <a:endParaRPr kumimoji="1" lang="en-US" altLang="ja-JP" sz="2400" dirty="0" smtClean="0"/>
          </a:p>
          <a:p>
            <a:pPr>
              <a:buNone/>
            </a:pPr>
            <a:r>
              <a:rPr lang="ja-JP" altLang="en-US" sz="2400" dirty="0" smtClean="0"/>
              <a:t>　→ヘッダ：時間と粒子数</a:t>
            </a:r>
            <a:endParaRPr lang="en-US" altLang="ja-JP" sz="2400" dirty="0" smtClean="0"/>
          </a:p>
          <a:p>
            <a:pPr>
              <a:buNone/>
            </a:pPr>
            <a:r>
              <a:rPr kumimoji="1" lang="ja-JP" altLang="en-US" sz="2400" dirty="0" smtClean="0"/>
              <a:t>　→本体：</a:t>
            </a:r>
            <a:r>
              <a:rPr lang="ja-JP" altLang="en-US" sz="2400" dirty="0" smtClean="0"/>
              <a:t>位置、粒子半径</a:t>
            </a:r>
            <a:r>
              <a:rPr lang="en-US" altLang="ja-JP" sz="2400" dirty="0" smtClean="0"/>
              <a:t>(</a:t>
            </a:r>
            <a:r>
              <a:rPr lang="ja-JP" altLang="en-US" sz="2400" dirty="0" smtClean="0"/>
              <a:t>速度など</a:t>
            </a:r>
            <a:r>
              <a:rPr lang="en-US" altLang="ja-JP" sz="2400" dirty="0" smtClean="0"/>
              <a:t>)</a:t>
            </a:r>
          </a:p>
          <a:p>
            <a:pPr>
              <a:buNone/>
            </a:pPr>
            <a:endParaRPr lang="en-US" altLang="ja-JP" sz="2400" dirty="0" smtClean="0"/>
          </a:p>
          <a:p>
            <a:r>
              <a:rPr lang="ja-JP" altLang="en-US" sz="2400" dirty="0" smtClean="0"/>
              <a:t>動画用のデータのファイル名は連番にしなければならない</a:t>
            </a:r>
            <a:endParaRPr lang="en-US" altLang="ja-JP" sz="2400" dirty="0" smtClean="0"/>
          </a:p>
          <a:p>
            <a:pPr>
              <a:buNone/>
            </a:pPr>
            <a:r>
              <a:rPr lang="ja-JP" altLang="en-US" sz="2400" dirty="0" smtClean="0"/>
              <a:t>　例 </a:t>
            </a:r>
            <a:r>
              <a:rPr lang="en-US" altLang="ja-JP" sz="2400" dirty="0" smtClean="0"/>
              <a:t>file000.</a:t>
            </a:r>
            <a:r>
              <a:rPr lang="ja-JP" altLang="en-US" sz="2400" dirty="0" smtClean="0"/>
              <a:t>拡張子</a:t>
            </a:r>
            <a:endParaRPr lang="en-US" altLang="ja-JP" sz="2400" dirty="0" smtClean="0"/>
          </a:p>
          <a:p>
            <a:pPr>
              <a:buNone/>
            </a:pPr>
            <a:r>
              <a:rPr lang="ja-JP" altLang="en-US" sz="2400" dirty="0" smtClean="0"/>
              <a:t>　　 </a:t>
            </a:r>
            <a:r>
              <a:rPr lang="en-US" altLang="ja-JP" sz="2400" dirty="0" smtClean="0"/>
              <a:t>file001.</a:t>
            </a:r>
            <a:r>
              <a:rPr lang="ja-JP" altLang="en-US" sz="2400" dirty="0" smtClean="0"/>
              <a:t>拡張子</a:t>
            </a:r>
            <a:endParaRPr lang="en-US" altLang="ja-JP" sz="2400" dirty="0" smtClean="0"/>
          </a:p>
          <a:p>
            <a:pPr>
              <a:buNone/>
            </a:pPr>
            <a:r>
              <a:rPr lang="ja-JP" altLang="en-US" sz="2400" dirty="0" smtClean="0"/>
              <a:t>　　</a:t>
            </a:r>
            <a:r>
              <a:rPr lang="en-US" altLang="ja-JP" sz="2400" dirty="0" smtClean="0"/>
              <a:t> </a:t>
            </a:r>
            <a:r>
              <a:rPr lang="ja-JP" altLang="en-US" sz="2400" dirty="0" smtClean="0"/>
              <a:t>・・・</a:t>
            </a:r>
            <a:endParaRPr lang="en-US" altLang="ja-JP" sz="2400" dirty="0" smtClean="0"/>
          </a:p>
          <a:p>
            <a:pPr>
              <a:buNone/>
            </a:pP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err="1" smtClean="0"/>
              <a:t>Zindaiji</a:t>
            </a:r>
            <a:r>
              <a:rPr kumimoji="1" lang="ja-JP" altLang="en-US" dirty="0" err="1" smtClean="0"/>
              <a:t>での</a:t>
            </a:r>
            <a:r>
              <a:rPr kumimoji="1" lang="ja-JP" altLang="en-US" dirty="0" smtClean="0"/>
              <a:t>表示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400" dirty="0" smtClean="0"/>
              <a:t>粒子は</a:t>
            </a:r>
            <a:r>
              <a:rPr lang="ja-JP" altLang="en-US" sz="2400" dirty="0" smtClean="0"/>
              <a:t>点、球、板で表すことができる</a:t>
            </a:r>
            <a:endParaRPr lang="en-US" altLang="ja-JP" sz="2400" dirty="0" smtClean="0"/>
          </a:p>
          <a:p>
            <a:pPr>
              <a:buNone/>
            </a:pPr>
            <a:endParaRPr lang="en-US" altLang="ja-JP" sz="2400" dirty="0" smtClean="0"/>
          </a:p>
          <a:p>
            <a:r>
              <a:rPr lang="ja-JP" altLang="en-US" sz="2400" dirty="0" smtClean="0"/>
              <a:t>動画再生中にマウスで視点移動ができる</a:t>
            </a:r>
            <a:endParaRPr lang="en-US" altLang="ja-JP" sz="2400" dirty="0" smtClean="0"/>
          </a:p>
          <a:p>
            <a:endParaRPr lang="en-US" altLang="ja-JP" sz="2400" dirty="0" smtClean="0"/>
          </a:p>
          <a:p>
            <a:r>
              <a:rPr lang="ja-JP" altLang="en-US" sz="2400" dirty="0" smtClean="0"/>
              <a:t>カメラワークを設定できる</a:t>
            </a:r>
            <a:endParaRPr lang="en-US" altLang="ja-JP" sz="2400" dirty="0" smtClean="0"/>
          </a:p>
          <a:p>
            <a:pPr>
              <a:buNone/>
            </a:pPr>
            <a:endParaRPr lang="en-US" altLang="ja-JP" sz="2400" dirty="0" smtClean="0"/>
          </a:p>
          <a:p>
            <a:r>
              <a:rPr lang="ja-JP" altLang="en-US" sz="2400" dirty="0" smtClean="0"/>
              <a:t>巻き戻しなど、時間を自由に設定できる</a:t>
            </a:r>
            <a:endParaRPr lang="en-US" altLang="ja-JP" sz="2400" dirty="0" smtClean="0"/>
          </a:p>
          <a:p>
            <a:endParaRPr lang="en-US" altLang="ja-JP" sz="2400" dirty="0" smtClean="0"/>
          </a:p>
          <a:p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データの出力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2400" dirty="0" smtClean="0"/>
              <a:t>作成した動画を</a:t>
            </a:r>
            <a:r>
              <a:rPr lang="en-US" altLang="ja-JP" sz="2400" dirty="0" err="1" smtClean="0"/>
              <a:t>avi</a:t>
            </a:r>
            <a:r>
              <a:rPr lang="ja-JP" altLang="en-US" sz="2400" dirty="0" smtClean="0"/>
              <a:t>で出力できる</a:t>
            </a:r>
            <a:endParaRPr lang="en-US" altLang="ja-JP" sz="2400" dirty="0" smtClean="0"/>
          </a:p>
          <a:p>
            <a:endParaRPr lang="en-US" altLang="ja-JP" sz="2400" dirty="0"/>
          </a:p>
          <a:p>
            <a:r>
              <a:rPr lang="ja-JP" altLang="en-US" sz="2400" dirty="0" smtClean="0"/>
              <a:t>イメージファイルを出力できる（連番可）</a:t>
            </a:r>
            <a:endParaRPr lang="en-US" altLang="ja-JP" sz="2400" dirty="0" smtClean="0"/>
          </a:p>
          <a:p>
            <a:endParaRPr lang="en-US" altLang="ja-JP" sz="2400" dirty="0" smtClean="0"/>
          </a:p>
          <a:p>
            <a:r>
              <a:rPr lang="en-US" altLang="ja-JP" sz="2400" dirty="0" smtClean="0"/>
              <a:t>3D</a:t>
            </a:r>
            <a:r>
              <a:rPr lang="ja-JP" altLang="en-US" sz="2400" dirty="0" smtClean="0"/>
              <a:t>の動画を作成できる</a:t>
            </a: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Zindaiji</a:t>
            </a:r>
            <a:r>
              <a:rPr lang="ja-JP" altLang="en-US" dirty="0" smtClean="0"/>
              <a:t>による可視化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400" dirty="0" smtClean="0"/>
              <a:t>例</a:t>
            </a:r>
            <a:r>
              <a:rPr kumimoji="1" lang="en-US" altLang="ja-JP" sz="2400" dirty="0" smtClean="0"/>
              <a:t>1</a:t>
            </a:r>
          </a:p>
          <a:p>
            <a:pPr>
              <a:buNone/>
            </a:pPr>
            <a:r>
              <a:rPr lang="ja-JP" altLang="en-US" sz="2400" dirty="0" smtClean="0"/>
              <a:t>　土星のリング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例</a:t>
            </a:r>
            <a:r>
              <a:rPr lang="en-US" altLang="ja-JP" sz="2400" dirty="0" smtClean="0"/>
              <a:t>2</a:t>
            </a:r>
          </a:p>
          <a:p>
            <a:pPr>
              <a:buNone/>
            </a:pPr>
            <a:r>
              <a:rPr lang="ja-JP" altLang="en-US" sz="2400" dirty="0" smtClean="0"/>
              <a:t>　銀河の衝突</a:t>
            </a:r>
            <a:endParaRPr lang="en-US" altLang="ja-JP" sz="2400" dirty="0" smtClean="0"/>
          </a:p>
          <a:p>
            <a:endParaRPr lang="en-US" altLang="ja-JP" sz="2400" dirty="0" smtClean="0"/>
          </a:p>
          <a:p>
            <a:endParaRPr lang="en-US" altLang="ja-JP" sz="2400" dirty="0" smtClean="0"/>
          </a:p>
          <a:p>
            <a:r>
              <a:rPr lang="ja-JP" altLang="en-US" sz="2400" dirty="0" smtClean="0"/>
              <a:t>例</a:t>
            </a:r>
            <a:r>
              <a:rPr lang="en-US" altLang="ja-JP" sz="2400" dirty="0" smtClean="0"/>
              <a:t>3</a:t>
            </a:r>
          </a:p>
          <a:p>
            <a:pPr>
              <a:buNone/>
            </a:pPr>
            <a:r>
              <a:rPr lang="en-US" altLang="ja-JP" sz="2400" dirty="0" smtClean="0"/>
              <a:t>  </a:t>
            </a:r>
            <a:r>
              <a:rPr lang="ja-JP" altLang="en-US" sz="2400" dirty="0" smtClean="0"/>
              <a:t>プロによる銀河の衝突の可視化</a:t>
            </a: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22156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altLang="ja-JP" sz="2400" dirty="0" smtClean="0"/>
          </a:p>
          <a:p>
            <a:r>
              <a:rPr kumimoji="1" lang="en-US" altLang="ja-JP" sz="2400" dirty="0" err="1" smtClean="0"/>
              <a:t>Gnuplot</a:t>
            </a:r>
            <a:r>
              <a:rPr kumimoji="1" lang="ja-JP" altLang="en-US" sz="2400" dirty="0" smtClean="0"/>
              <a:t>は本来、グラフを書くためのソフトなので</a:t>
            </a:r>
            <a:r>
              <a:rPr lang="ja-JP" altLang="en-US" sz="2400" dirty="0" smtClean="0"/>
              <a:t>動画にするには不向き</a:t>
            </a:r>
            <a:endParaRPr lang="en-US" altLang="ja-JP" sz="2400" dirty="0" smtClean="0"/>
          </a:p>
          <a:p>
            <a:endParaRPr lang="en-US" altLang="ja-JP" sz="2400" dirty="0" smtClean="0"/>
          </a:p>
          <a:p>
            <a:r>
              <a:rPr lang="en-US" altLang="ja-JP" sz="2400" dirty="0" err="1" smtClean="0"/>
              <a:t>Zindaiji</a:t>
            </a:r>
            <a:r>
              <a:rPr lang="ja-JP" altLang="en-US" sz="2400" dirty="0" smtClean="0"/>
              <a:t>は</a:t>
            </a:r>
            <a:r>
              <a:rPr lang="en-US" altLang="ja-JP" sz="2400" dirty="0" smtClean="0"/>
              <a:t>N</a:t>
            </a:r>
            <a:r>
              <a:rPr lang="ja-JP" altLang="en-US" sz="2400" dirty="0" smtClean="0"/>
              <a:t>体専用の可視化ソフトなので結果が非常に分かりやすい</a:t>
            </a:r>
            <a:endParaRPr lang="en-US" altLang="ja-JP" sz="2400" dirty="0" smtClean="0"/>
          </a:p>
          <a:p>
            <a:pPr>
              <a:buNone/>
            </a:pPr>
            <a:endParaRPr kumimoji="1"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参考文献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400" dirty="0" smtClean="0"/>
              <a:t>可視化の学校　テキスト </a:t>
            </a:r>
            <a:r>
              <a:rPr kumimoji="1" lang="en-US" altLang="ja-JP" sz="2400" dirty="0" smtClean="0"/>
              <a:t>2009</a:t>
            </a:r>
            <a:r>
              <a:rPr kumimoji="1" lang="ja-JP" altLang="en-US" sz="2400" dirty="0" smtClean="0"/>
              <a:t>年度版</a:t>
            </a:r>
            <a:endParaRPr kumimoji="1" lang="en-US" altLang="ja-JP" sz="2400" dirty="0" smtClean="0"/>
          </a:p>
          <a:p>
            <a:endParaRPr kumimoji="1" lang="en-US" altLang="ja-JP" sz="2400" dirty="0" smtClean="0"/>
          </a:p>
          <a:p>
            <a:r>
              <a:rPr lang="ja-JP" altLang="en-US" sz="2400" dirty="0" smtClean="0"/>
              <a:t>国立天文台４次元デジタル宇宙プロジェクト</a:t>
            </a:r>
            <a:endParaRPr lang="en-US" altLang="ja-JP" sz="2400" dirty="0" smtClean="0"/>
          </a:p>
          <a:p>
            <a:pPr>
              <a:buNone/>
            </a:pPr>
            <a:endParaRPr lang="ja-JP" altLang="en-US" sz="2400" dirty="0" smtClean="0"/>
          </a:p>
          <a:p>
            <a:r>
              <a:rPr lang="en-US" altLang="ja-JP" sz="2400" dirty="0" smtClean="0"/>
              <a:t>4D2U</a:t>
            </a:r>
            <a:r>
              <a:rPr lang="ja-JP" altLang="en-US" sz="2400" dirty="0" smtClean="0"/>
              <a:t>　</a:t>
            </a:r>
            <a:r>
              <a:rPr lang="en-US" altLang="ja-JP" sz="2400" dirty="0" err="1" smtClean="0"/>
              <a:t>Zindaiji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MANUAL</a:t>
            </a:r>
          </a:p>
          <a:p>
            <a:pPr>
              <a:buNone/>
            </a:pPr>
            <a:r>
              <a:rPr kumimoji="1" lang="ja-JP" altLang="en-US" sz="2400" dirty="0" smtClean="0"/>
              <a:t>　</a:t>
            </a:r>
            <a:endParaRPr kumimoji="1" lang="ja-JP" altLang="en-US" sz="2400" dirty="0"/>
          </a:p>
        </p:txBody>
      </p:sp>
      <p:sp>
        <p:nvSpPr>
          <p:cNvPr id="4" name="正方形/長方形 3"/>
          <p:cNvSpPr/>
          <p:nvPr/>
        </p:nvSpPr>
        <p:spPr>
          <a:xfrm>
            <a:off x="1979712" y="3645024"/>
            <a:ext cx="62646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/>
              <a:t>http://www.cfca.nao.ac.jp/~takedatk/COMPUTER/ZINDAIJI/MANUALS/JINDAIJI/manual.html</a:t>
            </a:r>
            <a:endParaRPr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2051720" y="2771636"/>
            <a:ext cx="66967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/>
              <a:t>http://4d2u.nao.ac.jp/t/var/download/index.php?id=movie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目次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可視化の意義</a:t>
            </a:r>
            <a:endParaRPr kumimoji="1" lang="en-US" altLang="ja-JP" dirty="0" smtClean="0"/>
          </a:p>
          <a:p>
            <a:r>
              <a:rPr lang="en-US" altLang="ja-JP" dirty="0" err="1" smtClean="0"/>
              <a:t>Gnuplot</a:t>
            </a:r>
            <a:endParaRPr lang="en-US" altLang="ja-JP" dirty="0" smtClean="0"/>
          </a:p>
          <a:p>
            <a:r>
              <a:rPr kumimoji="1" lang="en-US" altLang="ja-JP" dirty="0" err="1" smtClean="0"/>
              <a:t>Zindaiji</a:t>
            </a:r>
            <a:endParaRPr kumimoji="1"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目次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>
                <a:solidFill>
                  <a:srgbClr val="0070C0"/>
                </a:solidFill>
              </a:rPr>
              <a:t>可視化の意義</a:t>
            </a:r>
            <a:endParaRPr kumimoji="1" lang="en-US" altLang="ja-JP" dirty="0" smtClean="0">
              <a:solidFill>
                <a:srgbClr val="0070C0"/>
              </a:solidFill>
            </a:endParaRPr>
          </a:p>
          <a:p>
            <a:r>
              <a:rPr lang="en-US" altLang="ja-JP" dirty="0" err="1" smtClean="0"/>
              <a:t>Gnuplot</a:t>
            </a:r>
            <a:endParaRPr lang="en-US" altLang="ja-JP" dirty="0" smtClean="0"/>
          </a:p>
          <a:p>
            <a:r>
              <a:rPr kumimoji="1" lang="en-US" altLang="ja-JP" dirty="0" err="1" smtClean="0"/>
              <a:t>Zindaiji</a:t>
            </a:r>
            <a:endParaRPr kumimoji="1"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可視化の意義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6130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ja-JP" altLang="en-US" sz="2400" dirty="0" smtClean="0"/>
              <a:t>数値シミュレーションの結果を目に見える形にする</a:t>
            </a:r>
            <a:endParaRPr lang="en-US" altLang="ja-JP" sz="2400" dirty="0" smtClean="0"/>
          </a:p>
          <a:p>
            <a:endParaRPr lang="en-US" altLang="ja-JP" sz="2400" dirty="0" smtClean="0"/>
          </a:p>
          <a:p>
            <a:pPr>
              <a:buNone/>
            </a:pPr>
            <a:endParaRPr lang="en-US" altLang="ja-JP" sz="2400" dirty="0" smtClean="0"/>
          </a:p>
        </p:txBody>
      </p:sp>
      <p:sp>
        <p:nvSpPr>
          <p:cNvPr id="4" name="下矢印 3"/>
          <p:cNvSpPr/>
          <p:nvPr/>
        </p:nvSpPr>
        <p:spPr>
          <a:xfrm>
            <a:off x="4211960" y="2132856"/>
            <a:ext cx="484632" cy="5463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コンテンツ プレースホルダ 2"/>
          <p:cNvSpPr txBox="1">
            <a:spLocks/>
          </p:cNvSpPr>
          <p:nvPr/>
        </p:nvSpPr>
        <p:spPr>
          <a:xfrm>
            <a:off x="1475656" y="3057872"/>
            <a:ext cx="7498080" cy="159526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ja-JP" altLang="en-US" sz="2400" dirty="0" smtClean="0"/>
              <a:t>人から見て、研究の結果がわかりやすくなる</a:t>
            </a:r>
            <a:endParaRPr lang="en-US" altLang="ja-JP" sz="2400" dirty="0" smtClean="0"/>
          </a:p>
          <a:p>
            <a:pPr marL="36576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altLang="ja-JP" sz="2400" dirty="0" smtClean="0"/>
          </a:p>
          <a:p>
            <a:pPr marL="365760" lvl="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r>
              <a:rPr lang="ja-JP" altLang="en-US" sz="2400" dirty="0" smtClean="0"/>
              <a:t>物理現象の理解に役立つ</a:t>
            </a:r>
          </a:p>
          <a:p>
            <a:pPr marL="365760" indent="-283464"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</a:pPr>
            <a:endParaRPr lang="en-US" altLang="ja-JP" sz="2400" dirty="0" smtClean="0"/>
          </a:p>
          <a:p>
            <a:pPr marL="365760" marR="0" lvl="0" indent="-283464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"/>
              <a:tabLst/>
              <a:defRPr/>
            </a:pP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目次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可視化の意義</a:t>
            </a:r>
            <a:endParaRPr kumimoji="1" lang="en-US" altLang="ja-JP" dirty="0" smtClean="0"/>
          </a:p>
          <a:p>
            <a:r>
              <a:rPr lang="en-US" altLang="ja-JP" dirty="0" err="1" smtClean="0">
                <a:solidFill>
                  <a:srgbClr val="0070C0"/>
                </a:solidFill>
              </a:rPr>
              <a:t>Gnuplot</a:t>
            </a:r>
            <a:endParaRPr lang="en-US" altLang="ja-JP" dirty="0" smtClean="0">
              <a:solidFill>
                <a:srgbClr val="0070C0"/>
              </a:solidFill>
            </a:endParaRPr>
          </a:p>
          <a:p>
            <a:r>
              <a:rPr kumimoji="1" lang="en-US" altLang="ja-JP" dirty="0" err="1" smtClean="0"/>
              <a:t>Zindaiji</a:t>
            </a:r>
            <a:endParaRPr kumimoji="1"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err="1" smtClean="0"/>
              <a:t>Gnuplot</a:t>
            </a:r>
            <a:r>
              <a:rPr kumimoji="1" lang="ja-JP" altLang="en-US" dirty="0" smtClean="0"/>
              <a:t>とは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2400" dirty="0" smtClean="0"/>
              <a:t>二次元、三次元のグラフを作成するためのソフト</a:t>
            </a:r>
            <a:endParaRPr lang="en-US" altLang="ja-JP" sz="2400" dirty="0" smtClean="0"/>
          </a:p>
          <a:p>
            <a:r>
              <a:rPr lang="ja-JP" altLang="en-US" sz="2400" dirty="0" smtClean="0"/>
              <a:t>無料で配布されている</a:t>
            </a:r>
            <a:endParaRPr lang="en-US" altLang="ja-JP" sz="2400" dirty="0" smtClean="0"/>
          </a:p>
          <a:p>
            <a:pPr>
              <a:buNone/>
            </a:pPr>
            <a:endParaRPr lang="en-US" altLang="ja-JP" sz="2400" dirty="0" smtClean="0"/>
          </a:p>
          <a:p>
            <a:r>
              <a:rPr lang="ja-JP" altLang="en-US" sz="2400" dirty="0" smtClean="0"/>
              <a:t>例</a:t>
            </a:r>
            <a:r>
              <a:rPr lang="en-US" altLang="ja-JP" sz="2400" dirty="0" smtClean="0"/>
              <a:t>1</a:t>
            </a:r>
            <a:r>
              <a:rPr lang="ja-JP" altLang="en-US" sz="2400" dirty="0" smtClean="0"/>
              <a:t>：</a:t>
            </a:r>
            <a:r>
              <a:rPr lang="en-US" altLang="ja-JP" sz="2400" dirty="0" smtClean="0"/>
              <a:t>sin(x)</a:t>
            </a:r>
          </a:p>
          <a:p>
            <a:r>
              <a:rPr lang="ja-JP" altLang="en-US" sz="2400" dirty="0" smtClean="0"/>
              <a:t>例</a:t>
            </a:r>
            <a:r>
              <a:rPr lang="en-US" altLang="ja-JP" sz="2400" dirty="0" smtClean="0"/>
              <a:t>2</a:t>
            </a:r>
            <a:r>
              <a:rPr lang="ja-JP" altLang="en-US" sz="2400" dirty="0" smtClean="0"/>
              <a:t>：</a:t>
            </a:r>
            <a:r>
              <a:rPr lang="en-US" altLang="ja-JP" sz="2400" dirty="0" smtClean="0"/>
              <a:t>sin(0.3*x)*</a:t>
            </a:r>
            <a:r>
              <a:rPr lang="en-US" altLang="ja-JP" sz="2400" dirty="0" err="1" smtClean="0"/>
              <a:t>cos</a:t>
            </a:r>
            <a:r>
              <a:rPr lang="en-US" altLang="ja-JP" sz="2400" dirty="0" smtClean="0"/>
              <a:t>(0.3*y)</a:t>
            </a:r>
          </a:p>
          <a:p>
            <a:endParaRPr lang="en-US" altLang="ja-JP" sz="2400" dirty="0" smtClean="0"/>
          </a:p>
          <a:p>
            <a:pPr>
              <a:buNone/>
            </a:pPr>
            <a:endParaRPr kumimoji="1" lang="ja-JP" altLang="en-US" sz="2400" dirty="0"/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ja-JP" sz="10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 Unicode MS" pitchFamily="50" charset="-128"/>
                <a:ea typeface="Courier New" pitchFamily="49" charset="0"/>
                <a:cs typeface="ＭＳ Ｐゴシック" pitchFamily="50" charset="-128"/>
              </a:rPr>
              <a:t>gnuplot&gt; plot sin(x) </a:t>
            </a:r>
            <a:endParaRPr kumimoji="1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photojournal.jpl.nasa.gov/jpeg/PIA054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933056"/>
            <a:ext cx="2592288" cy="2592289"/>
          </a:xfrm>
          <a:prstGeom prst="rect">
            <a:avLst/>
          </a:prstGeom>
          <a:noFill/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err="1" smtClean="0"/>
              <a:t>Gnuplot</a:t>
            </a:r>
            <a:r>
              <a:rPr kumimoji="1" lang="ja-JP" altLang="en-US" dirty="0" smtClean="0"/>
              <a:t>による動画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2125216"/>
          </a:xfrm>
        </p:spPr>
        <p:txBody>
          <a:bodyPr>
            <a:normAutofit/>
          </a:bodyPr>
          <a:lstStyle/>
          <a:p>
            <a:r>
              <a:rPr lang="ja-JP" altLang="en-US" sz="2400" dirty="0" smtClean="0"/>
              <a:t>画像を順次再生して動画にする</a:t>
            </a:r>
            <a:endParaRPr lang="en-US" altLang="ja-JP" sz="2400" dirty="0" smtClean="0"/>
          </a:p>
          <a:p>
            <a:pPr>
              <a:buNone/>
            </a:pPr>
            <a:endParaRPr lang="en-US" altLang="ja-JP" sz="2400" dirty="0" smtClean="0"/>
          </a:p>
          <a:p>
            <a:r>
              <a:rPr lang="ja-JP" altLang="en-US" sz="2400" dirty="0" smtClean="0"/>
              <a:t>例</a:t>
            </a:r>
            <a:endParaRPr lang="en-US" altLang="ja-JP" sz="2400" dirty="0" smtClean="0"/>
          </a:p>
          <a:p>
            <a:pPr>
              <a:buNone/>
            </a:pPr>
            <a:r>
              <a:rPr lang="en-US" altLang="ja-JP" sz="2400" dirty="0" smtClean="0"/>
              <a:t> </a:t>
            </a:r>
            <a:r>
              <a:rPr lang="ja-JP" altLang="en-US" sz="2400" dirty="0" smtClean="0"/>
              <a:t> 土星のリング構造</a:t>
            </a:r>
            <a:endParaRPr lang="en-US" altLang="ja-JP" sz="2400" dirty="0" smtClean="0"/>
          </a:p>
          <a:p>
            <a:pPr>
              <a:buNone/>
            </a:pPr>
            <a:endParaRPr lang="en-US" altLang="ja-JP" sz="2400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4365104"/>
            <a:ext cx="2088232" cy="2073280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25" name="正方形/長方形 24"/>
          <p:cNvSpPr/>
          <p:nvPr/>
        </p:nvSpPr>
        <p:spPr>
          <a:xfrm>
            <a:off x="3779912" y="4581128"/>
            <a:ext cx="432048" cy="482352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7" name="直線コネクタ 26"/>
          <p:cNvCxnSpPr/>
          <p:nvPr/>
        </p:nvCxnSpPr>
        <p:spPr>
          <a:xfrm flipV="1">
            <a:off x="4211960" y="4365104"/>
            <a:ext cx="2376264" cy="21602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4211960" y="5085184"/>
            <a:ext cx="2376264" cy="136815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err="1" smtClean="0"/>
              <a:t>Gnuplot</a:t>
            </a:r>
            <a:r>
              <a:rPr lang="ja-JP" altLang="en-US" dirty="0" smtClean="0"/>
              <a:t>のまとめ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400" dirty="0" smtClean="0"/>
              <a:t>グラフの描画ソフトとしては非常に便利</a:t>
            </a:r>
            <a:endParaRPr kumimoji="1" lang="en-US" altLang="ja-JP" sz="2400" dirty="0" smtClean="0"/>
          </a:p>
          <a:p>
            <a:pPr>
              <a:buNone/>
            </a:pPr>
            <a:endParaRPr kumimoji="1" lang="en-US" altLang="ja-JP" sz="2400" dirty="0" smtClean="0"/>
          </a:p>
          <a:p>
            <a:r>
              <a:rPr lang="en-US" altLang="ja-JP" sz="2400" dirty="0" err="1" smtClean="0"/>
              <a:t>Gnuplot</a:t>
            </a:r>
            <a:r>
              <a:rPr lang="ja-JP" altLang="en-US" sz="2400" dirty="0" smtClean="0"/>
              <a:t>による動画は、わかりにくい</a:t>
            </a:r>
            <a:endParaRPr lang="en-US" altLang="ja-JP" sz="2400" dirty="0" smtClean="0"/>
          </a:p>
          <a:p>
            <a:pPr>
              <a:buNone/>
            </a:pPr>
            <a:r>
              <a:rPr lang="ja-JP" altLang="en-US" sz="2400" dirty="0" smtClean="0"/>
              <a:t>　→動画再生中に視点移動ができない</a:t>
            </a:r>
            <a:endParaRPr lang="en-US" altLang="ja-JP" sz="2400" dirty="0" smtClean="0"/>
          </a:p>
          <a:p>
            <a:pPr>
              <a:buNone/>
            </a:pPr>
            <a:r>
              <a:rPr lang="ja-JP" altLang="en-US" sz="2400" dirty="0" smtClean="0"/>
              <a:t>　→巻き戻しなどができない</a:t>
            </a:r>
            <a:endParaRPr lang="en-US" altLang="ja-JP" sz="2400" dirty="0" smtClean="0"/>
          </a:p>
          <a:p>
            <a:endParaRPr kumimoji="1" lang="en-US" altLang="ja-JP" sz="2400" dirty="0" smtClean="0"/>
          </a:p>
          <a:p>
            <a:r>
              <a:rPr lang="ja-JP" altLang="en-US" sz="2400" dirty="0" smtClean="0"/>
              <a:t>詳細な説明は</a:t>
            </a:r>
            <a:r>
              <a:rPr lang="en-US" altLang="ja-JP" sz="2400" dirty="0" smtClean="0"/>
              <a:t>12</a:t>
            </a:r>
            <a:r>
              <a:rPr lang="ja-JP" altLang="en-US" sz="2400" dirty="0" smtClean="0"/>
              <a:t>月に青田君が発表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目次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可視化の意義</a:t>
            </a:r>
            <a:endParaRPr kumimoji="1" lang="en-US" altLang="ja-JP" dirty="0" smtClean="0"/>
          </a:p>
          <a:p>
            <a:r>
              <a:rPr lang="en-US" altLang="ja-JP" dirty="0" err="1" smtClean="0"/>
              <a:t>Gnuplot</a:t>
            </a:r>
            <a:endParaRPr lang="en-US" altLang="ja-JP" dirty="0" smtClean="0"/>
          </a:p>
          <a:p>
            <a:r>
              <a:rPr kumimoji="1" lang="en-US" altLang="ja-JP" dirty="0" err="1" smtClean="0">
                <a:solidFill>
                  <a:srgbClr val="0070C0"/>
                </a:solidFill>
              </a:rPr>
              <a:t>Zindaiji</a:t>
            </a:r>
            <a:endParaRPr kumimoji="1" lang="en-US" altLang="ja-JP" dirty="0" smtClean="0">
              <a:solidFill>
                <a:srgbClr val="0070C0"/>
              </a:solidFill>
            </a:endParaRPr>
          </a:p>
          <a:p>
            <a:pPr>
              <a:buNone/>
            </a:pP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フレッシュ">
  <a:themeElements>
    <a:clrScheme name="フレッシュ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フレッシュ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フレッシュ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1638</TotalTime>
  <Words>311</Words>
  <Application>Microsoft Office PowerPoint</Application>
  <PresentationFormat>画面に合わせる (4:3)</PresentationFormat>
  <Paragraphs>126</Paragraphs>
  <Slides>18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19" baseType="lpstr">
      <vt:lpstr>フレッシュ</vt:lpstr>
      <vt:lpstr>ITPASSセミナー  ～Zindaiji～</vt:lpstr>
      <vt:lpstr>目次</vt:lpstr>
      <vt:lpstr>目次</vt:lpstr>
      <vt:lpstr>可視化の意義</vt:lpstr>
      <vt:lpstr>目次</vt:lpstr>
      <vt:lpstr>Gnuplotとは</vt:lpstr>
      <vt:lpstr>Gnuplotによる動画</vt:lpstr>
      <vt:lpstr>Gnuplotのまとめ</vt:lpstr>
      <vt:lpstr>目次</vt:lpstr>
      <vt:lpstr>Zindaijiとは？</vt:lpstr>
      <vt:lpstr>Zindaijiとは？</vt:lpstr>
      <vt:lpstr>Zindaijiの使い方</vt:lpstr>
      <vt:lpstr>データの読み込み</vt:lpstr>
      <vt:lpstr>Zindaijiでの表示</vt:lpstr>
      <vt:lpstr>データの出力</vt:lpstr>
      <vt:lpstr>Zindaijiによる可視化</vt:lpstr>
      <vt:lpstr>まとめ</vt:lpstr>
      <vt:lpstr>参考文献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Ryo</dc:creator>
  <cp:lastModifiedBy>Ryo</cp:lastModifiedBy>
  <cp:revision>82</cp:revision>
  <dcterms:created xsi:type="dcterms:W3CDTF">2010-11-08T03:41:31Z</dcterms:created>
  <dcterms:modified xsi:type="dcterms:W3CDTF">2010-11-18T11:10:16Z</dcterms:modified>
</cp:coreProperties>
</file>