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73" r:id="rId7"/>
    <p:sldId id="266" r:id="rId8"/>
    <p:sldId id="265" r:id="rId9"/>
    <p:sldId id="264" r:id="rId10"/>
    <p:sldId id="268" r:id="rId11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4" autoAdjust="0"/>
    <p:restoredTop sz="93122" autoAdjust="0"/>
  </p:normalViewPr>
  <p:slideViewPr>
    <p:cSldViewPr>
      <p:cViewPr>
        <p:scale>
          <a:sx n="66" d="100"/>
          <a:sy n="66" d="100"/>
        </p:scale>
        <p:origin x="-63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C53E-976A-4AC2-AF88-3D10B61C1F91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A9D28-8FC2-49A9-8780-F68F9662BAD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497B6-BFD7-4895-BBAF-9776E218699F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CF0A1-673D-4C7B-B22F-25108E3A7DE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5E388-23FF-4594-8A99-03152F59F7D5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15DB-9BD5-4DFC-AAA9-6093441A29F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A5309-6BE9-4286-BBCB-4296A3741562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68941-6FDC-4F73-BC40-C58C441E6D4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B2FA-D0AF-4738-8A09-E0F212593E83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74095-C7CA-4FDC-99C7-6134181E1BF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B9EC-6E27-4951-910D-F20898B6CEEE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EADCF-0493-428E-82AB-23E9D99ED26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3FC89-ED61-4E06-8AAE-9F64283352F2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A5D7F-75D9-4BF4-BB0E-327F76129DE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C6519-8601-4B7E-A47F-275C0D0E9D23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BBAA6-71CA-479F-933A-E1117083C47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A7BBF-54D3-4316-99D0-DEF2CF7C5EF6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FF4E-A816-482B-A554-251E86E8EF9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7614B-A4B2-4D5C-84B7-D9BE75DBF890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1D932-F652-42E5-A4D7-EB34B1E807B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A6361-9F85-461F-96D0-57AC80228F18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990D9-EDFF-4E40-8ACC-45F472FE6FE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B15F2E5-63AA-4EA1-BB5C-4F8EEFA0188C}" type="datetimeFigureOut">
              <a:rPr lang="ja-JP" altLang="en-US"/>
              <a:pPr>
                <a:defRPr/>
              </a:pPr>
              <a:t>2011/2/15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DD5A1F6-0647-4CF6-809E-8094D4CBC6E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tpass.scitec.kobe-u.ac.jp/seminar/lecture/fy2009/091127/pub/" TargetMode="External"/><Relationship Id="rId2" Type="http://schemas.openxmlformats.org/officeDocument/2006/relationships/hyperlink" Target="http://www.gimp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eocities.jp/gimproject/gimp2.0.html" TargetMode="External"/><Relationship Id="rId4" Type="http://schemas.openxmlformats.org/officeDocument/2006/relationships/hyperlink" Target="http://charryhitorigoto.ame-zaiku.com/gimpgimpgimp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テキスト ボックス 2"/>
          <p:cNvSpPr txBox="1">
            <a:spLocks noChangeArrowheads="1"/>
          </p:cNvSpPr>
          <p:nvPr/>
        </p:nvSpPr>
        <p:spPr bwMode="auto">
          <a:xfrm>
            <a:off x="1908175" y="1557338"/>
            <a:ext cx="53943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6600">
                <a:latin typeface="Calibri" pitchFamily="34" charset="0"/>
              </a:rPr>
              <a:t>GIMP</a:t>
            </a:r>
            <a:r>
              <a:rPr lang="ja-JP" altLang="en-US" sz="6600">
                <a:latin typeface="Calibri" pitchFamily="34" charset="0"/>
              </a:rPr>
              <a:t>で年賀状</a:t>
            </a:r>
          </a:p>
        </p:txBody>
      </p:sp>
      <p:sp>
        <p:nvSpPr>
          <p:cNvPr id="13314" name="テキスト ボックス 4"/>
          <p:cNvSpPr txBox="1">
            <a:spLocks noChangeArrowheads="1"/>
          </p:cNvSpPr>
          <p:nvPr/>
        </p:nvSpPr>
        <p:spPr bwMode="auto">
          <a:xfrm>
            <a:off x="1331913" y="5445125"/>
            <a:ext cx="7023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000">
                <a:latin typeface="Calibri" pitchFamily="34" charset="0"/>
              </a:rPr>
              <a:t>神戸大学　北野太朗、古家健次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テキスト ボックス 1"/>
          <p:cNvSpPr txBox="1">
            <a:spLocks noChangeArrowheads="1"/>
          </p:cNvSpPr>
          <p:nvPr/>
        </p:nvSpPr>
        <p:spPr bwMode="auto">
          <a:xfrm>
            <a:off x="3419475" y="188913"/>
            <a:ext cx="24415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400">
                <a:latin typeface="Calibri" pitchFamily="34" charset="0"/>
              </a:rPr>
              <a:t>参考文献</a:t>
            </a:r>
          </a:p>
        </p:txBody>
      </p:sp>
      <p:sp>
        <p:nvSpPr>
          <p:cNvPr id="27650" name="Rectangle 4"/>
          <p:cNvSpPr>
            <a:spLocks noGrp="1"/>
          </p:cNvSpPr>
          <p:nvPr>
            <p:ph type="body" idx="4294967295"/>
          </p:nvPr>
        </p:nvSpPr>
        <p:spPr>
          <a:xfrm>
            <a:off x="250825" y="1196975"/>
            <a:ext cx="8532813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ja-JP" altLang="en-US" sz="2000" smtClean="0"/>
              <a:t>市村匠他</a:t>
            </a:r>
            <a:r>
              <a:rPr lang="en-US" altLang="ja-JP" sz="2000" smtClean="0"/>
              <a:t>, </a:t>
            </a:r>
            <a:r>
              <a:rPr lang="ja-JP" altLang="en-US" sz="2000" smtClean="0"/>
              <a:t>オープンソース</a:t>
            </a:r>
            <a:r>
              <a:rPr lang="en-US" altLang="ja-JP" sz="2000" smtClean="0"/>
              <a:t>GIMP</a:t>
            </a:r>
            <a:r>
              <a:rPr lang="ja-JP" altLang="en-US" sz="2000" smtClean="0"/>
              <a:t>入門</a:t>
            </a:r>
            <a:r>
              <a:rPr lang="en-US" altLang="ja-JP" sz="2000" smtClean="0"/>
              <a:t>, 2004, </a:t>
            </a:r>
            <a:r>
              <a:rPr lang="ja-JP" altLang="en-US" sz="2000" smtClean="0"/>
              <a:t>小学館</a:t>
            </a:r>
            <a:r>
              <a:rPr lang="en-US" altLang="ja-JP" sz="2000" smtClean="0"/>
              <a:t>, 302pp.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000" smtClean="0"/>
              <a:t>GIMP</a:t>
            </a:r>
            <a:r>
              <a:rPr lang="ja-JP" altLang="en-US" sz="2000" smtClean="0"/>
              <a:t> の本家ホームページ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smtClean="0">
                <a:hlinkClick r:id="rId2"/>
              </a:rPr>
              <a:t>http://www.gimp.org/</a:t>
            </a:r>
            <a:endParaRPr lang="en-US" altLang="ja-JP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ja-JP" sz="2000" smtClean="0"/>
              <a:t>Windows </a:t>
            </a:r>
            <a:r>
              <a:rPr lang="ja-JP" altLang="en-US" sz="2000" smtClean="0"/>
              <a:t>で</a:t>
            </a:r>
            <a:r>
              <a:rPr lang="en-US" altLang="ja-JP" sz="2000" smtClean="0"/>
              <a:t>GIMP </a:t>
            </a:r>
            <a:r>
              <a:rPr lang="ja-JP" altLang="en-US" sz="2000" smtClean="0"/>
              <a:t>をダウンロードできるページ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smtClean="0"/>
              <a:t>http://gimp-win.sourceforge.net/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000" smtClean="0"/>
              <a:t>I</a:t>
            </a:r>
            <a:r>
              <a:rPr lang="en-US" altLang="ja-JP" sz="2000" smtClean="0"/>
              <a:t>TPASS </a:t>
            </a:r>
            <a:r>
              <a:rPr lang="ja-JP" altLang="en-US" sz="2000" smtClean="0"/>
              <a:t>セミナー </a:t>
            </a:r>
            <a:r>
              <a:rPr lang="en-US" altLang="ja-JP" sz="2000" smtClean="0"/>
              <a:t>2010 </a:t>
            </a:r>
            <a:r>
              <a:rPr lang="ja-JP" altLang="en-US" sz="2000" smtClean="0"/>
              <a:t>「明日使える </a:t>
            </a:r>
            <a:r>
              <a:rPr lang="en-US" altLang="ja-JP" sz="2000" smtClean="0"/>
              <a:t>GIMP</a:t>
            </a:r>
          </a:p>
          <a:p>
            <a:pPr lvl="1" eaLnBrk="1" hangingPunct="1">
              <a:lnSpc>
                <a:spcPct val="80000"/>
              </a:lnSpc>
            </a:pPr>
            <a:r>
              <a:rPr lang="ja-JP" altLang="ja-JP" sz="2000" smtClean="0">
                <a:hlinkClick r:id="rId3"/>
              </a:rPr>
              <a:t>https://itpass.scitec.kobe</a:t>
            </a:r>
            <a:r>
              <a:rPr lang="ja-JP" altLang="en-US" sz="2000" smtClean="0">
                <a:hlinkClick r:id="rId3"/>
              </a:rPr>
              <a:t>-</a:t>
            </a:r>
            <a:r>
              <a:rPr lang="ja-JP" altLang="ja-JP" sz="2000" smtClean="0">
                <a:hlinkClick r:id="rId3"/>
              </a:rPr>
              <a:t>u.ac.jp/seminar/lecture/fy2009/091127/pub/</a:t>
            </a:r>
            <a:endParaRPr lang="ja-JP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ja-JP" sz="2000" smtClean="0"/>
              <a:t>GIMP </a:t>
            </a:r>
            <a:r>
              <a:rPr lang="ja-JP" altLang="en-US" sz="2000" smtClean="0"/>
              <a:t>の使い方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>
                <a:ea typeface="ＭＳ Ｐゴシック" charset="-128"/>
                <a:hlinkClick r:id="rId4"/>
              </a:rPr>
              <a:t>http://charryhitorigoto.ame-zaiku.com/gimpgimpgimp.html</a:t>
            </a:r>
            <a:endParaRPr lang="en-US" altLang="ja-JP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ja-JP" sz="2000" smtClean="0"/>
              <a:t>GIMP2 </a:t>
            </a:r>
            <a:r>
              <a:rPr lang="ja-JP" altLang="en-US" sz="2000" smtClean="0"/>
              <a:t>を使おう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>
                <a:ea typeface="ＭＳ Ｐゴシック" charset="-128"/>
                <a:hlinkClick r:id="rId5"/>
              </a:rPr>
              <a:t>http://www.geocities.jp/gimproject/gimp2.0.html</a:t>
            </a:r>
            <a:endParaRPr lang="en-US" altLang="ja-JP" sz="2000" smtClean="0"/>
          </a:p>
          <a:p>
            <a:pPr eaLnBrk="1" hangingPunct="1">
              <a:lnSpc>
                <a:spcPct val="80000"/>
              </a:lnSpc>
            </a:pPr>
            <a:r>
              <a:rPr lang="ja-JP" altLang="en-US" sz="2000" smtClean="0"/>
              <a:t>花畑の絵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smtClean="0"/>
              <a:t>http://aoi-sketchblog.blog.so-net.ne.jp/2006-11-18-1</a:t>
            </a:r>
            <a:endParaRPr lang="ja-JP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テキスト ボックス 3"/>
          <p:cNvSpPr txBox="1">
            <a:spLocks noChangeArrowheads="1"/>
          </p:cNvSpPr>
          <p:nvPr/>
        </p:nvSpPr>
        <p:spPr bwMode="auto">
          <a:xfrm>
            <a:off x="2916238" y="549275"/>
            <a:ext cx="3005137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400">
                <a:latin typeface="Calibri" pitchFamily="34" charset="0"/>
              </a:rPr>
              <a:t>今日の内容</a:t>
            </a:r>
          </a:p>
        </p:txBody>
      </p:sp>
      <p:sp>
        <p:nvSpPr>
          <p:cNvPr id="14338" name="テキスト ボックス 2"/>
          <p:cNvSpPr txBox="1">
            <a:spLocks noChangeArrowheads="1"/>
          </p:cNvSpPr>
          <p:nvPr/>
        </p:nvSpPr>
        <p:spPr bwMode="auto">
          <a:xfrm>
            <a:off x="323850" y="2492375"/>
            <a:ext cx="84312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000">
                <a:latin typeface="Calibri" pitchFamily="34" charset="0"/>
              </a:rPr>
              <a:t>年賀状（裏面）作りを通して、</a:t>
            </a:r>
            <a:endParaRPr lang="en-US" altLang="ja-JP" sz="4000">
              <a:latin typeface="Calibri" pitchFamily="34" charset="0"/>
            </a:endParaRPr>
          </a:p>
          <a:p>
            <a:r>
              <a:rPr lang="ja-JP" altLang="en-US" sz="4000">
                <a:latin typeface="Calibri" pitchFamily="34" charset="0"/>
              </a:rPr>
              <a:t>　</a:t>
            </a:r>
            <a:r>
              <a:rPr lang="en-US" altLang="ja-JP" sz="4000">
                <a:latin typeface="Calibri" pitchFamily="34" charset="0"/>
              </a:rPr>
              <a:t>GIMP</a:t>
            </a:r>
            <a:r>
              <a:rPr lang="ja-JP" altLang="en-US" sz="4000">
                <a:latin typeface="Calibri" pitchFamily="34" charset="0"/>
              </a:rPr>
              <a:t>の機能を実演しながら紹介する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テキスト ボックス 3"/>
          <p:cNvSpPr txBox="1">
            <a:spLocks noChangeArrowheads="1"/>
          </p:cNvSpPr>
          <p:nvPr/>
        </p:nvSpPr>
        <p:spPr bwMode="auto">
          <a:xfrm>
            <a:off x="755650" y="260350"/>
            <a:ext cx="761047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400">
                <a:latin typeface="Calibri" pitchFamily="34" charset="0"/>
              </a:rPr>
              <a:t>GIMP</a:t>
            </a:r>
            <a:r>
              <a:rPr lang="en-US" altLang="ja-JP" sz="4400" b="1">
                <a:latin typeface="Calibri" pitchFamily="34" charset="0"/>
              </a:rPr>
              <a:t> </a:t>
            </a:r>
            <a:r>
              <a:rPr lang="en-US" altLang="ja-JP" sz="3200">
                <a:latin typeface="Calibri" pitchFamily="34" charset="0"/>
              </a:rPr>
              <a:t>(</a:t>
            </a:r>
            <a:r>
              <a:rPr lang="en-US" altLang="ja-JP" sz="3200" b="1">
                <a:latin typeface="Calibri" pitchFamily="34" charset="0"/>
              </a:rPr>
              <a:t>G</a:t>
            </a:r>
            <a:r>
              <a:rPr lang="en-US" altLang="ja-JP" sz="3200">
                <a:latin typeface="Calibri" pitchFamily="34" charset="0"/>
              </a:rPr>
              <a:t>NU </a:t>
            </a:r>
            <a:r>
              <a:rPr lang="en-US" altLang="ja-JP" sz="3200" b="1">
                <a:latin typeface="Calibri" pitchFamily="34" charset="0"/>
              </a:rPr>
              <a:t>I</a:t>
            </a:r>
            <a:r>
              <a:rPr lang="en-US" altLang="ja-JP" sz="3200">
                <a:latin typeface="Calibri" pitchFamily="34" charset="0"/>
              </a:rPr>
              <a:t>mage </a:t>
            </a:r>
            <a:r>
              <a:rPr lang="en-US" altLang="ja-JP" sz="3200" b="1">
                <a:latin typeface="Calibri" pitchFamily="34" charset="0"/>
              </a:rPr>
              <a:t>M</a:t>
            </a:r>
            <a:r>
              <a:rPr lang="en-US" altLang="ja-JP" sz="3200">
                <a:latin typeface="Calibri" pitchFamily="34" charset="0"/>
              </a:rPr>
              <a:t>anipulation </a:t>
            </a:r>
            <a:r>
              <a:rPr lang="en-US" altLang="ja-JP" sz="3200" b="1">
                <a:latin typeface="Calibri" pitchFamily="34" charset="0"/>
              </a:rPr>
              <a:t>P</a:t>
            </a:r>
            <a:r>
              <a:rPr lang="en-US" altLang="ja-JP" sz="3200">
                <a:latin typeface="Calibri" pitchFamily="34" charset="0"/>
              </a:rPr>
              <a:t>rogram)</a:t>
            </a:r>
            <a:endParaRPr lang="ja-JP" altLang="en-US" sz="3200">
              <a:latin typeface="Calibri" pitchFamily="34" charset="0"/>
            </a:endParaRPr>
          </a:p>
        </p:txBody>
      </p:sp>
      <p:sp>
        <p:nvSpPr>
          <p:cNvPr id="15362" name="テキスト ボックス 5"/>
          <p:cNvSpPr txBox="1">
            <a:spLocks noChangeArrowheads="1"/>
          </p:cNvSpPr>
          <p:nvPr/>
        </p:nvSpPr>
        <p:spPr bwMode="auto">
          <a:xfrm>
            <a:off x="906463" y="1341438"/>
            <a:ext cx="1108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>
                <a:latin typeface="Calibri" pitchFamily="34" charset="0"/>
              </a:rPr>
              <a:t>特徴</a:t>
            </a:r>
          </a:p>
        </p:txBody>
      </p:sp>
      <p:sp>
        <p:nvSpPr>
          <p:cNvPr id="7" name="円/楕円 6"/>
          <p:cNvSpPr>
            <a:spLocks noChangeAspect="1"/>
          </p:cNvSpPr>
          <p:nvPr/>
        </p:nvSpPr>
        <p:spPr>
          <a:xfrm>
            <a:off x="1338263" y="2133600"/>
            <a:ext cx="138112" cy="1365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364" name="テキスト ボックス 7"/>
          <p:cNvSpPr txBox="1">
            <a:spLocks noChangeArrowheads="1"/>
          </p:cNvSpPr>
          <p:nvPr/>
        </p:nvSpPr>
        <p:spPr bwMode="auto">
          <a:xfrm>
            <a:off x="1619250" y="3789363"/>
            <a:ext cx="3201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latin typeface="Calibri" pitchFamily="34" charset="0"/>
              </a:rPr>
              <a:t>フリーソフトウェア</a:t>
            </a:r>
          </a:p>
        </p:txBody>
      </p:sp>
      <p:sp>
        <p:nvSpPr>
          <p:cNvPr id="9" name="円/楕円 8"/>
          <p:cNvSpPr>
            <a:spLocks noChangeAspect="1"/>
          </p:cNvSpPr>
          <p:nvPr/>
        </p:nvSpPr>
        <p:spPr>
          <a:xfrm>
            <a:off x="1338263" y="3363913"/>
            <a:ext cx="138112" cy="1365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366" name="テキスト ボックス 9"/>
          <p:cNvSpPr txBox="1">
            <a:spLocks noChangeArrowheads="1"/>
          </p:cNvSpPr>
          <p:nvPr/>
        </p:nvSpPr>
        <p:spPr bwMode="auto">
          <a:xfrm>
            <a:off x="1627188" y="3068638"/>
            <a:ext cx="52371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>
                <a:latin typeface="Calibri" pitchFamily="34" charset="0"/>
              </a:rPr>
              <a:t>Linux, mac, windows </a:t>
            </a:r>
            <a:r>
              <a:rPr lang="ja-JP" altLang="en-US" sz="3200">
                <a:latin typeface="Calibri" pitchFamily="34" charset="0"/>
              </a:rPr>
              <a:t>で使える</a:t>
            </a:r>
          </a:p>
        </p:txBody>
      </p:sp>
      <p:sp>
        <p:nvSpPr>
          <p:cNvPr id="15367" name="テキスト ボックス 10"/>
          <p:cNvSpPr txBox="1">
            <a:spLocks noChangeArrowheads="1"/>
          </p:cNvSpPr>
          <p:nvPr/>
        </p:nvSpPr>
        <p:spPr bwMode="auto">
          <a:xfrm>
            <a:off x="1627188" y="1916113"/>
            <a:ext cx="43322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latin typeface="Calibri" pitchFamily="34" charset="0"/>
              </a:rPr>
              <a:t>画像編集・作成ができる</a:t>
            </a:r>
          </a:p>
        </p:txBody>
      </p:sp>
      <p:sp>
        <p:nvSpPr>
          <p:cNvPr id="12" name="円/楕円 11"/>
          <p:cNvSpPr>
            <a:spLocks noChangeAspect="1"/>
          </p:cNvSpPr>
          <p:nvPr/>
        </p:nvSpPr>
        <p:spPr>
          <a:xfrm>
            <a:off x="1338263" y="4011613"/>
            <a:ext cx="138112" cy="1381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>
            <a:spLocks noChangeAspect="1"/>
          </p:cNvSpPr>
          <p:nvPr/>
        </p:nvSpPr>
        <p:spPr>
          <a:xfrm>
            <a:off x="1914525" y="2716213"/>
            <a:ext cx="138113" cy="1365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370" name="テキスト ボックス 14"/>
          <p:cNvSpPr txBox="1">
            <a:spLocks noChangeArrowheads="1"/>
          </p:cNvSpPr>
          <p:nvPr/>
        </p:nvSpPr>
        <p:spPr bwMode="auto">
          <a:xfrm>
            <a:off x="2201863" y="2492375"/>
            <a:ext cx="21971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latin typeface="Calibri" pitchFamily="34" charset="0"/>
              </a:rPr>
              <a:t>多彩な機能</a:t>
            </a:r>
          </a:p>
        </p:txBody>
      </p:sp>
      <p:pic>
        <p:nvPicPr>
          <p:cNvPr id="15371" name="Picture 2" descr="C:\Users\KJ\Desktop\gim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3716338"/>
            <a:ext cx="3795712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2" name="テキスト ボックス 18"/>
          <p:cNvSpPr txBox="1">
            <a:spLocks noChangeArrowheads="1"/>
          </p:cNvSpPr>
          <p:nvPr/>
        </p:nvSpPr>
        <p:spPr bwMode="auto">
          <a:xfrm>
            <a:off x="6227763" y="6308725"/>
            <a:ext cx="1236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latin typeface="Calibri" pitchFamily="34" charset="0"/>
              </a:rPr>
              <a:t>ウィルバー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テキスト ボックス 3"/>
          <p:cNvSpPr txBox="1">
            <a:spLocks noChangeArrowheads="1"/>
          </p:cNvSpPr>
          <p:nvPr/>
        </p:nvSpPr>
        <p:spPr bwMode="auto">
          <a:xfrm>
            <a:off x="2627313" y="260350"/>
            <a:ext cx="3714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4400">
                <a:latin typeface="Calibri" pitchFamily="34" charset="0"/>
              </a:rPr>
              <a:t>GIMP</a:t>
            </a:r>
            <a:r>
              <a:rPr lang="ja-JP" altLang="en-US" sz="4400">
                <a:latin typeface="Calibri" pitchFamily="34" charset="0"/>
              </a:rPr>
              <a:t>の入手先</a:t>
            </a:r>
          </a:p>
        </p:txBody>
      </p:sp>
      <p:sp>
        <p:nvSpPr>
          <p:cNvPr id="16386" name="正方形/長方形 2"/>
          <p:cNvSpPr>
            <a:spLocks noChangeArrowheads="1"/>
          </p:cNvSpPr>
          <p:nvPr/>
        </p:nvSpPr>
        <p:spPr bwMode="auto">
          <a:xfrm>
            <a:off x="1116013" y="1836738"/>
            <a:ext cx="39354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>
                <a:latin typeface="Calibri" pitchFamily="34" charset="0"/>
              </a:rPr>
              <a:t>http://www.gimp.org/</a:t>
            </a:r>
            <a:endParaRPr lang="ja-JP" altLang="en-US" sz="3200">
              <a:latin typeface="Calibri" pitchFamily="34" charset="0"/>
            </a:endParaRPr>
          </a:p>
        </p:txBody>
      </p:sp>
      <p:sp>
        <p:nvSpPr>
          <p:cNvPr id="16387" name="テキスト ボックス 4"/>
          <p:cNvSpPr txBox="1">
            <a:spLocks noChangeArrowheads="1"/>
          </p:cNvSpPr>
          <p:nvPr/>
        </p:nvSpPr>
        <p:spPr bwMode="auto">
          <a:xfrm>
            <a:off x="611188" y="1187450"/>
            <a:ext cx="16319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>
                <a:latin typeface="Calibri" pitchFamily="34" charset="0"/>
              </a:rPr>
              <a:t>for Linux</a:t>
            </a:r>
            <a:endParaRPr lang="ja-JP" altLang="en-US" sz="3200">
              <a:latin typeface="Calibri" pitchFamily="34" charset="0"/>
            </a:endParaRPr>
          </a:p>
        </p:txBody>
      </p:sp>
      <p:sp>
        <p:nvSpPr>
          <p:cNvPr id="16388" name="テキスト ボックス 5"/>
          <p:cNvSpPr txBox="1">
            <a:spLocks noChangeArrowheads="1"/>
          </p:cNvSpPr>
          <p:nvPr/>
        </p:nvSpPr>
        <p:spPr bwMode="auto">
          <a:xfrm>
            <a:off x="539750" y="2690813"/>
            <a:ext cx="2043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latin typeface="Calibri" pitchFamily="34" charset="0"/>
              </a:rPr>
              <a:t>for Windows</a:t>
            </a:r>
            <a:endParaRPr lang="ja-JP" altLang="en-US" sz="2800">
              <a:latin typeface="Calibri" pitchFamily="34" charset="0"/>
            </a:endParaRPr>
          </a:p>
        </p:txBody>
      </p:sp>
      <p:sp>
        <p:nvSpPr>
          <p:cNvPr id="16389" name="正方形/長方形 6"/>
          <p:cNvSpPr>
            <a:spLocks noChangeArrowheads="1"/>
          </p:cNvSpPr>
          <p:nvPr/>
        </p:nvSpPr>
        <p:spPr bwMode="auto">
          <a:xfrm>
            <a:off x="1116013" y="3276600"/>
            <a:ext cx="5756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>
                <a:latin typeface="Calibri" pitchFamily="34" charset="0"/>
              </a:rPr>
              <a:t>http://gimp-win.sourceforge.net/</a:t>
            </a:r>
            <a:endParaRPr lang="ja-JP" altLang="en-US" sz="3200">
              <a:latin typeface="Calibri" pitchFamily="34" charset="0"/>
            </a:endParaRPr>
          </a:p>
        </p:txBody>
      </p:sp>
      <p:pic>
        <p:nvPicPr>
          <p:cNvPr id="16390" name="Picture 2" descr="C:\Users\KJ\Desktop\gim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3933825"/>
            <a:ext cx="3797300" cy="275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/>
          <p:nvPr/>
        </p:nvCxnSpPr>
        <p:spPr>
          <a:xfrm>
            <a:off x="611188" y="1763713"/>
            <a:ext cx="1657350" cy="0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539750" y="3203575"/>
            <a:ext cx="1944688" cy="0"/>
          </a:xfrm>
          <a:prstGeom prst="line">
            <a:avLst/>
          </a:prstGeom>
          <a:ln w="635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テキスト ボックス 3"/>
          <p:cNvSpPr txBox="1">
            <a:spLocks noChangeArrowheads="1"/>
          </p:cNvSpPr>
          <p:nvPr/>
        </p:nvSpPr>
        <p:spPr bwMode="auto">
          <a:xfrm>
            <a:off x="2987675" y="115888"/>
            <a:ext cx="30067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400">
                <a:latin typeface="Calibri" pitchFamily="34" charset="0"/>
              </a:rPr>
              <a:t>本日の素材</a:t>
            </a:r>
          </a:p>
        </p:txBody>
      </p:sp>
      <p:grpSp>
        <p:nvGrpSpPr>
          <p:cNvPr id="17411" name="グループ化 9"/>
          <p:cNvGrpSpPr>
            <a:grpSpLocks/>
          </p:cNvGrpSpPr>
          <p:nvPr/>
        </p:nvGrpSpPr>
        <p:grpSpPr bwMode="auto">
          <a:xfrm>
            <a:off x="5795963" y="4005263"/>
            <a:ext cx="2376487" cy="2376487"/>
            <a:chOff x="683568" y="620688"/>
            <a:chExt cx="2376264" cy="2376264"/>
          </a:xfrm>
        </p:grpSpPr>
        <p:pic>
          <p:nvPicPr>
            <p:cNvPr id="17413" name="Picture 4" descr="C:\Users\KJ\Desktop\蝶\蝶加工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27584" y="692696"/>
              <a:ext cx="2193925" cy="219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正方形/長方形 11"/>
            <p:cNvSpPr/>
            <p:nvPr/>
          </p:nvSpPr>
          <p:spPr>
            <a:xfrm>
              <a:off x="683568" y="620688"/>
              <a:ext cx="2376264" cy="2376264"/>
            </a:xfrm>
            <a:prstGeom prst="rect">
              <a:avLst/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pic>
        <p:nvPicPr>
          <p:cNvPr id="17412" name="Picture 2" descr="C:\Users\KJ\Desktop\550014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196975"/>
            <a:ext cx="4752975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C:\Users\KJ\Desktop\蝶\蝶(完成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1844675"/>
            <a:ext cx="2879725" cy="287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4" name="グループ化 8"/>
          <p:cNvGrpSpPr>
            <a:grpSpLocks/>
          </p:cNvGrpSpPr>
          <p:nvPr/>
        </p:nvGrpSpPr>
        <p:grpSpPr bwMode="auto">
          <a:xfrm>
            <a:off x="395288" y="1916113"/>
            <a:ext cx="2808287" cy="2736850"/>
            <a:chOff x="683568" y="620688"/>
            <a:chExt cx="2376264" cy="2376264"/>
          </a:xfrm>
        </p:grpSpPr>
        <p:pic>
          <p:nvPicPr>
            <p:cNvPr id="18437" name="Picture 4" descr="C:\Users\KJ\Desktop\蝶\蝶加工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27584" y="692696"/>
              <a:ext cx="2193925" cy="219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正方形/長方形 7"/>
            <p:cNvSpPr/>
            <p:nvPr/>
          </p:nvSpPr>
          <p:spPr>
            <a:xfrm>
              <a:off x="683568" y="620688"/>
              <a:ext cx="2376264" cy="2376264"/>
            </a:xfrm>
            <a:prstGeom prst="rect">
              <a:avLst/>
            </a:pr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cxnSp>
        <p:nvCxnSpPr>
          <p:cNvPr id="11" name="直線矢印コネクタ 10"/>
          <p:cNvCxnSpPr/>
          <p:nvPr/>
        </p:nvCxnSpPr>
        <p:spPr>
          <a:xfrm>
            <a:off x="3563938" y="3141663"/>
            <a:ext cx="1800225" cy="1587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テキスト ボックス 15"/>
          <p:cNvSpPr txBox="1">
            <a:spLocks noChangeArrowheads="1"/>
          </p:cNvSpPr>
          <p:nvPr/>
        </p:nvSpPr>
        <p:spPr bwMode="auto">
          <a:xfrm>
            <a:off x="2771775" y="188913"/>
            <a:ext cx="30067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400">
                <a:latin typeface="Calibri" pitchFamily="34" charset="0"/>
              </a:rPr>
              <a:t>画像の加工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テキスト ボックス 1"/>
          <p:cNvSpPr txBox="1">
            <a:spLocks noChangeArrowheads="1"/>
          </p:cNvSpPr>
          <p:nvPr/>
        </p:nvSpPr>
        <p:spPr bwMode="auto">
          <a:xfrm>
            <a:off x="1703388" y="115888"/>
            <a:ext cx="56769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400">
                <a:latin typeface="Calibri" pitchFamily="34" charset="0"/>
              </a:rPr>
              <a:t>アルファチャンネルとは</a:t>
            </a:r>
          </a:p>
        </p:txBody>
      </p:sp>
      <p:sp>
        <p:nvSpPr>
          <p:cNvPr id="21506" name="テキスト ボックス 2"/>
          <p:cNvSpPr txBox="1">
            <a:spLocks noChangeArrowheads="1"/>
          </p:cNvSpPr>
          <p:nvPr/>
        </p:nvSpPr>
        <p:spPr bwMode="auto">
          <a:xfrm>
            <a:off x="771525" y="1125538"/>
            <a:ext cx="24320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solidFill>
                  <a:srgbClr val="FF0000"/>
                </a:solidFill>
                <a:latin typeface="Calibri" pitchFamily="34" charset="0"/>
              </a:rPr>
              <a:t>R</a:t>
            </a:r>
            <a:r>
              <a:rPr lang="en-US" altLang="ja-JP" sz="2800" b="1">
                <a:solidFill>
                  <a:srgbClr val="00B050"/>
                </a:solidFill>
                <a:latin typeface="Calibri" pitchFamily="34" charset="0"/>
              </a:rPr>
              <a:t>G</a:t>
            </a:r>
            <a:r>
              <a:rPr lang="en-US" altLang="ja-JP" sz="2800" b="1">
                <a:solidFill>
                  <a:srgbClr val="0070C0"/>
                </a:solidFill>
                <a:latin typeface="Calibri" pitchFamily="34" charset="0"/>
              </a:rPr>
              <a:t>B</a:t>
            </a:r>
            <a:r>
              <a:rPr lang="ja-JP" altLang="en-US" sz="2800">
                <a:latin typeface="Calibri" pitchFamily="34" charset="0"/>
              </a:rPr>
              <a:t>チャンネル</a:t>
            </a:r>
          </a:p>
        </p:txBody>
      </p:sp>
      <p:sp>
        <p:nvSpPr>
          <p:cNvPr id="21507" name="テキスト ボックス 3"/>
          <p:cNvSpPr txBox="1">
            <a:spLocks noChangeArrowheads="1"/>
          </p:cNvSpPr>
          <p:nvPr/>
        </p:nvSpPr>
        <p:spPr bwMode="auto">
          <a:xfrm>
            <a:off x="1258888" y="5373688"/>
            <a:ext cx="55483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Calibri" pitchFamily="34" charset="0"/>
              </a:rPr>
              <a:t>「レイヤー」</a:t>
            </a:r>
            <a:r>
              <a:rPr lang="en-US" altLang="ja-JP" sz="2800">
                <a:latin typeface="Calibri" pitchFamily="34" charset="0"/>
                <a:sym typeface="Wingdings" pitchFamily="2" charset="2"/>
              </a:rPr>
              <a:t></a:t>
            </a:r>
            <a:r>
              <a:rPr lang="ja-JP" altLang="en-US" sz="2800">
                <a:latin typeface="Calibri" pitchFamily="34" charset="0"/>
                <a:sym typeface="Wingdings" pitchFamily="2" charset="2"/>
              </a:rPr>
              <a:t>「透明部分」</a:t>
            </a:r>
            <a:endParaRPr lang="en-US" altLang="ja-JP" sz="2800">
              <a:latin typeface="Calibri" pitchFamily="34" charset="0"/>
              <a:sym typeface="Wingdings" pitchFamily="2" charset="2"/>
            </a:endParaRPr>
          </a:p>
          <a:p>
            <a:r>
              <a:rPr lang="ja-JP" altLang="en-US" sz="2800">
                <a:latin typeface="Calibri" pitchFamily="34" charset="0"/>
                <a:sym typeface="Wingdings" pitchFamily="2" charset="2"/>
              </a:rPr>
              <a:t>　　　</a:t>
            </a:r>
            <a:r>
              <a:rPr lang="en-US" altLang="ja-JP" sz="2800">
                <a:latin typeface="Calibri" pitchFamily="34" charset="0"/>
                <a:sym typeface="Wingdings" pitchFamily="2" charset="2"/>
              </a:rPr>
              <a:t></a:t>
            </a:r>
            <a:r>
              <a:rPr lang="ja-JP" altLang="en-US" sz="2800">
                <a:latin typeface="Calibri" pitchFamily="34" charset="0"/>
                <a:sym typeface="Wingdings" pitchFamily="2" charset="2"/>
              </a:rPr>
              <a:t>「アルファチャンネルの追加」</a:t>
            </a:r>
            <a:endParaRPr lang="ja-JP" altLang="en-US" sz="2800">
              <a:latin typeface="Calibri" pitchFamily="34" charset="0"/>
            </a:endParaRPr>
          </a:p>
        </p:txBody>
      </p:sp>
      <p:sp>
        <p:nvSpPr>
          <p:cNvPr id="21508" name="テキスト ボックス 6"/>
          <p:cNvSpPr txBox="1">
            <a:spLocks noChangeArrowheads="1"/>
          </p:cNvSpPr>
          <p:nvPr/>
        </p:nvSpPr>
        <p:spPr bwMode="auto">
          <a:xfrm>
            <a:off x="1233488" y="1700213"/>
            <a:ext cx="701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latin typeface="Calibri" pitchFamily="34" charset="0"/>
              </a:rPr>
              <a:t>RGB</a:t>
            </a:r>
            <a:r>
              <a:rPr lang="ja-JP" altLang="en-US" sz="2800">
                <a:latin typeface="Calibri" pitchFamily="34" charset="0"/>
              </a:rPr>
              <a:t>値</a:t>
            </a:r>
            <a:r>
              <a:rPr lang="en-US" altLang="ja-JP" sz="2800">
                <a:latin typeface="Calibri" pitchFamily="34" charset="0"/>
              </a:rPr>
              <a:t>(Red,Green,Blue)</a:t>
            </a:r>
            <a:r>
              <a:rPr lang="ja-JP" altLang="en-US" sz="2800">
                <a:latin typeface="Calibri" pitchFamily="34" charset="0"/>
              </a:rPr>
              <a:t>を保存するデータ領域</a:t>
            </a:r>
          </a:p>
        </p:txBody>
      </p:sp>
      <p:sp>
        <p:nvSpPr>
          <p:cNvPr id="21509" name="テキスト ボックス 7"/>
          <p:cNvSpPr txBox="1">
            <a:spLocks noChangeArrowheads="1"/>
          </p:cNvSpPr>
          <p:nvPr/>
        </p:nvSpPr>
        <p:spPr bwMode="auto">
          <a:xfrm>
            <a:off x="735013" y="2689225"/>
            <a:ext cx="3044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Calibri" pitchFamily="34" charset="0"/>
              </a:rPr>
              <a:t>アルファチャンネル</a:t>
            </a:r>
          </a:p>
        </p:txBody>
      </p:sp>
      <p:sp>
        <p:nvSpPr>
          <p:cNvPr id="21510" name="テキスト ボックス 8"/>
          <p:cNvSpPr txBox="1">
            <a:spLocks noChangeArrowheads="1"/>
          </p:cNvSpPr>
          <p:nvPr/>
        </p:nvSpPr>
        <p:spPr bwMode="auto">
          <a:xfrm>
            <a:off x="1331913" y="3265488"/>
            <a:ext cx="716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Calibri" pitchFamily="34" charset="0"/>
              </a:rPr>
              <a:t>アルファ値</a:t>
            </a:r>
            <a:r>
              <a:rPr lang="en-US" altLang="ja-JP" sz="2800">
                <a:latin typeface="Calibri" pitchFamily="34" charset="0"/>
              </a:rPr>
              <a:t>(</a:t>
            </a:r>
            <a:r>
              <a:rPr lang="ja-JP" altLang="en-US" sz="2800">
                <a:latin typeface="Calibri" pitchFamily="34" charset="0"/>
              </a:rPr>
              <a:t>透明度情報</a:t>
            </a:r>
            <a:r>
              <a:rPr lang="en-US" altLang="ja-JP" sz="2800">
                <a:latin typeface="Calibri" pitchFamily="34" charset="0"/>
              </a:rPr>
              <a:t>)</a:t>
            </a:r>
            <a:r>
              <a:rPr lang="ja-JP" altLang="en-US" sz="2800">
                <a:latin typeface="Calibri" pitchFamily="34" charset="0"/>
              </a:rPr>
              <a:t>を保存するデータ領域</a:t>
            </a:r>
          </a:p>
        </p:txBody>
      </p:sp>
      <p:sp>
        <p:nvSpPr>
          <p:cNvPr id="21511" name="テキスト ボックス 9"/>
          <p:cNvSpPr txBox="1">
            <a:spLocks noChangeArrowheads="1"/>
          </p:cNvSpPr>
          <p:nvPr/>
        </p:nvSpPr>
        <p:spPr bwMode="auto">
          <a:xfrm>
            <a:off x="1403350" y="3860800"/>
            <a:ext cx="3257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latin typeface="Calibri" pitchFamily="34" charset="0"/>
              </a:rPr>
              <a:t>0(</a:t>
            </a:r>
            <a:r>
              <a:rPr lang="ja-JP" altLang="en-US" sz="2800">
                <a:latin typeface="Calibri" pitchFamily="34" charset="0"/>
              </a:rPr>
              <a:t>透明</a:t>
            </a:r>
            <a:r>
              <a:rPr lang="en-US" altLang="ja-JP" sz="2800">
                <a:latin typeface="Calibri" pitchFamily="34" charset="0"/>
              </a:rPr>
              <a:t>)-255(</a:t>
            </a:r>
            <a:r>
              <a:rPr lang="ja-JP" altLang="en-US" sz="2800">
                <a:latin typeface="Calibri" pitchFamily="34" charset="0"/>
              </a:rPr>
              <a:t>不透明</a:t>
            </a:r>
            <a:r>
              <a:rPr lang="en-US" altLang="ja-JP" sz="2800">
                <a:latin typeface="Calibri" pitchFamily="34" charset="0"/>
              </a:rPr>
              <a:t>)</a:t>
            </a:r>
            <a:endParaRPr lang="ja-JP" altLang="en-US" sz="2800">
              <a:latin typeface="Calibri" pitchFamily="34" charset="0"/>
            </a:endParaRPr>
          </a:p>
        </p:txBody>
      </p:sp>
      <p:sp>
        <p:nvSpPr>
          <p:cNvPr id="11" name="円/楕円 10"/>
          <p:cNvSpPr>
            <a:spLocks noChangeAspect="1"/>
          </p:cNvSpPr>
          <p:nvPr/>
        </p:nvSpPr>
        <p:spPr>
          <a:xfrm>
            <a:off x="546100" y="1341438"/>
            <a:ext cx="138113" cy="1365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円/楕円 11"/>
          <p:cNvSpPr>
            <a:spLocks noChangeAspect="1"/>
          </p:cNvSpPr>
          <p:nvPr/>
        </p:nvSpPr>
        <p:spPr>
          <a:xfrm>
            <a:off x="539750" y="2859088"/>
            <a:ext cx="136525" cy="1381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>
            <a:spLocks noChangeAspect="1"/>
          </p:cNvSpPr>
          <p:nvPr/>
        </p:nvSpPr>
        <p:spPr>
          <a:xfrm>
            <a:off x="619125" y="4941888"/>
            <a:ext cx="136525" cy="1365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515" name="テキスト ボックス 13"/>
          <p:cNvSpPr txBox="1">
            <a:spLocks noChangeArrowheads="1"/>
          </p:cNvSpPr>
          <p:nvPr/>
        </p:nvSpPr>
        <p:spPr bwMode="auto">
          <a:xfrm>
            <a:off x="900113" y="4724400"/>
            <a:ext cx="1979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Calibri" pitchFamily="34" charset="0"/>
              </a:rPr>
              <a:t>追加の仕方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テキスト ボックス 2"/>
          <p:cNvSpPr txBox="1">
            <a:spLocks noChangeArrowheads="1"/>
          </p:cNvSpPr>
          <p:nvPr/>
        </p:nvSpPr>
        <p:spPr bwMode="auto">
          <a:xfrm>
            <a:off x="2987675" y="188913"/>
            <a:ext cx="29067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400">
                <a:latin typeface="Calibri" pitchFamily="34" charset="0"/>
              </a:rPr>
              <a:t>選択ツール</a:t>
            </a:r>
          </a:p>
        </p:txBody>
      </p:sp>
      <p:sp>
        <p:nvSpPr>
          <p:cNvPr id="4" name="円/楕円 3"/>
          <p:cNvSpPr>
            <a:spLocks noChangeAspect="1"/>
          </p:cNvSpPr>
          <p:nvPr/>
        </p:nvSpPr>
        <p:spPr>
          <a:xfrm>
            <a:off x="827088" y="3581400"/>
            <a:ext cx="136525" cy="138113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2531" name="テキスト ボックス 4"/>
          <p:cNvSpPr txBox="1">
            <a:spLocks noChangeArrowheads="1"/>
          </p:cNvSpPr>
          <p:nvPr/>
        </p:nvSpPr>
        <p:spPr bwMode="auto">
          <a:xfrm>
            <a:off x="1179513" y="3365500"/>
            <a:ext cx="238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latin typeface="Calibri" pitchFamily="34" charset="0"/>
              </a:rPr>
              <a:t>ファジー選択</a:t>
            </a:r>
          </a:p>
        </p:txBody>
      </p:sp>
      <p:sp>
        <p:nvSpPr>
          <p:cNvPr id="6" name="円/楕円 5"/>
          <p:cNvSpPr>
            <a:spLocks noChangeAspect="1"/>
          </p:cNvSpPr>
          <p:nvPr/>
        </p:nvSpPr>
        <p:spPr>
          <a:xfrm>
            <a:off x="827088" y="1484313"/>
            <a:ext cx="138112" cy="1381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2533" name="テキスト ボックス 6"/>
          <p:cNvSpPr txBox="1">
            <a:spLocks noChangeArrowheads="1"/>
          </p:cNvSpPr>
          <p:nvPr/>
        </p:nvSpPr>
        <p:spPr bwMode="auto">
          <a:xfrm>
            <a:off x="1187450" y="1268413"/>
            <a:ext cx="18256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latin typeface="Calibri" pitchFamily="34" charset="0"/>
              </a:rPr>
              <a:t>矩形選択</a:t>
            </a:r>
          </a:p>
        </p:txBody>
      </p:sp>
      <p:sp>
        <p:nvSpPr>
          <p:cNvPr id="22534" name="テキスト ボックス 7"/>
          <p:cNvSpPr txBox="1">
            <a:spLocks noChangeArrowheads="1"/>
          </p:cNvSpPr>
          <p:nvPr/>
        </p:nvSpPr>
        <p:spPr bwMode="auto">
          <a:xfrm>
            <a:off x="1187450" y="1989138"/>
            <a:ext cx="1825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latin typeface="Calibri" pitchFamily="34" charset="0"/>
              </a:rPr>
              <a:t>楕円選択</a:t>
            </a:r>
          </a:p>
        </p:txBody>
      </p:sp>
      <p:sp>
        <p:nvSpPr>
          <p:cNvPr id="22535" name="テキスト ボックス 8"/>
          <p:cNvSpPr txBox="1">
            <a:spLocks noChangeArrowheads="1"/>
          </p:cNvSpPr>
          <p:nvPr/>
        </p:nvSpPr>
        <p:spPr bwMode="auto">
          <a:xfrm>
            <a:off x="1187450" y="2708275"/>
            <a:ext cx="18256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latin typeface="Calibri" pitchFamily="34" charset="0"/>
              </a:rPr>
              <a:t>自由選択</a:t>
            </a:r>
          </a:p>
        </p:txBody>
      </p:sp>
      <p:sp>
        <p:nvSpPr>
          <p:cNvPr id="22536" name="テキスト ボックス 9"/>
          <p:cNvSpPr txBox="1">
            <a:spLocks noChangeArrowheads="1"/>
          </p:cNvSpPr>
          <p:nvPr/>
        </p:nvSpPr>
        <p:spPr bwMode="auto">
          <a:xfrm>
            <a:off x="1187450" y="4692650"/>
            <a:ext cx="1809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latin typeface="Calibri" pitchFamily="34" charset="0"/>
              </a:rPr>
              <a:t>色域選択</a:t>
            </a:r>
          </a:p>
        </p:txBody>
      </p:sp>
      <p:sp>
        <p:nvSpPr>
          <p:cNvPr id="11" name="円/楕円 10"/>
          <p:cNvSpPr>
            <a:spLocks noChangeAspect="1"/>
          </p:cNvSpPr>
          <p:nvPr/>
        </p:nvSpPr>
        <p:spPr>
          <a:xfrm>
            <a:off x="835025" y="2211388"/>
            <a:ext cx="136525" cy="1381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円/楕円 11"/>
          <p:cNvSpPr>
            <a:spLocks noChangeAspect="1"/>
          </p:cNvSpPr>
          <p:nvPr/>
        </p:nvSpPr>
        <p:spPr>
          <a:xfrm>
            <a:off x="827088" y="2932113"/>
            <a:ext cx="138112" cy="1365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>
            <a:spLocks noChangeAspect="1"/>
          </p:cNvSpPr>
          <p:nvPr/>
        </p:nvSpPr>
        <p:spPr>
          <a:xfrm>
            <a:off x="827088" y="4908550"/>
            <a:ext cx="138112" cy="1365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2540" name="テキスト ボックス 15"/>
          <p:cNvSpPr txBox="1">
            <a:spLocks noChangeArrowheads="1"/>
          </p:cNvSpPr>
          <p:nvPr/>
        </p:nvSpPr>
        <p:spPr bwMode="auto">
          <a:xfrm>
            <a:off x="1403350" y="5276850"/>
            <a:ext cx="694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latin typeface="Calibri" pitchFamily="34" charset="0"/>
              </a:rPr>
              <a:t>画像の「クリックした部分の色」と同じ色の範囲を選択</a:t>
            </a:r>
          </a:p>
        </p:txBody>
      </p:sp>
      <p:sp>
        <p:nvSpPr>
          <p:cNvPr id="22541" name="テキスト ボックス 16"/>
          <p:cNvSpPr txBox="1">
            <a:spLocks noChangeArrowheads="1"/>
          </p:cNvSpPr>
          <p:nvPr/>
        </p:nvSpPr>
        <p:spPr bwMode="auto">
          <a:xfrm>
            <a:off x="1320800" y="3975100"/>
            <a:ext cx="6707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latin typeface="Calibri" pitchFamily="34" charset="0"/>
              </a:rPr>
              <a:t>「クリックした場所」に隣接する、</a:t>
            </a:r>
            <a:endParaRPr lang="en-US" altLang="ja-JP" sz="2400">
              <a:latin typeface="Calibri" pitchFamily="34" charset="0"/>
            </a:endParaRPr>
          </a:p>
          <a:p>
            <a:r>
              <a:rPr lang="ja-JP" altLang="en-US" sz="2400">
                <a:latin typeface="Calibri" pitchFamily="34" charset="0"/>
              </a:rPr>
              <a:t>　　　「クリックした部分の色」と類似色の範囲を選択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テキスト ボックス 3"/>
          <p:cNvSpPr txBox="1">
            <a:spLocks noChangeArrowheads="1"/>
          </p:cNvSpPr>
          <p:nvPr/>
        </p:nvSpPr>
        <p:spPr bwMode="auto">
          <a:xfrm>
            <a:off x="2717800" y="188913"/>
            <a:ext cx="32226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400">
                <a:latin typeface="Calibri" pitchFamily="34" charset="0"/>
              </a:rPr>
              <a:t>レイヤーとは</a:t>
            </a:r>
          </a:p>
        </p:txBody>
      </p:sp>
      <p:sp>
        <p:nvSpPr>
          <p:cNvPr id="24578" name="テキスト ボックス 2"/>
          <p:cNvSpPr txBox="1">
            <a:spLocks noChangeArrowheads="1"/>
          </p:cNvSpPr>
          <p:nvPr/>
        </p:nvSpPr>
        <p:spPr bwMode="auto">
          <a:xfrm>
            <a:off x="927100" y="1125538"/>
            <a:ext cx="1668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latin typeface="Calibri" pitchFamily="34" charset="0"/>
              </a:rPr>
              <a:t>レイヤー</a:t>
            </a:r>
          </a:p>
        </p:txBody>
      </p:sp>
      <p:sp>
        <p:nvSpPr>
          <p:cNvPr id="5" name="円/楕円 4"/>
          <p:cNvSpPr>
            <a:spLocks noChangeAspect="1"/>
          </p:cNvSpPr>
          <p:nvPr/>
        </p:nvSpPr>
        <p:spPr>
          <a:xfrm>
            <a:off x="717550" y="1341438"/>
            <a:ext cx="138113" cy="1365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580" name="テキスト ボックス 5"/>
          <p:cNvSpPr txBox="1">
            <a:spLocks noChangeArrowheads="1"/>
          </p:cNvSpPr>
          <p:nvPr/>
        </p:nvSpPr>
        <p:spPr bwMode="auto">
          <a:xfrm>
            <a:off x="1187450" y="1773238"/>
            <a:ext cx="72421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Calibri" pitchFamily="34" charset="0"/>
              </a:rPr>
              <a:t>一つの画像を構成しているひとつひとつの階層</a:t>
            </a:r>
          </a:p>
        </p:txBody>
      </p:sp>
      <p:sp>
        <p:nvSpPr>
          <p:cNvPr id="7" name="円/楕円 6"/>
          <p:cNvSpPr>
            <a:spLocks noChangeAspect="1"/>
          </p:cNvSpPr>
          <p:nvPr/>
        </p:nvSpPr>
        <p:spPr>
          <a:xfrm>
            <a:off x="684213" y="2716213"/>
            <a:ext cx="136525" cy="1365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582" name="テキスト ボックス 7"/>
          <p:cNvSpPr txBox="1">
            <a:spLocks noChangeArrowheads="1"/>
          </p:cNvSpPr>
          <p:nvPr/>
        </p:nvSpPr>
        <p:spPr bwMode="auto">
          <a:xfrm>
            <a:off x="1042988" y="2492375"/>
            <a:ext cx="29003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>
                <a:latin typeface="Calibri" pitchFamily="34" charset="0"/>
              </a:rPr>
              <a:t>レイヤーの利点</a:t>
            </a:r>
          </a:p>
        </p:txBody>
      </p:sp>
      <p:sp>
        <p:nvSpPr>
          <p:cNvPr id="24583" name="テキスト ボックス 8"/>
          <p:cNvSpPr txBox="1">
            <a:spLocks noChangeArrowheads="1"/>
          </p:cNvSpPr>
          <p:nvPr/>
        </p:nvSpPr>
        <p:spPr bwMode="auto">
          <a:xfrm>
            <a:off x="1331913" y="3933825"/>
            <a:ext cx="21986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Calibri" pitchFamily="34" charset="0"/>
              </a:rPr>
              <a:t>描き直しが楽</a:t>
            </a:r>
          </a:p>
        </p:txBody>
      </p:sp>
      <p:sp>
        <p:nvSpPr>
          <p:cNvPr id="24584" name="テキスト ボックス 9"/>
          <p:cNvSpPr txBox="1">
            <a:spLocks noChangeArrowheads="1"/>
          </p:cNvSpPr>
          <p:nvPr/>
        </p:nvSpPr>
        <p:spPr bwMode="auto">
          <a:xfrm>
            <a:off x="1258888" y="3213100"/>
            <a:ext cx="38909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latin typeface="Calibri" pitchFamily="34" charset="0"/>
              </a:rPr>
              <a:t>画像の使い回しができる</a:t>
            </a:r>
          </a:p>
        </p:txBody>
      </p:sp>
      <p:sp>
        <p:nvSpPr>
          <p:cNvPr id="11" name="円/楕円 10"/>
          <p:cNvSpPr>
            <a:spLocks noChangeAspect="1"/>
          </p:cNvSpPr>
          <p:nvPr/>
        </p:nvSpPr>
        <p:spPr>
          <a:xfrm>
            <a:off x="1050925" y="3363913"/>
            <a:ext cx="136525" cy="1365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円/楕円 11"/>
          <p:cNvSpPr>
            <a:spLocks noChangeAspect="1"/>
          </p:cNvSpPr>
          <p:nvPr/>
        </p:nvSpPr>
        <p:spPr>
          <a:xfrm>
            <a:off x="1050925" y="4084638"/>
            <a:ext cx="136525" cy="1365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24587" name="Picture 2" descr="C:\Users\KJ\Desktop\itpas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0725" y="5661025"/>
            <a:ext cx="288607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3" descr="C:\Users\KJ\Desktop\itpass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" y="4724400"/>
            <a:ext cx="29591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5" descr="C:\Users\KJ\Desktop\itpas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6213" y="5229225"/>
            <a:ext cx="30607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直線矢印コネクタ 16"/>
          <p:cNvCxnSpPr/>
          <p:nvPr/>
        </p:nvCxnSpPr>
        <p:spPr>
          <a:xfrm>
            <a:off x="3960813" y="5229225"/>
            <a:ext cx="935037" cy="36036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4032250" y="5949950"/>
            <a:ext cx="936625" cy="2159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431</Words>
  <Application>Microsoft Office PowerPoint</Application>
  <PresentationFormat>画面に合わせる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Arial</vt:lpstr>
      <vt:lpstr>ＭＳ Ｐゴシック</vt:lpstr>
      <vt:lpstr>Calibri</vt:lpstr>
      <vt:lpstr>Wingdings</vt:lpstr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GIMPで作る年賀状</dc:title>
  <dc:creator>astro</dc:creator>
  <cp:lastModifiedBy>taro9z</cp:lastModifiedBy>
  <cp:revision>65</cp:revision>
  <dcterms:created xsi:type="dcterms:W3CDTF">2010-12-10T09:13:48Z</dcterms:created>
  <dcterms:modified xsi:type="dcterms:W3CDTF">2011-02-15T04:37:27Z</dcterms:modified>
</cp:coreProperties>
</file>