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5" r:id="rId5"/>
    <p:sldId id="258" r:id="rId6"/>
    <p:sldId id="276" r:id="rId7"/>
    <p:sldId id="262" r:id="rId8"/>
    <p:sldId id="263" r:id="rId9"/>
    <p:sldId id="278" r:id="rId10"/>
    <p:sldId id="274" r:id="rId11"/>
    <p:sldId id="283" r:id="rId12"/>
    <p:sldId id="284" r:id="rId13"/>
    <p:sldId id="285" r:id="rId14"/>
    <p:sldId id="266" r:id="rId15"/>
    <p:sldId id="271" r:id="rId16"/>
    <p:sldId id="267" r:id="rId17"/>
    <p:sldId id="269" r:id="rId18"/>
  </p:sldIdLst>
  <p:sldSz cx="9906000" cy="6858000" type="A4"/>
  <p:notesSz cx="67945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FDA65"/>
    <a:srgbClr val="EEB500"/>
    <a:srgbClr val="FAF9D7"/>
    <a:srgbClr val="FFF4D1"/>
    <a:srgbClr val="008000"/>
    <a:srgbClr val="00CC66"/>
    <a:srgbClr val="DDDDDD"/>
    <a:srgbClr val="4D4D4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6" autoAdjust="0"/>
  </p:normalViewPr>
  <p:slideViewPr>
    <p:cSldViewPr>
      <p:cViewPr varScale="1">
        <p:scale>
          <a:sx n="66" d="100"/>
          <a:sy n="66" d="100"/>
        </p:scale>
        <p:origin x="-1038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1"/>
              <c:layout>
                <c:manualLayout>
                  <c:x val="-0.19315842146571527"/>
                  <c:y val="-0.1173173959112337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11745528871941E-3"/>
                  <c:y val="-0.1496502461583870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079183555471136"/>
                  <c:y val="-9.759467024393640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TeX point</c:v>
                </c:pt>
                <c:pt idx="1">
                  <c:v>数式エディタ</c:v>
                </c:pt>
                <c:pt idx="2">
                  <c:v>pdf 切貼</c:v>
                </c:pt>
                <c:pt idx="3">
                  <c:v>Beamer</c:v>
                </c:pt>
                <c:pt idx="4">
                  <c:v>蝶々</c:v>
                </c:pt>
                <c:pt idx="5">
                  <c:v>TeX Clip</c:v>
                </c:pt>
                <c:pt idx="6">
                  <c:v>入れたことがない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FFDA65"/>
              </a:solidFill>
            </c:spPr>
          </c:dPt>
          <c:dPt>
            <c:idx val="1"/>
            <c:bubble3D val="0"/>
            <c:spPr>
              <a:solidFill>
                <a:srgbClr val="FFDA65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rgbClr val="FFDA65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point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Clip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Tex point</c:v>
                </c:pt>
                <c:pt idx="1">
                  <c:v>数式エディタ</c:v>
                </c:pt>
                <c:pt idx="2">
                  <c:v>pdf 切貼</c:v>
                </c:pt>
                <c:pt idx="3">
                  <c:v>Beamer</c:v>
                </c:pt>
                <c:pt idx="4">
                  <c:v>蝶々</c:v>
                </c:pt>
                <c:pt idx="5">
                  <c:v>Tex Clip</c:v>
                </c:pt>
                <c:pt idx="6">
                  <c:v>入れたことがない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DA65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point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Clip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Tex point</c:v>
                </c:pt>
                <c:pt idx="1">
                  <c:v>数式エディタ</c:v>
                </c:pt>
                <c:pt idx="2">
                  <c:v>pdf 切貼</c:v>
                </c:pt>
                <c:pt idx="3">
                  <c:v>Beamer</c:v>
                </c:pt>
                <c:pt idx="4">
                  <c:v>蝶々</c:v>
                </c:pt>
                <c:pt idx="5">
                  <c:v>Tex Clip</c:v>
                </c:pt>
                <c:pt idx="6">
                  <c:v>入れたことがない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DA65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FFDA65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point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TeX </a:t>
                    </a:r>
                    <a:r>
                      <a:rPr lang="en-US" altLang="en-US"/>
                      <a:t>Clip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Tex point</c:v>
                </c:pt>
                <c:pt idx="1">
                  <c:v>数式エディタ</c:v>
                </c:pt>
                <c:pt idx="2">
                  <c:v>pdf 切貼</c:v>
                </c:pt>
                <c:pt idx="3">
                  <c:v>Beamer</c:v>
                </c:pt>
                <c:pt idx="4">
                  <c:v>蝶々</c:v>
                </c:pt>
                <c:pt idx="5">
                  <c:v>Tex Clip</c:v>
                </c:pt>
                <c:pt idx="6">
                  <c:v>入れたことがない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5" y="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0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5" y="9432840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FB66EB5D-390C-4744-B3F3-5BB85C3C83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939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99" y="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6125"/>
            <a:ext cx="5373687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99" y="4716422"/>
            <a:ext cx="4981903" cy="447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18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99" y="9435181"/>
            <a:ext cx="2944101" cy="4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6" tIns="46379" rIns="92756" bIns="46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A3EB3E4-618C-4547-AA08-D0AB918A55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2267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D85F5-A54D-4B15-87AC-B04DEA487D6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E4B3C-2762-4DA2-B974-7C1085D0D38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 charset="0"/>
              <a:buChar char="•"/>
            </a:pPr>
            <a:r>
              <a:rPr kumimoji="1" lang="ja-JP" altLang="en-US" dirty="0" smtClean="0"/>
              <a:t>組版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印刷関係で活字を組んで版を作ること</a:t>
            </a:r>
            <a:endParaRPr kumimoji="1" lang="en-US" altLang="ja-JP" dirty="0" smtClean="0"/>
          </a:p>
          <a:p>
            <a:pPr marL="172719" indent="-172719">
              <a:buFont typeface="Arial" charset="0"/>
              <a:buChar char="•"/>
            </a:pPr>
            <a:r>
              <a:rPr kumimoji="1" lang="ja-JP" altLang="en-US" dirty="0" smtClean="0"/>
              <a:t>何年</a:t>
            </a:r>
            <a:r>
              <a:rPr kumimoji="1" lang="en-US" altLang="ja-JP" dirty="0" smtClean="0"/>
              <a:t>?…1970 </a:t>
            </a:r>
            <a:r>
              <a:rPr kumimoji="1" lang="ja-JP" altLang="en-US" dirty="0" smtClean="0"/>
              <a:t>年代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B3E4-618C-4547-AA08-D0AB918A55CD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425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EB3E4-618C-4547-AA08-D0AB918A55CD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06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8" name="Picture 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0" y="7938"/>
            <a:ext cx="93599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00672" y="1916832"/>
            <a:ext cx="6224587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58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375400" y="981075"/>
            <a:ext cx="1673225" cy="44656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352550" y="981075"/>
            <a:ext cx="4870450" cy="44656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73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2550" y="764704"/>
            <a:ext cx="7200850" cy="93662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2550" y="1700808"/>
            <a:ext cx="720085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96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520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352550" y="1917700"/>
            <a:ext cx="3271838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76788" y="1917700"/>
            <a:ext cx="3271837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98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102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29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230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160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938"/>
            <a:ext cx="943292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2550" y="1700808"/>
            <a:ext cx="66960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764704"/>
            <a:ext cx="6626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32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8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4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>
              <a:lumMod val="65000"/>
              <a:lumOff val="35000"/>
            </a:schemeClr>
          </a:solidFill>
          <a:latin typeface="Takao Pゴシック" pitchFamily="50" charset="-128"/>
          <a:ea typeface="Takao P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hyperlink" Target="http://oku.edu.mie-u.ac.jp/~okumura/texwiki/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bintsu.co.jp/management/index.html" TargetMode="External"/><Relationship Id="rId5" Type="http://schemas.openxmlformats.org/officeDocument/2006/relationships/hyperlink" Target="http://office.microsoft.com/ja-jp/images/?CTT=6&amp;ver=14&amp;app=winword.exe" TargetMode="External"/><Relationship Id="rId4" Type="http://schemas.openxmlformats.org/officeDocument/2006/relationships/hyperlink" Target="http://sorauta.bufsiz.jp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ja-JP" sz="4400" dirty="0" err="1" smtClean="0">
                <a:cs typeface="Tahoma" pitchFamily="34" charset="0"/>
              </a:rPr>
              <a:t>TeX</a:t>
            </a:r>
            <a:r>
              <a:rPr lang="ja-JP" altLang="en-US" sz="4400" dirty="0" smtClean="0"/>
              <a:t> </a:t>
            </a:r>
            <a:r>
              <a:rPr lang="ja-JP" altLang="en-US" sz="4400" dirty="0" smtClean="0"/>
              <a:t>ことはじめ</a:t>
            </a:r>
            <a:r>
              <a:rPr lang="en-US" altLang="ja-JP" sz="4400" dirty="0" smtClean="0"/>
              <a:t> </a:t>
            </a:r>
            <a:endParaRPr lang="en-US" altLang="ja-JP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92760" y="5445224"/>
            <a:ext cx="6192837" cy="936104"/>
          </a:xfrm>
          <a:noFill/>
          <a:ln/>
        </p:spPr>
        <p:txBody>
          <a:bodyPr/>
          <a:lstStyle/>
          <a:p>
            <a:pPr marL="0" indent="0" algn="r">
              <a:buNone/>
            </a:pPr>
            <a:r>
              <a:rPr lang="ja-JP" altLang="en-US" sz="2400" dirty="0" smtClean="0"/>
              <a:t>井谷優花</a:t>
            </a:r>
            <a:endParaRPr lang="en-US" altLang="ja-JP" sz="2400" dirty="0" smtClean="0"/>
          </a:p>
          <a:p>
            <a:pPr marL="0" indent="0" algn="r">
              <a:buNone/>
            </a:pPr>
            <a:r>
              <a:rPr lang="en-US" altLang="ja-JP" sz="2400" dirty="0" smtClean="0"/>
              <a:t>ITPASS </a:t>
            </a:r>
            <a:r>
              <a:rPr lang="ja-JP" altLang="en-US" sz="2400" dirty="0" smtClean="0"/>
              <a:t>セミナー </a:t>
            </a:r>
            <a:r>
              <a:rPr lang="en-US" altLang="ja-JP" sz="2400" dirty="0" smtClean="0"/>
              <a:t>2010.01.14 Fri.</a:t>
            </a:r>
            <a:endParaRPr lang="en-US" altLang="ja-JP" sz="2400" dirty="0"/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2864768" y="2924944"/>
            <a:ext cx="4464496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8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ja-JP" altLang="en-US" dirty="0"/>
              <a:t>スライドに数式を入れたいとき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ja-JP" altLang="en-US" dirty="0"/>
              <a:t>どうしていますか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3260149118"/>
              </p:ext>
            </p:extLst>
          </p:nvPr>
        </p:nvGraphicFramePr>
        <p:xfrm>
          <a:off x="1640632" y="1627059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77136" y="55892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（複数</a:t>
            </a:r>
            <a:r>
              <a:rPr lang="ja-JP" altLang="en-US" dirty="0" smtClean="0"/>
              <a:t>回答可）</a:t>
            </a:r>
            <a:endParaRPr lang="en-US" altLang="ja-JP" dirty="0" smtClean="0"/>
          </a:p>
          <a:p>
            <a:r>
              <a:rPr kumimoji="1" lang="ja-JP" altLang="en-US" dirty="0" smtClean="0"/>
              <a:t>突撃アンケート  </a:t>
            </a:r>
            <a:r>
              <a:rPr kumimoji="1" lang="en-US" altLang="ja-JP" dirty="0" smtClean="0"/>
              <a:t>2011.01.11</a:t>
            </a:r>
          </a:p>
          <a:p>
            <a:r>
              <a:rPr lang="ja-JP" altLang="en-US" dirty="0"/>
              <a:t>解答 </a:t>
            </a:r>
            <a:r>
              <a:rPr lang="en-US" altLang="ja-JP" dirty="0"/>
              <a:t>: </a:t>
            </a:r>
            <a:r>
              <a:rPr lang="ja-JP" altLang="en-US" dirty="0"/>
              <a:t>大気研究室</a:t>
            </a:r>
            <a:r>
              <a:rPr lang="en-US" altLang="ja-JP" dirty="0"/>
              <a:t>(</a:t>
            </a:r>
            <a:r>
              <a:rPr lang="ja-JP" altLang="en-US" dirty="0"/>
              <a:t>１２ 人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ja-JP" altLang="en-US" dirty="0"/>
              <a:t>スライドに数式を入れたいとき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ja-JP" altLang="en-US" dirty="0"/>
              <a:t>どうしていますか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3270138287"/>
              </p:ext>
            </p:extLst>
          </p:nvPr>
        </p:nvGraphicFramePr>
        <p:xfrm>
          <a:off x="1640632" y="1627059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77136" y="558924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（複数</a:t>
            </a:r>
            <a:r>
              <a:rPr lang="ja-JP" altLang="en-US" dirty="0" smtClean="0"/>
              <a:t>回答可）</a:t>
            </a:r>
            <a:endParaRPr lang="en-US" altLang="ja-JP" dirty="0" smtClean="0"/>
          </a:p>
          <a:p>
            <a:r>
              <a:rPr kumimoji="1" lang="ja-JP" altLang="en-US" dirty="0" smtClean="0"/>
              <a:t>突撃アンケート  </a:t>
            </a:r>
            <a:r>
              <a:rPr kumimoji="1" lang="en-US" altLang="ja-JP" dirty="0" smtClean="0"/>
              <a:t>2011.01.11</a:t>
            </a:r>
          </a:p>
          <a:p>
            <a:r>
              <a:rPr lang="ja-JP" altLang="en-US" dirty="0"/>
              <a:t>解答 </a:t>
            </a:r>
            <a:r>
              <a:rPr lang="en-US" altLang="ja-JP" dirty="0"/>
              <a:t>: </a:t>
            </a:r>
            <a:r>
              <a:rPr lang="ja-JP" altLang="en-US" dirty="0"/>
              <a:t>大気研究室</a:t>
            </a:r>
            <a:r>
              <a:rPr lang="en-US" altLang="ja-JP" dirty="0"/>
              <a:t>(</a:t>
            </a:r>
            <a:r>
              <a:rPr lang="ja-JP" altLang="en-US" dirty="0"/>
              <a:t>１２ 人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ja-JP" altLang="en-US" dirty="0"/>
              <a:t>スライドに数式を入れたいとき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ja-JP" altLang="en-US" dirty="0"/>
              <a:t>どうしていますか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3258408883"/>
              </p:ext>
            </p:extLst>
          </p:nvPr>
        </p:nvGraphicFramePr>
        <p:xfrm>
          <a:off x="1640632" y="1627059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177136" y="55892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（複数</a:t>
            </a:r>
            <a:r>
              <a:rPr lang="ja-JP" altLang="en-US" dirty="0" smtClean="0"/>
              <a:t>回答可）</a:t>
            </a:r>
            <a:endParaRPr lang="en-US" altLang="ja-JP" dirty="0" smtClean="0"/>
          </a:p>
          <a:p>
            <a:r>
              <a:rPr kumimoji="1" lang="ja-JP" altLang="en-US" dirty="0" smtClean="0"/>
              <a:t>突撃アンケート  </a:t>
            </a:r>
            <a:r>
              <a:rPr kumimoji="1" lang="en-US" altLang="ja-JP" dirty="0" smtClean="0"/>
              <a:t>2011.01.11</a:t>
            </a:r>
          </a:p>
          <a:p>
            <a:r>
              <a:rPr lang="ja-JP" altLang="en-US" dirty="0" smtClean="0"/>
              <a:t>解答 </a:t>
            </a:r>
            <a:r>
              <a:rPr lang="en-US" altLang="ja-JP" dirty="0" smtClean="0"/>
              <a:t>: </a:t>
            </a:r>
            <a:r>
              <a:rPr lang="ja-JP" altLang="en-US" dirty="0" smtClean="0"/>
              <a:t>大気研究室</a:t>
            </a:r>
            <a:r>
              <a:rPr lang="en-US" altLang="ja-JP" dirty="0" smtClean="0"/>
              <a:t>(</a:t>
            </a:r>
            <a:r>
              <a:rPr lang="ja-JP" altLang="en-US" dirty="0" smtClean="0"/>
              <a:t>１２</a:t>
            </a:r>
            <a:r>
              <a:rPr lang="ja-JP" altLang="en-US" dirty="0"/>
              <a:t> </a:t>
            </a:r>
            <a:r>
              <a:rPr lang="ja-JP" altLang="en-US" dirty="0" smtClean="0"/>
              <a:t>人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蝶々ってこんなもの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PowerPoint2007 </a:t>
            </a:r>
            <a:r>
              <a:rPr lang="ja-JP" altLang="en-US" dirty="0"/>
              <a:t>に </a:t>
            </a:r>
            <a:r>
              <a:rPr lang="en-US" altLang="ja-JP" dirty="0" err="1"/>
              <a:t>TeX</a:t>
            </a:r>
            <a:r>
              <a:rPr lang="en-US" altLang="ja-JP" dirty="0"/>
              <a:t> </a:t>
            </a:r>
            <a:r>
              <a:rPr lang="ja-JP" altLang="en-US" dirty="0"/>
              <a:t>の出力を図として貼り付けるためのアドイン</a:t>
            </a:r>
            <a:endParaRPr lang="en-US" altLang="ja-JP" dirty="0"/>
          </a:p>
          <a:p>
            <a:r>
              <a:rPr lang="en-US" altLang="ja-JP" dirty="0" smtClean="0"/>
              <a:t>“</a:t>
            </a:r>
            <a:r>
              <a:rPr lang="ja-JP" altLang="en-US" dirty="0" smtClean="0"/>
              <a:t>て</a:t>
            </a:r>
            <a:r>
              <a:rPr lang="ja-JP" altLang="en-US" dirty="0"/>
              <a:t>ふて</a:t>
            </a:r>
            <a:r>
              <a:rPr lang="ja-JP" altLang="en-US" dirty="0" err="1" smtClean="0"/>
              <a:t>ふ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と読む</a:t>
            </a:r>
            <a:endParaRPr lang="en-US" altLang="ja-JP" dirty="0" smtClean="0"/>
          </a:p>
          <a:p>
            <a:r>
              <a:rPr lang="ja-JP" altLang="en-US" dirty="0" smtClean="0"/>
              <a:t>フリーソフトウェア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3200" dirty="0" smtClean="0"/>
              <a:t>特徴</a:t>
            </a:r>
            <a:endParaRPr lang="en-US" altLang="ja-JP" sz="3200" dirty="0" smtClean="0"/>
          </a:p>
          <a:p>
            <a:r>
              <a:rPr lang="ja-JP" altLang="en-US" dirty="0" smtClean="0"/>
              <a:t>一度作った図</a:t>
            </a:r>
            <a:r>
              <a:rPr lang="ja-JP" altLang="en-US" dirty="0"/>
              <a:t>の再編集が簡単</a:t>
            </a:r>
          </a:p>
          <a:p>
            <a:r>
              <a:rPr lang="ja-JP" altLang="en-US" dirty="0" smtClean="0"/>
              <a:t>色付け</a:t>
            </a:r>
            <a:r>
              <a:rPr lang="ja-JP" altLang="en-US" dirty="0"/>
              <a:t>が簡単</a:t>
            </a:r>
          </a:p>
          <a:p>
            <a:r>
              <a:rPr lang="ja-JP" altLang="en-US" dirty="0"/>
              <a:t>日本語フォントを含む</a:t>
            </a:r>
            <a:r>
              <a:rPr lang="en-US" altLang="ja-JP" dirty="0" err="1" smtClean="0"/>
              <a:t>TeX</a:t>
            </a:r>
            <a:r>
              <a:rPr lang="ja-JP" altLang="en-US" dirty="0" smtClean="0"/>
              <a:t>は扱えない</a:t>
            </a:r>
            <a:endParaRPr lang="ja-JP" altLang="en-US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56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蝶々</a:t>
            </a:r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r>
              <a:rPr lang="ja-JP" altLang="en-US" dirty="0" smtClean="0"/>
              <a:t>実践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起動</a:t>
            </a:r>
            <a:endParaRPr kumimoji="1" lang="en-US" altLang="ja-JP" dirty="0" smtClean="0"/>
          </a:p>
          <a:p>
            <a:r>
              <a:rPr kumimoji="1" lang="ja-JP" altLang="en-US" dirty="0" smtClean="0"/>
              <a:t>作成</a:t>
            </a:r>
            <a:endParaRPr kumimoji="1" lang="en-US" altLang="ja-JP" dirty="0" smtClean="0"/>
          </a:p>
          <a:p>
            <a:r>
              <a:rPr kumimoji="1" lang="ja-JP" altLang="en-US" dirty="0" smtClean="0"/>
              <a:t>編集 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修正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色付け</a:t>
            </a:r>
            <a:r>
              <a:rPr kumimoji="1" lang="en-US" altLang="ja-JP" dirty="0" smtClean="0"/>
              <a:t>, </a:t>
            </a:r>
            <a:r>
              <a:rPr lang="ja-JP" altLang="en-US" dirty="0" smtClean="0"/>
              <a:t>コピー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OOoLatex</a:t>
            </a:r>
            <a:r>
              <a:rPr lang="ja-JP" altLang="en-US" dirty="0"/>
              <a:t> </a:t>
            </a:r>
            <a:r>
              <a:rPr lang="ja-JP" altLang="en-US" dirty="0" smtClean="0"/>
              <a:t>ってこんなもの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2551" y="1700808"/>
            <a:ext cx="7200849" cy="4536504"/>
          </a:xfrm>
        </p:spPr>
        <p:txBody>
          <a:bodyPr/>
          <a:lstStyle/>
          <a:p>
            <a:r>
              <a:rPr kumimoji="1" lang="en-US" altLang="ja-JP" dirty="0" err="1" smtClean="0"/>
              <a:t>Openoffice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で数式</a:t>
            </a:r>
            <a:r>
              <a:rPr kumimoji="1" lang="ja-JP" altLang="en-US" dirty="0" smtClean="0"/>
              <a:t>を扱うため</a:t>
            </a:r>
            <a:r>
              <a:rPr kumimoji="1" lang="ja-JP" altLang="en-US" dirty="0" smtClean="0"/>
              <a:t>のプラグイン</a:t>
            </a:r>
            <a:endParaRPr kumimoji="1" lang="en-US" altLang="ja-JP" dirty="0" smtClean="0"/>
          </a:p>
          <a:p>
            <a:r>
              <a:rPr lang="ja-JP" altLang="en-US" dirty="0" smtClean="0"/>
              <a:t>フリーソフト</a:t>
            </a:r>
            <a:endParaRPr lang="en-US" altLang="ja-JP" dirty="0" smtClean="0"/>
          </a:p>
          <a:p>
            <a:r>
              <a:rPr lang="ja-JP" altLang="en-US" dirty="0"/>
              <a:t>一度作った図の再編集が簡単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429000"/>
            <a:ext cx="41162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664968" y="6186790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http://www.cs.e.dendai.ac.jp/~tsuji/ooolatex.html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49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1800" dirty="0" smtClean="0"/>
              <a:t>奥村晴彦</a:t>
            </a:r>
            <a:r>
              <a:rPr kumimoji="1" lang="en-US" altLang="ja-JP" sz="1800" dirty="0" smtClean="0"/>
              <a:t>, 2004: </a:t>
            </a:r>
            <a:r>
              <a:rPr lang="zh-TW" altLang="en-US" sz="1800" dirty="0"/>
              <a:t>［改訂第</a:t>
            </a:r>
            <a:r>
              <a:rPr lang="en-US" altLang="zh-TW" sz="1800" dirty="0"/>
              <a:t>3</a:t>
            </a:r>
            <a:r>
              <a:rPr lang="zh-TW" altLang="en-US" sz="1800" dirty="0"/>
              <a:t>版］</a:t>
            </a:r>
            <a:r>
              <a:rPr lang="en-US" altLang="zh-TW" sz="1800" dirty="0"/>
              <a:t>LATEX 2ε</a:t>
            </a:r>
            <a:r>
              <a:rPr lang="zh-TW" altLang="en-US" sz="1800" dirty="0"/>
              <a:t>美文書作成</a:t>
            </a:r>
            <a:r>
              <a:rPr lang="zh-TW" altLang="en-US" sz="1800" dirty="0" smtClean="0"/>
              <a:t>入門</a:t>
            </a:r>
            <a:r>
              <a:rPr lang="en-US" altLang="zh-TW" sz="1800" dirty="0" smtClean="0"/>
              <a:t>, </a:t>
            </a:r>
            <a:r>
              <a:rPr lang="ja-JP" altLang="en-US" sz="1800" dirty="0"/>
              <a:t>技術</a:t>
            </a:r>
            <a:r>
              <a:rPr lang="ja-JP" altLang="en-US" sz="1800" dirty="0" smtClean="0"/>
              <a:t>評論社</a:t>
            </a:r>
            <a:r>
              <a:rPr lang="en-US" altLang="ja-JP" sz="1800" dirty="0" smtClean="0"/>
              <a:t>, </a:t>
            </a:r>
            <a:r>
              <a:rPr lang="en-US" altLang="zh-TW" sz="1800" dirty="0" smtClean="0"/>
              <a:t>403pp.</a:t>
            </a:r>
          </a:p>
          <a:p>
            <a:r>
              <a:rPr lang="ja-JP" altLang="en-US" sz="1800" dirty="0" smtClean="0"/>
              <a:t>中川仁</a:t>
            </a:r>
            <a:r>
              <a:rPr lang="en-US" altLang="ja-JP" sz="1800" dirty="0" smtClean="0"/>
              <a:t>, </a:t>
            </a:r>
            <a:r>
              <a:rPr lang="en-US" altLang="zh-TW" sz="1800" dirty="0" err="1" smtClean="0"/>
              <a:t>TeX</a:t>
            </a:r>
            <a:r>
              <a:rPr lang="ja-JP" altLang="en-US" sz="1800" dirty="0" smtClean="0"/>
              <a:t>入門</a:t>
            </a:r>
            <a:endParaRPr lang="en-US" altLang="zh-TW" sz="1800" dirty="0"/>
          </a:p>
          <a:p>
            <a:pPr lvl="1"/>
            <a:r>
              <a:rPr lang="en-US" altLang="zh-TW" sz="1400" dirty="0"/>
              <a:t>http://www.juen.ac.jp/math/nakagawa/texguide.html</a:t>
            </a:r>
            <a:endParaRPr lang="zh-TW" altLang="en-US" sz="1400" dirty="0"/>
          </a:p>
          <a:p>
            <a:r>
              <a:rPr lang="en-US" altLang="zh-TW" sz="1800" dirty="0"/>
              <a:t>Tex Wiki</a:t>
            </a:r>
          </a:p>
          <a:p>
            <a:pPr lvl="1"/>
            <a:r>
              <a:rPr lang="en-US" altLang="zh-TW" sz="1400" dirty="0">
                <a:hlinkClick r:id="rId3"/>
              </a:rPr>
              <a:t>http://oku.edu.mie-u.ac.jp/~okumura/texwiki</a:t>
            </a:r>
            <a:r>
              <a:rPr lang="en-US" altLang="zh-TW" sz="1400" dirty="0" smtClean="0">
                <a:hlinkClick r:id="rId3"/>
              </a:rPr>
              <a:t>/</a:t>
            </a:r>
            <a:endParaRPr lang="en-US" altLang="zh-TW" sz="1400" dirty="0" smtClean="0"/>
          </a:p>
          <a:p>
            <a:r>
              <a:rPr lang="ja-JP" altLang="en-US" sz="1800" dirty="0" smtClean="0"/>
              <a:t>帽子屋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そら</a:t>
            </a:r>
            <a:r>
              <a:rPr lang="ja-JP" altLang="en-US" sz="1800" dirty="0" err="1" smtClean="0"/>
              <a:t>は</a:t>
            </a:r>
            <a:r>
              <a:rPr lang="ja-JP" altLang="en-US" sz="1800" dirty="0" smtClean="0"/>
              <a:t>うたたね</a:t>
            </a:r>
            <a:endParaRPr lang="en-US" altLang="ja-JP" sz="1800" dirty="0" smtClean="0"/>
          </a:p>
          <a:p>
            <a:pPr lvl="1"/>
            <a:r>
              <a:rPr lang="en-US" altLang="zh-TW" sz="1400" dirty="0" smtClean="0">
                <a:hlinkClick r:id="rId4"/>
              </a:rPr>
              <a:t>http</a:t>
            </a:r>
            <a:r>
              <a:rPr lang="en-US" altLang="zh-TW" sz="1400" dirty="0">
                <a:hlinkClick r:id="rId4"/>
              </a:rPr>
              <a:t>://</a:t>
            </a:r>
            <a:r>
              <a:rPr lang="en-US" altLang="zh-TW" sz="1400" dirty="0" smtClean="0">
                <a:hlinkClick r:id="rId4"/>
              </a:rPr>
              <a:t>sorauta.bufsiz.jp/index.html</a:t>
            </a:r>
            <a:endParaRPr lang="en-US" altLang="zh-TW" sz="1400" dirty="0" smtClean="0"/>
          </a:p>
          <a:p>
            <a:r>
              <a:rPr lang="en-US" altLang="zh-TW" sz="1800" dirty="0" smtClean="0"/>
              <a:t>Microsoft </a:t>
            </a:r>
            <a:r>
              <a:rPr lang="en-US" altLang="zh-TW" sz="1800" dirty="0" smtClean="0"/>
              <a:t>Office,</a:t>
            </a:r>
            <a:r>
              <a:rPr lang="ja-JP" altLang="en-US" sz="1800" dirty="0"/>
              <a:t>画像、その他</a:t>
            </a:r>
            <a:r>
              <a:rPr lang="en-US" altLang="ja-JP" sz="1800" dirty="0" smtClean="0"/>
              <a:t>...</a:t>
            </a:r>
            <a:endParaRPr lang="en-US" altLang="zh-TW" sz="1800" dirty="0"/>
          </a:p>
          <a:p>
            <a:pPr lvl="1"/>
            <a:r>
              <a:rPr lang="en-US" altLang="zh-TW" sz="1100" dirty="0" smtClean="0">
                <a:hlinkClick r:id="rId5"/>
              </a:rPr>
              <a:t>http://office.microsoft.com/ja-jp/images/?CTT=6&amp;ver=14&amp;app=winword.exe</a:t>
            </a:r>
            <a:endParaRPr lang="en-US" altLang="zh-TW" sz="1100" dirty="0"/>
          </a:p>
          <a:p>
            <a:r>
              <a:rPr lang="ja-JP" altLang="en-US" sz="1800" dirty="0" smtClean="0"/>
              <a:t>運輸</a:t>
            </a:r>
            <a:r>
              <a:rPr lang="ja-JP" altLang="en-US" sz="1800" dirty="0"/>
              <a:t>安全マネジメント｜福山市 引越・宅配の配送｜備後通運株式会社</a:t>
            </a:r>
            <a:endParaRPr lang="en-US" altLang="zh-TW" sz="1800" dirty="0" smtClean="0"/>
          </a:p>
          <a:p>
            <a:pPr lvl="1"/>
            <a:r>
              <a:rPr lang="en-US" altLang="ja-JP" sz="1400" dirty="0">
                <a:hlinkClick r:id="rId6"/>
              </a:rPr>
              <a:t>http://</a:t>
            </a:r>
            <a:r>
              <a:rPr lang="en-US" altLang="ja-JP" sz="1400" dirty="0" smtClean="0">
                <a:hlinkClick r:id="rId6"/>
              </a:rPr>
              <a:t>www.bintsu.co.jp/management/index.html</a:t>
            </a:r>
            <a:endParaRPr lang="en-US" altLang="ja-JP" sz="1400" dirty="0" smtClean="0"/>
          </a:p>
          <a:p>
            <a:r>
              <a:rPr lang="en-US" altLang="ja-JP" sz="1800" dirty="0" err="1"/>
              <a:t>OOoLatex</a:t>
            </a:r>
            <a:r>
              <a:rPr lang="ja-JP" altLang="en-US" sz="1800" dirty="0"/>
              <a:t>の</a:t>
            </a:r>
            <a:r>
              <a:rPr lang="ja-JP" altLang="en-US" sz="1800" dirty="0" smtClean="0"/>
              <a:t>インストール</a:t>
            </a:r>
            <a:endParaRPr lang="en-US" altLang="ja-JP" sz="1800" dirty="0" smtClean="0"/>
          </a:p>
          <a:p>
            <a:pPr lvl="1"/>
            <a:r>
              <a:rPr lang="en-US" altLang="ja-JP" sz="1400" dirty="0"/>
              <a:t>http://www.cs.e.dendai.ac.jp/~tsuji/ooolatex.html</a:t>
            </a:r>
            <a:endParaRPr kumimoji="1" lang="ja-JP" altLang="en-US" sz="14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318684"/>
              </p:ext>
            </p:extLst>
          </p:nvPr>
        </p:nvGraphicFramePr>
        <p:xfrm>
          <a:off x="4895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数式" r:id="rId7" imgW="114120" imgH="215640" progId="Equation.3">
                  <p:embed/>
                </p:oleObj>
              </mc:Choice>
              <mc:Fallback>
                <p:oleObj name="数式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5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/>
              <a:t>今日のもくじ</a:t>
            </a:r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err="1" smtClean="0"/>
              <a:t>TeX</a:t>
            </a:r>
            <a:r>
              <a:rPr lang="en-US" altLang="ja-JP" dirty="0" smtClean="0"/>
              <a:t> </a:t>
            </a:r>
            <a:r>
              <a:rPr lang="ja-JP" altLang="en-US" dirty="0" err="1" smtClean="0"/>
              <a:t>って</a:t>
            </a:r>
            <a:r>
              <a:rPr lang="ja-JP" altLang="en-US" dirty="0" smtClean="0"/>
              <a:t>こんなもの</a:t>
            </a:r>
            <a:endParaRPr lang="en-US" altLang="ja-JP" dirty="0" smtClean="0"/>
          </a:p>
          <a:p>
            <a:r>
              <a:rPr lang="ja-JP" altLang="en-US" dirty="0" smtClean="0"/>
              <a:t>ラクして使う</a:t>
            </a:r>
            <a:endParaRPr lang="en-US" altLang="ja-JP" dirty="0" smtClean="0"/>
          </a:p>
          <a:p>
            <a:r>
              <a:rPr lang="ja-JP" altLang="en-US" dirty="0" smtClean="0"/>
              <a:t>さらに活用する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kumimoji="1" lang="en-US" altLang="ja-JP" dirty="0" err="1" smtClean="0"/>
              <a:t>TeX</a:t>
            </a:r>
            <a:r>
              <a:rPr kumimoji="1" lang="en-US" altLang="ja-JP" dirty="0" smtClean="0"/>
              <a:t> 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こんなもの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3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TeX</a:t>
            </a:r>
            <a:r>
              <a:rPr lang="en-US" altLang="ja-JP" dirty="0" smtClean="0"/>
              <a:t> </a:t>
            </a:r>
            <a:r>
              <a:rPr lang="ja-JP" altLang="en-US" dirty="0" err="1"/>
              <a:t>って</a:t>
            </a:r>
            <a:r>
              <a:rPr lang="ja-JP" altLang="en-US" dirty="0"/>
              <a:t>こんなもの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2550" y="1700808"/>
            <a:ext cx="7200850" cy="4536504"/>
          </a:xfrm>
        </p:spPr>
        <p:txBody>
          <a:bodyPr/>
          <a:lstStyle/>
          <a:p>
            <a:r>
              <a:rPr lang="ja-JP" altLang="en-US" dirty="0"/>
              <a:t>組版ソフト</a:t>
            </a:r>
            <a:endParaRPr lang="en-US" altLang="ja-JP" dirty="0"/>
          </a:p>
          <a:p>
            <a:r>
              <a:rPr kumimoji="1" lang="ja-JP" altLang="en-US" dirty="0" smtClean="0"/>
              <a:t>正式なロゴ は </a:t>
            </a:r>
            <a:r>
              <a:rPr kumimoji="1" lang="en-US" altLang="ja-JP" dirty="0" smtClean="0"/>
              <a:t> </a:t>
            </a:r>
            <a:endParaRPr lang="en-US" altLang="ja-JP" dirty="0"/>
          </a:p>
          <a:p>
            <a:r>
              <a:rPr kumimoji="1" lang="ja-JP" altLang="en-US" dirty="0" smtClean="0"/>
              <a:t>テフ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テックと呼ばれる</a:t>
            </a:r>
            <a:endParaRPr kumimoji="1" lang="en-US" altLang="ja-JP" dirty="0" smtClean="0"/>
          </a:p>
          <a:p>
            <a:r>
              <a:rPr lang="en-US" altLang="ja-JP" dirty="0" smtClean="0"/>
              <a:t>Donald </a:t>
            </a:r>
            <a:r>
              <a:rPr lang="en-US" altLang="ja-JP" dirty="0"/>
              <a:t>E. Knuth </a:t>
            </a:r>
            <a:r>
              <a:rPr lang="ja-JP" altLang="en-US" dirty="0"/>
              <a:t>教授 </a:t>
            </a:r>
            <a:r>
              <a:rPr lang="en-US" altLang="ja-JP" dirty="0"/>
              <a:t>(</a:t>
            </a:r>
            <a:r>
              <a:rPr lang="ja-JP" altLang="en-US" dirty="0"/>
              <a:t>スタンフォード大学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ja-JP" altLang="en-US" dirty="0" smtClean="0"/>
              <a:t>作</a:t>
            </a:r>
            <a:endParaRPr lang="en-US" altLang="ja-JP" dirty="0" smtClean="0"/>
          </a:p>
          <a:p>
            <a:r>
              <a:rPr lang="en-US" altLang="ja-JP" dirty="0" err="1" smtClean="0"/>
              <a:t>Windows,Machintosh</a:t>
            </a:r>
            <a:r>
              <a:rPr lang="en-US" altLang="ja-JP" dirty="0"/>
              <a:t>, Unix </a:t>
            </a:r>
            <a:r>
              <a:rPr lang="ja-JP" altLang="en-US" dirty="0" smtClean="0"/>
              <a:t>など様々な </a:t>
            </a:r>
            <a:r>
              <a:rPr lang="en-US" altLang="ja-JP" dirty="0"/>
              <a:t>OS </a:t>
            </a:r>
            <a:r>
              <a:rPr lang="ja-JP" altLang="en-US" dirty="0"/>
              <a:t>で</a:t>
            </a:r>
            <a:r>
              <a:rPr lang="ja-JP" altLang="en-US" dirty="0" smtClean="0"/>
              <a:t>使える</a:t>
            </a:r>
            <a:endParaRPr lang="en-US" altLang="ja-JP" dirty="0" smtClean="0"/>
          </a:p>
          <a:p>
            <a:r>
              <a:rPr lang="ja-JP" altLang="en-US" dirty="0" smtClean="0"/>
              <a:t>数式</a:t>
            </a:r>
            <a:r>
              <a:rPr lang="ja-JP" altLang="en-US" dirty="0"/>
              <a:t>がきれい</a:t>
            </a:r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[28pt]{jsarticle}&#10;\usepackage{amsmath}&#10;\pagestyle{empty}&lt;/preamble&gt;&#10;  &lt;body&gt;\begin{align*} &#10;\text{\TeX}&#10;\end{align*}&lt;/body&gt;&#10;  &lt;fcolor&gt;FF000000&lt;/fcolor&gt;&#10;  &lt;bcolor&gt;FFFFFFFF&lt;/bcolor&gt;&#10;  &lt;transparent&gt;True&lt;/transparent&gt;&#10;  &lt;resolution&gt;1800&lt;/resolution&gt;&#10;  &lt;imageh&gt;225&lt;/imageh&gt;&#10;  &lt;imagew&gt;44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40" y="2288272"/>
            <a:ext cx="695728" cy="3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ja-JP" altLang="en-US" sz="4400" dirty="0"/>
              <a:t>ラク</a:t>
            </a:r>
            <a:r>
              <a:rPr kumimoji="1" lang="ja-JP" altLang="en-US" sz="4400" dirty="0" smtClean="0"/>
              <a:t>して使う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805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Easy </a:t>
            </a:r>
            <a:r>
              <a:rPr lang="ja-JP" altLang="en-US" dirty="0"/>
              <a:t>Ｔｅｘ</a:t>
            </a:r>
            <a:endParaRPr lang="en-US" altLang="ja-JP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LaTeX</a:t>
            </a:r>
            <a:r>
              <a:rPr lang="ja-JP" altLang="en-US" dirty="0" smtClean="0"/>
              <a:t>のコマンド入力やコンパイルなどが簡単に実行できるエディタ</a:t>
            </a:r>
            <a:endParaRPr lang="en-US" altLang="ja-JP" dirty="0" smtClean="0"/>
          </a:p>
          <a:p>
            <a:r>
              <a:rPr lang="ja-JP" altLang="en-US" dirty="0" smtClean="0"/>
              <a:t>国産</a:t>
            </a:r>
            <a:r>
              <a:rPr kumimoji="1" lang="ja-JP" altLang="en-US" dirty="0" smtClean="0"/>
              <a:t>のフリーソフトウェア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インストールがカンタン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z</a:t>
            </a:r>
            <a:r>
              <a:rPr kumimoji="1" lang="en-US" altLang="ja-JP" dirty="0" smtClean="0"/>
              <a:t>ip </a:t>
            </a:r>
            <a:r>
              <a:rPr kumimoji="1" lang="ja-JP" altLang="en-US" dirty="0" smtClean="0"/>
              <a:t>ファイル版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exe </a:t>
            </a:r>
            <a:r>
              <a:rPr kumimoji="1" lang="ja-JP" altLang="en-US" dirty="0" smtClean="0"/>
              <a:t>ファイル版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インストール機能付き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4437112"/>
            <a:ext cx="1650794" cy="17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Easy </a:t>
            </a:r>
            <a:r>
              <a:rPr lang="en-US" altLang="ja-JP" dirty="0" smtClean="0"/>
              <a:t>Tex</a:t>
            </a:r>
            <a:r>
              <a:rPr lang="ja-JP" altLang="en-US" dirty="0" smtClean="0"/>
              <a:t>　 </a:t>
            </a:r>
            <a:r>
              <a:rPr lang="en-US" altLang="ja-JP" dirty="0" smtClean="0"/>
              <a:t>-</a:t>
            </a:r>
            <a:r>
              <a:rPr lang="ja-JP" altLang="en-US" dirty="0" smtClean="0"/>
              <a:t>実践</a:t>
            </a:r>
            <a:r>
              <a:rPr lang="en-US" altLang="ja-JP" dirty="0" smtClean="0"/>
              <a:t>-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起動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ソースファイルの作成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コンパイル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/>
              <a:t>p</a:t>
            </a:r>
            <a:r>
              <a:rPr kumimoji="1" lang="en-US" altLang="ja-JP" dirty="0" err="1" smtClean="0"/>
              <a:t>df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へ変換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527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さらに活用する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816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ja-JP" altLang="en-US" dirty="0"/>
              <a:t>スライドに数式を入れたいとき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ja-JP" altLang="en-US" dirty="0"/>
              <a:t>どうしていますか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2718837613"/>
              </p:ext>
            </p:extLst>
          </p:nvPr>
        </p:nvGraphicFramePr>
        <p:xfrm>
          <a:off x="1640632" y="1627059"/>
          <a:ext cx="66967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033120" y="560201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（複数</a:t>
            </a:r>
            <a:r>
              <a:rPr lang="ja-JP" altLang="en-US" dirty="0" smtClean="0"/>
              <a:t>回答可）</a:t>
            </a:r>
            <a:endParaRPr lang="en-US" altLang="ja-JP" dirty="0" smtClean="0"/>
          </a:p>
          <a:p>
            <a:r>
              <a:rPr kumimoji="1" lang="ja-JP" altLang="en-US" dirty="0" smtClean="0"/>
              <a:t>突撃アンケート  </a:t>
            </a:r>
            <a:r>
              <a:rPr kumimoji="1" lang="en-US" altLang="ja-JP" dirty="0" smtClean="0"/>
              <a:t>2011.01.11</a:t>
            </a:r>
          </a:p>
          <a:p>
            <a:r>
              <a:rPr lang="ja-JP" altLang="en-US" dirty="0"/>
              <a:t>解答 </a:t>
            </a:r>
            <a:r>
              <a:rPr lang="en-US" altLang="ja-JP" dirty="0"/>
              <a:t>: </a:t>
            </a:r>
            <a:r>
              <a:rPr lang="ja-JP" altLang="en-US" dirty="0"/>
              <a:t>大気研究室</a:t>
            </a:r>
            <a:r>
              <a:rPr lang="en-US" altLang="ja-JP" dirty="0"/>
              <a:t>(</a:t>
            </a:r>
            <a:r>
              <a:rPr lang="ja-JP" altLang="en-US" dirty="0"/>
              <a:t>１２ 人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9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theme/theme1.xml><?xml version="1.0" encoding="utf-8"?>
<a:theme xmlns:a="http://schemas.openxmlformats.org/drawingml/2006/main" name="natural_055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natural_052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atural_05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_05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_05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_05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_05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_05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_05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 \ d o c u m e n t c l a s s [ 2 8 p t ] { j s a r t i c l e }  
 \ u s e p a c k a g e { a m s m a t h }  
 \ p a g e s t y l e { e m p t y } < / p r e a m b l e >  
     < b o d y > \ b e g i n { a l i g n * }    
 a = a 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 1 9 < / c u r s o r >  
 < / T e X T e X > 
</file>

<file path=customXml/itemProps1.xml><?xml version="1.0" encoding="utf-8"?>
<ds:datastoreItem xmlns:ds="http://schemas.openxmlformats.org/officeDocument/2006/customXml" ds:itemID="{95778595-FD4E-4247-AB23-3649A454343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406</Words>
  <Application>Microsoft Office PowerPoint</Application>
  <PresentationFormat>A4 210 x 297 mm</PresentationFormat>
  <Paragraphs>91</Paragraphs>
  <Slides>16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natural_055</vt:lpstr>
      <vt:lpstr>数式</vt:lpstr>
      <vt:lpstr>TeX ことはじめ </vt:lpstr>
      <vt:lpstr>今日のもくじ</vt:lpstr>
      <vt:lpstr>TeX ってこんなもの</vt:lpstr>
      <vt:lpstr>TeX ってこんなもの</vt:lpstr>
      <vt:lpstr>ラクして使う</vt:lpstr>
      <vt:lpstr>Easy Ｔｅｘ</vt:lpstr>
      <vt:lpstr>Easy Tex　 -実践- </vt:lpstr>
      <vt:lpstr>さらに活用する</vt:lpstr>
      <vt:lpstr>スライドに数式を入れたいとき,  どうしていますか？</vt:lpstr>
      <vt:lpstr>スライドに数式を入れたいとき,  どうしていますか？</vt:lpstr>
      <vt:lpstr>スライドに数式を入れたいとき,  どうしていますか？</vt:lpstr>
      <vt:lpstr>スライドに数式を入れたいとき,  どうしていますか？</vt:lpstr>
      <vt:lpstr>蝶々ってこんなもの</vt:lpstr>
      <vt:lpstr>蝶々 -実践-</vt:lpstr>
      <vt:lpstr>OOoLatex ってこんなもの</vt:lpstr>
      <vt:lpstr>参考資料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yuka</dc:creator>
  <cp:lastModifiedBy>yuka</cp:lastModifiedBy>
  <cp:revision>55</cp:revision>
  <cp:lastPrinted>2011-01-13T12:07:45Z</cp:lastPrinted>
  <dcterms:created xsi:type="dcterms:W3CDTF">2010-12-22T05:12:02Z</dcterms:created>
  <dcterms:modified xsi:type="dcterms:W3CDTF">2011-01-14T08:33:04Z</dcterms:modified>
</cp:coreProperties>
</file>