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59" r:id="rId5"/>
    <p:sldId id="258" r:id="rId6"/>
    <p:sldId id="261" r:id="rId7"/>
    <p:sldId id="272" r:id="rId8"/>
    <p:sldId id="285" r:id="rId9"/>
    <p:sldId id="266" r:id="rId10"/>
    <p:sldId id="273" r:id="rId11"/>
    <p:sldId id="263" r:id="rId12"/>
    <p:sldId id="267" r:id="rId13"/>
    <p:sldId id="279" r:id="rId14"/>
    <p:sldId id="280" r:id="rId15"/>
    <p:sldId id="268" r:id="rId16"/>
    <p:sldId id="274" r:id="rId17"/>
    <p:sldId id="264" r:id="rId18"/>
    <p:sldId id="275" r:id="rId19"/>
    <p:sldId id="276" r:id="rId20"/>
    <p:sldId id="277" r:id="rId21"/>
    <p:sldId id="260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5D5"/>
    <a:srgbClr val="A9DA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676400"/>
            <a:ext cx="6096000" cy="16002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52800"/>
            <a:ext cx="6096000" cy="914400"/>
          </a:xfrm>
        </p:spPr>
        <p:txBody>
          <a:bodyPr anchor="ctr"/>
          <a:lstStyle>
            <a:lvl1pPr marL="0" indent="0" algn="ctr">
              <a:buFontTx/>
              <a:buNone/>
              <a:defRPr sz="1400">
                <a:solidFill>
                  <a:srgbClr val="666666"/>
                </a:solidFill>
              </a:defRPr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2286000" y="4800600"/>
            <a:ext cx="2667000" cy="244475"/>
          </a:xfrm>
        </p:spPr>
        <p:txBody>
          <a:bodyPr/>
          <a:lstStyle>
            <a:lvl1pPr algn="ctr">
              <a:defRPr sz="1000" i="0"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ftr" sz="quarter" idx="3"/>
          </p:nvPr>
        </p:nvSpPr>
        <p:spPr>
          <a:xfrm>
            <a:off x="152400" y="6553200"/>
            <a:ext cx="7010400" cy="2286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152" name="Rectangle 3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467600" y="6569075"/>
            <a:ext cx="1295400" cy="212725"/>
          </a:xfrm>
        </p:spPr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886450" y="266700"/>
            <a:ext cx="1885950" cy="59055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28600" y="266700"/>
            <a:ext cx="5505450" cy="59055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3695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076700" y="1066800"/>
            <a:ext cx="3695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66700"/>
            <a:ext cx="7467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7543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8288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800" i="1"/>
            </a:lvl1pPr>
          </a:lstStyle>
          <a:p>
            <a:fld id="{798C16F3-E31F-413B-874E-1954C8C8A056}" type="datetimeFigureOut">
              <a:rPr kumimoji="1" lang="ja-JP" altLang="en-US" smtClean="0"/>
              <a:pPr/>
              <a:t>2012/1/27</a:t>
            </a:fld>
            <a:endParaRPr kumimoji="1" lang="ja-JP" alt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553200"/>
            <a:ext cx="762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900"/>
            </a:lvl1pPr>
          </a:lstStyle>
          <a:p>
            <a:endParaRPr kumimoji="1" lang="ja-JP" alt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34150"/>
            <a:ext cx="6096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43BEF60D-DF76-4BC0-BACA-9C490DB6C3A9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16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3.nifty.com/furumizo/giamd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t16web.lanl.gov/Kawano/gnuplot/index.html" TargetMode="External"/><Relationship Id="rId2" Type="http://schemas.openxmlformats.org/officeDocument/2006/relationships/hyperlink" Target="http://homepage3.nifty.com/furumizo/giamd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nix.ne.jp/~cdrtk/misc/gnuplot/index.html" TargetMode="External"/><Relationship Id="rId5" Type="http://schemas.openxmlformats.org/officeDocument/2006/relationships/hyperlink" Target="http://www.proton.jp/main/apps/gnuplotothers.html" TargetMode="External"/><Relationship Id="rId4" Type="http://schemas.openxmlformats.org/officeDocument/2006/relationships/hyperlink" Target="http://www.ss.scphys.kyoto-u.ac.jp/person/yonezawa/contents/program/gnuplot/loop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4000" dirty="0" err="1" smtClean="0">
                <a:latin typeface="+mn-lt"/>
                <a:ea typeface="HGSｺﾞｼｯｸE" pitchFamily="50" charset="-128"/>
              </a:rPr>
              <a:t>gnuplot</a:t>
            </a:r>
            <a:r>
              <a:rPr lang="ja-JP" altLang="en-US" sz="4000" dirty="0" smtClean="0">
                <a:latin typeface="HGSｺﾞｼｯｸE" pitchFamily="50" charset="-128"/>
                <a:ea typeface="HGSｺﾞｼｯｸE" pitchFamily="50" charset="-128"/>
              </a:rPr>
              <a:t> </a:t>
            </a:r>
            <a:r>
              <a:rPr lang="ja-JP" altLang="en-US" sz="3600" dirty="0" smtClean="0">
                <a:latin typeface="HGSｺﾞｼｯｸE" pitchFamily="50" charset="-128"/>
                <a:ea typeface="HGSｺﾞｼｯｸE" pitchFamily="50" charset="-128"/>
              </a:rPr>
              <a:t>でアニメーション</a:t>
            </a:r>
            <a:endParaRPr kumimoji="1" lang="ja-JP" altLang="en-US" sz="4000" dirty="0">
              <a:latin typeface="HGSｺﾞｼｯｸE" pitchFamily="50" charset="-128"/>
              <a:ea typeface="HGSｺﾞｼｯｸE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sz="2400" dirty="0" smtClean="0"/>
              <a:t>宇宙物理学研究室　</a:t>
            </a:r>
            <a:r>
              <a:rPr kumimoji="1" lang="en-US" altLang="ja-JP" sz="2400" dirty="0" smtClean="0"/>
              <a:t>M1</a:t>
            </a:r>
            <a:r>
              <a:rPr kumimoji="1" lang="ja-JP" altLang="en-US" sz="2400" dirty="0" smtClean="0"/>
              <a:t>　藤田哲也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2800" dirty="0" smtClean="0"/>
              <a:t>2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lang="ja-JP" altLang="en-US" sz="2800" dirty="0" smtClean="0"/>
              <a:t>で画像出力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パラパラアニメの各コマを作る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2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で画像出力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1800" dirty="0" smtClean="0"/>
              <a:t>パラパラアニメ作るために、連番画像を出力させる</a:t>
            </a:r>
            <a:endParaRPr lang="en-US" altLang="ja-JP" sz="1800" dirty="0" smtClean="0"/>
          </a:p>
          <a:p>
            <a:r>
              <a:rPr kumimoji="1" lang="ja-JP" altLang="en-US" sz="1800" dirty="0" smtClean="0"/>
              <a:t>スクリプトファイルを２つ用意</a:t>
            </a:r>
            <a:endParaRPr kumimoji="1"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例：</a:t>
            </a:r>
            <a:endParaRPr kumimoji="1" lang="ja-JP" altLang="en-US" sz="1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717032"/>
            <a:ext cx="5040560" cy="31085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xrange</a:t>
            </a:r>
            <a:r>
              <a:rPr lang="en-US" altLang="ja-JP" sz="1400" dirty="0" smtClean="0"/>
              <a:t> [-1.25:1.25]</a:t>
            </a:r>
          </a:p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yrange</a:t>
            </a:r>
            <a:r>
              <a:rPr lang="en-US" altLang="ja-JP" sz="1400" dirty="0" smtClean="0"/>
              <a:t> [-1.25:1.25]</a:t>
            </a:r>
          </a:p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zrange</a:t>
            </a:r>
            <a:r>
              <a:rPr lang="en-US" altLang="ja-JP" sz="1400" dirty="0" smtClean="0"/>
              <a:t> [-0.01:0.01]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terminal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png</a:t>
            </a:r>
            <a:endParaRPr lang="en-US" altLang="ja-JP" sz="1400" dirty="0" smtClean="0"/>
          </a:p>
          <a:p>
            <a:r>
              <a:rPr lang="en-US" altLang="ja-JP" sz="1400" dirty="0" smtClean="0"/>
              <a:t>filename = </a:t>
            </a:r>
            <a:r>
              <a:rPr lang="en-US" altLang="ja-JP" sz="1400" dirty="0" err="1" smtClean="0"/>
              <a:t>sprintf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("</a:t>
            </a:r>
            <a:r>
              <a:rPr lang="en-US" altLang="ja-JP" sz="1400" dirty="0" err="1" smtClean="0"/>
              <a:t>anime%d.png</a:t>
            </a:r>
            <a:r>
              <a:rPr lang="en-US" altLang="ja-JP" sz="1400" dirty="0" smtClean="0"/>
              <a:t>", 1000+k)</a:t>
            </a:r>
          </a:p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output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filename</a:t>
            </a:r>
          </a:p>
          <a:p>
            <a:endParaRPr lang="en-US" altLang="ja-JP" sz="1400" dirty="0" smtClean="0"/>
          </a:p>
          <a:p>
            <a:r>
              <a:rPr lang="en-US" altLang="ja-JP" sz="1400" dirty="0" err="1" smtClean="0"/>
              <a:t>splot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“sun.dat”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pt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ps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notitle</a:t>
            </a:r>
            <a:r>
              <a:rPr lang="en-US" altLang="ja-JP" sz="1400" dirty="0" smtClean="0"/>
              <a:t>,\</a:t>
            </a:r>
          </a:p>
          <a:p>
            <a:r>
              <a:rPr lang="ja-JP" altLang="en-US" sz="1400" dirty="0" smtClean="0"/>
              <a:t>　　　　</a:t>
            </a:r>
            <a:r>
              <a:rPr lang="en-US" altLang="ja-JP" sz="1400" dirty="0" smtClean="0"/>
              <a:t>“testm12.dat” u 5:6:7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every ::0::k w l </a:t>
            </a:r>
            <a:r>
              <a:rPr lang="en-US" altLang="ja-JP" sz="1400" dirty="0" err="1" smtClean="0"/>
              <a:t>notitle</a:t>
            </a:r>
            <a:r>
              <a:rPr lang="en-US" altLang="ja-JP" sz="1400" dirty="0" smtClean="0"/>
              <a:t>,\</a:t>
            </a:r>
          </a:p>
          <a:p>
            <a:r>
              <a:rPr lang="ja-JP" altLang="en-US" sz="1400" dirty="0" smtClean="0"/>
              <a:t>　　　　</a:t>
            </a:r>
            <a:r>
              <a:rPr lang="en-US" altLang="ja-JP" sz="1400" dirty="0" smtClean="0"/>
              <a:t>“testm12.dat” u 5:6:7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every ::k::k pt 7 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 2 </a:t>
            </a:r>
            <a:r>
              <a:rPr lang="en-US" altLang="ja-JP" sz="1400" dirty="0" err="1" smtClean="0"/>
              <a:t>notitle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if (k &lt; </a:t>
            </a:r>
            <a:r>
              <a:rPr lang="en-US" altLang="ja-JP" sz="1400" dirty="0" err="1" smtClean="0"/>
              <a:t>kmax</a:t>
            </a:r>
            <a:r>
              <a:rPr lang="en-US" altLang="ja-JP" sz="1400" dirty="0" smtClean="0"/>
              <a:t>) k=k+1;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reread</a:t>
            </a:r>
          </a:p>
          <a:p>
            <a:r>
              <a:rPr lang="en-US" altLang="ja-JP" sz="1400" dirty="0" smtClean="0"/>
              <a:t>exit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2351202"/>
            <a:ext cx="1440160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k = 0</a:t>
            </a:r>
          </a:p>
          <a:p>
            <a:r>
              <a:rPr lang="en-US" altLang="ja-JP" sz="1400" dirty="0" err="1" smtClean="0"/>
              <a:t>kmax</a:t>
            </a:r>
            <a:r>
              <a:rPr lang="en-US" altLang="ja-JP" sz="1400" dirty="0" smtClean="0"/>
              <a:t> = 200</a:t>
            </a:r>
          </a:p>
          <a:p>
            <a:r>
              <a:rPr lang="en-US" altLang="ja-JP" sz="1400" dirty="0" smtClean="0"/>
              <a:t>load "main.gp"</a:t>
            </a:r>
            <a:endParaRPr kumimoji="1" lang="ja-JP" altLang="en-US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199116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anime.gp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3569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main.gp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1760" y="2279194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0 </a:t>
            </a:r>
            <a:r>
              <a:rPr kumimoji="1" lang="ja-JP" altLang="en-US" sz="1600" dirty="0" smtClean="0"/>
              <a:t>行目から</a:t>
            </a:r>
            <a:endParaRPr kumimoji="1" lang="en-US" altLang="ja-JP" sz="1600" dirty="0" smtClean="0"/>
          </a:p>
          <a:p>
            <a:r>
              <a:rPr kumimoji="1" lang="en-US" altLang="ja-JP" sz="1600" dirty="0" smtClean="0"/>
              <a:t>200</a:t>
            </a:r>
            <a:r>
              <a:rPr kumimoji="1" lang="ja-JP" altLang="en-US" sz="1600" dirty="0" smtClean="0"/>
              <a:t>行目まで</a:t>
            </a:r>
            <a:endParaRPr kumimoji="1" lang="en-US" altLang="ja-JP" sz="1600" dirty="0" smtClean="0"/>
          </a:p>
          <a:p>
            <a:r>
              <a:rPr lang="en-US" altLang="ja-JP" sz="1600" dirty="0" smtClean="0"/>
              <a:t>“main.gp”</a:t>
            </a:r>
            <a:r>
              <a:rPr lang="ja-JP" altLang="en-US" sz="1600" dirty="0" smtClean="0"/>
              <a:t> の設定で</a:t>
            </a:r>
            <a:r>
              <a:rPr kumimoji="1" lang="ja-JP" altLang="en-US" sz="1600" dirty="0" smtClean="0"/>
              <a:t>プロット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0112" y="3898791"/>
            <a:ext cx="24482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座標の設定など</a:t>
            </a:r>
            <a:endParaRPr kumimoji="1"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ターミナルの設定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出力ファイルの名前指定</a:t>
            </a:r>
            <a:endParaRPr kumimoji="1" lang="en-US" altLang="ja-JP" sz="1600" dirty="0" smtClean="0"/>
          </a:p>
          <a:p>
            <a:endParaRPr lang="en-US" altLang="ja-JP" sz="1600" dirty="0" smtClean="0"/>
          </a:p>
          <a:p>
            <a:endParaRPr kumimoji="1" lang="en-US" altLang="ja-JP" sz="1600" dirty="0" smtClean="0"/>
          </a:p>
          <a:p>
            <a:r>
              <a:rPr kumimoji="1" lang="ja-JP" altLang="en-US" sz="1600" dirty="0" smtClean="0"/>
              <a:t>プロット</a:t>
            </a:r>
            <a:endParaRPr kumimoji="1" lang="en-US" altLang="ja-JP" sz="1600" dirty="0" smtClean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kumimoji="1" lang="ja-JP" altLang="en-US" sz="1600" dirty="0" smtClean="0"/>
              <a:t>次の行へ進む</a:t>
            </a:r>
            <a:endParaRPr kumimoji="1" lang="ja-JP" altLang="en-US" sz="1600" dirty="0"/>
          </a:p>
        </p:txBody>
      </p:sp>
      <p:sp>
        <p:nvSpPr>
          <p:cNvPr id="11" name="右中かっこ 10"/>
          <p:cNvSpPr/>
          <p:nvPr/>
        </p:nvSpPr>
        <p:spPr>
          <a:xfrm>
            <a:off x="5220072" y="3753608"/>
            <a:ext cx="432048" cy="648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/>
          <p:cNvSpPr/>
          <p:nvPr/>
        </p:nvSpPr>
        <p:spPr>
          <a:xfrm>
            <a:off x="5220072" y="4599416"/>
            <a:ext cx="432048" cy="648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中かっこ 12"/>
          <p:cNvSpPr/>
          <p:nvPr/>
        </p:nvSpPr>
        <p:spPr>
          <a:xfrm>
            <a:off x="5220072" y="5463512"/>
            <a:ext cx="432048" cy="6480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中かっこ 13"/>
          <p:cNvSpPr/>
          <p:nvPr/>
        </p:nvSpPr>
        <p:spPr>
          <a:xfrm>
            <a:off x="5220072" y="6318464"/>
            <a:ext cx="432048" cy="26060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097440" y="6309320"/>
            <a:ext cx="122400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467544" y="4568929"/>
            <a:ext cx="4320480" cy="720080"/>
          </a:xfrm>
          <a:prstGeom prst="rect">
            <a:avLst/>
          </a:prstGeom>
          <a:solidFill>
            <a:srgbClr val="D5D5D5">
              <a:alpha val="52157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2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で画像出力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1800" dirty="0" smtClean="0"/>
              <a:t>アニメーションを</a:t>
            </a:r>
            <a:r>
              <a:rPr kumimoji="1" lang="en-US" altLang="ja-JP" sz="1800" dirty="0" err="1" smtClean="0"/>
              <a:t>gnuplot</a:t>
            </a:r>
            <a:r>
              <a:rPr lang="ja-JP" altLang="en-US" sz="1800" dirty="0" smtClean="0"/>
              <a:t> 上で見ることもできます</a:t>
            </a: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704833"/>
            <a:ext cx="4824536" cy="31085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xrange</a:t>
            </a:r>
            <a:r>
              <a:rPr lang="en-US" altLang="ja-JP" sz="1400" dirty="0" smtClean="0"/>
              <a:t> [-1.25:1.25]</a:t>
            </a:r>
          </a:p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yrange</a:t>
            </a:r>
            <a:r>
              <a:rPr lang="en-US" altLang="ja-JP" sz="1400" dirty="0" smtClean="0"/>
              <a:t> [-1.25:1.25]</a:t>
            </a:r>
          </a:p>
          <a:p>
            <a:r>
              <a:rPr lang="en-US" altLang="ja-JP" sz="1400" dirty="0" smtClean="0"/>
              <a:t>set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zrange</a:t>
            </a:r>
            <a:r>
              <a:rPr lang="en-US" altLang="ja-JP" sz="1400" dirty="0" smtClean="0"/>
              <a:t> [-0.01:0.01]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# set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terminal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png</a:t>
            </a:r>
            <a:endParaRPr lang="en-US" altLang="ja-JP" sz="1400" dirty="0" smtClean="0"/>
          </a:p>
          <a:p>
            <a:r>
              <a:rPr lang="en-US" altLang="ja-JP" sz="1400" dirty="0" smtClean="0"/>
              <a:t># filename = </a:t>
            </a:r>
            <a:r>
              <a:rPr lang="en-US" altLang="ja-JP" sz="1400" dirty="0" err="1" smtClean="0"/>
              <a:t>sprintf</a:t>
            </a:r>
            <a:r>
              <a:rPr lang="ja-JP" altLang="en-US" sz="1400" dirty="0" smtClean="0"/>
              <a:t> </a:t>
            </a:r>
            <a:r>
              <a:rPr lang="en-US" altLang="ja-JP" sz="1400" dirty="0" smtClean="0"/>
              <a:t>("</a:t>
            </a:r>
            <a:r>
              <a:rPr lang="en-US" altLang="ja-JP" sz="1400" dirty="0" err="1" smtClean="0"/>
              <a:t>anime%d.png</a:t>
            </a:r>
            <a:r>
              <a:rPr lang="en-US" altLang="ja-JP" sz="1400" dirty="0" smtClean="0"/>
              <a:t>", 1000+k)</a:t>
            </a:r>
          </a:p>
          <a:p>
            <a:r>
              <a:rPr lang="en-US" altLang="ja-JP" sz="1400" dirty="0" smtClean="0"/>
              <a:t># set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output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filename</a:t>
            </a:r>
          </a:p>
          <a:p>
            <a:endParaRPr lang="en-US" altLang="ja-JP" sz="1400" dirty="0" smtClean="0"/>
          </a:p>
          <a:p>
            <a:r>
              <a:rPr lang="en-US" altLang="ja-JP" sz="1400" dirty="0" err="1" smtClean="0"/>
              <a:t>splot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“sun.dat”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pt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7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ps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4</a:t>
            </a:r>
            <a:r>
              <a:rPr lang="ja-JP" altLang="en-US" sz="1400" dirty="0" smtClean="0"/>
              <a:t>　</a:t>
            </a:r>
            <a:r>
              <a:rPr lang="en-US" altLang="ja-JP" sz="1400" dirty="0" err="1" smtClean="0"/>
              <a:t>notitle</a:t>
            </a:r>
            <a:r>
              <a:rPr lang="en-US" altLang="ja-JP" sz="1400" dirty="0" smtClean="0"/>
              <a:t>,\</a:t>
            </a:r>
          </a:p>
          <a:p>
            <a:r>
              <a:rPr lang="ja-JP" altLang="en-US" sz="1400" dirty="0" smtClean="0"/>
              <a:t>　　　　</a:t>
            </a:r>
            <a:r>
              <a:rPr lang="en-US" altLang="ja-JP" sz="1400" dirty="0" smtClean="0"/>
              <a:t>“testm12.dat” u 5:6:7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every ::0::k w l </a:t>
            </a:r>
            <a:r>
              <a:rPr lang="en-US" altLang="ja-JP" sz="1400" dirty="0" err="1" smtClean="0"/>
              <a:t>notitle</a:t>
            </a:r>
            <a:r>
              <a:rPr lang="en-US" altLang="ja-JP" sz="1400" dirty="0" smtClean="0"/>
              <a:t>,\</a:t>
            </a:r>
          </a:p>
          <a:p>
            <a:r>
              <a:rPr lang="ja-JP" altLang="en-US" sz="1400" dirty="0" smtClean="0"/>
              <a:t>　　　　</a:t>
            </a:r>
            <a:r>
              <a:rPr lang="en-US" altLang="ja-JP" sz="1400" dirty="0" smtClean="0"/>
              <a:t>“testm12.dat” u 5:6:7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every ::k::k pt 7 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 2 </a:t>
            </a:r>
            <a:r>
              <a:rPr lang="en-US" altLang="ja-JP" sz="1400" dirty="0" err="1" smtClean="0"/>
              <a:t>notitle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if (k &lt; </a:t>
            </a:r>
            <a:r>
              <a:rPr lang="en-US" altLang="ja-JP" sz="1400" dirty="0" err="1" smtClean="0"/>
              <a:t>kmax</a:t>
            </a:r>
            <a:r>
              <a:rPr lang="en-US" altLang="ja-JP" sz="1400" dirty="0" smtClean="0"/>
              <a:t>) k=k+1; pause interval; reread</a:t>
            </a:r>
          </a:p>
          <a:p>
            <a:r>
              <a:rPr lang="en-US" altLang="ja-JP" sz="1400" dirty="0" smtClean="0"/>
              <a:t>exit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334828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main.gp</a:t>
            </a:r>
            <a:endParaRPr kumimoji="1" lang="ja-JP" altLang="en-US" dirty="0"/>
          </a:p>
        </p:txBody>
      </p:sp>
      <p:sp>
        <p:nvSpPr>
          <p:cNvPr id="9" name="左矢印 8"/>
          <p:cNvSpPr/>
          <p:nvPr/>
        </p:nvSpPr>
        <p:spPr>
          <a:xfrm>
            <a:off x="5004048" y="4784953"/>
            <a:ext cx="720080" cy="216024"/>
          </a:xfrm>
          <a:prstGeom prst="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6136" y="468971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コメントアウト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467544" y="2600621"/>
            <a:ext cx="1440160" cy="2160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6" y="175481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anime.gp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2114853"/>
            <a:ext cx="144016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k = 0</a:t>
            </a:r>
          </a:p>
          <a:p>
            <a:r>
              <a:rPr lang="en-US" altLang="ja-JP" sz="1400" dirty="0" err="1" smtClean="0"/>
              <a:t>kmax</a:t>
            </a:r>
            <a:r>
              <a:rPr lang="en-US" altLang="ja-JP" sz="1400" dirty="0" smtClean="0"/>
              <a:t> = </a:t>
            </a:r>
            <a:r>
              <a:rPr lang="en-US" altLang="ja-JP" sz="1400" dirty="0" smtClean="0"/>
              <a:t>5000</a:t>
            </a:r>
            <a:endParaRPr lang="en-US" altLang="ja-JP" sz="1400" dirty="0" smtClean="0"/>
          </a:p>
          <a:p>
            <a:r>
              <a:rPr lang="en-US" altLang="ja-JP" sz="1400" dirty="0" smtClean="0"/>
              <a:t>interval = 0.01</a:t>
            </a:r>
          </a:p>
          <a:p>
            <a:r>
              <a:rPr lang="en-US" altLang="ja-JP" sz="1400" dirty="0" smtClean="0"/>
              <a:t>load "main.gp"</a:t>
            </a:r>
            <a:endParaRPr kumimoji="1" lang="ja-JP" altLang="en-US" sz="1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43808" y="249289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各コマ間の時間間隔</a:t>
            </a:r>
            <a:endParaRPr kumimoji="1" lang="ja-JP" altLang="en-US" dirty="0"/>
          </a:p>
        </p:txBody>
      </p:sp>
      <p:sp>
        <p:nvSpPr>
          <p:cNvPr id="16" name="左矢印 15"/>
          <p:cNvSpPr/>
          <p:nvPr/>
        </p:nvSpPr>
        <p:spPr>
          <a:xfrm>
            <a:off x="2051720" y="2564904"/>
            <a:ext cx="720080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2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で画像出力</a:t>
            </a:r>
            <a:endParaRPr kumimoji="1" lang="ja-JP" altLang="en-US" sz="2800" dirty="0"/>
          </a:p>
        </p:txBody>
      </p:sp>
      <p:sp>
        <p:nvSpPr>
          <p:cNvPr id="7" name="コンテンツ プレースホル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コンテンツ プレースホルダ 3"/>
          <p:cNvSpPr txBox="1">
            <a:spLocks/>
          </p:cNvSpPr>
          <p:nvPr/>
        </p:nvSpPr>
        <p:spPr bwMode="auto">
          <a:xfrm>
            <a:off x="228600" y="2434952"/>
            <a:ext cx="7543800" cy="19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実演</a:t>
            </a:r>
            <a:endParaRPr kumimoji="1" lang="en-US" altLang="ja-JP" sz="115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3839174" y="4509120"/>
            <a:ext cx="972000" cy="252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051720" y="4077072"/>
            <a:ext cx="972000" cy="2520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403648" y="1962552"/>
            <a:ext cx="2088232" cy="6743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85832" y="2817652"/>
            <a:ext cx="2141952" cy="24231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2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で画像出力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1800" dirty="0" smtClean="0"/>
              <a:t>ちなみに</a:t>
            </a:r>
            <a:endParaRPr kumimoji="1" lang="ja-JP" altLang="en-US" sz="1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1926125"/>
            <a:ext cx="4536504" cy="375487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set </a:t>
            </a:r>
            <a:r>
              <a:rPr lang="en-US" altLang="ja-JP" sz="1400" dirty="0" err="1" smtClean="0"/>
              <a:t>xrange</a:t>
            </a:r>
            <a:r>
              <a:rPr lang="en-US" altLang="ja-JP" sz="1400" dirty="0" smtClean="0"/>
              <a:t> [-5000./(k+1):5000./(k+1)]</a:t>
            </a:r>
          </a:p>
          <a:p>
            <a:r>
              <a:rPr lang="en-US" altLang="ja-JP" sz="1400" dirty="0" smtClean="0"/>
              <a:t>set </a:t>
            </a:r>
            <a:r>
              <a:rPr lang="en-US" altLang="ja-JP" sz="1400" dirty="0" err="1" smtClean="0"/>
              <a:t>yrange</a:t>
            </a:r>
            <a:r>
              <a:rPr lang="en-US" altLang="ja-JP" sz="1400" dirty="0" smtClean="0"/>
              <a:t> [-5000./(k+1):5000./(k+1)]</a:t>
            </a:r>
          </a:p>
          <a:p>
            <a:r>
              <a:rPr lang="en-US" altLang="ja-JP" sz="1400" dirty="0" smtClean="0"/>
              <a:t>set </a:t>
            </a:r>
            <a:r>
              <a:rPr lang="en-US" altLang="ja-JP" sz="1400" dirty="0" err="1" smtClean="0"/>
              <a:t>zrange</a:t>
            </a:r>
            <a:r>
              <a:rPr lang="en-US" altLang="ja-JP" sz="1400" dirty="0" smtClean="0"/>
              <a:t> [-50./(k+1):50./(k+1)]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set view 60+k/100.,0+k/6.</a:t>
            </a:r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#set terminal </a:t>
            </a:r>
            <a:r>
              <a:rPr lang="en-US" altLang="ja-JP" sz="1400" dirty="0" err="1" smtClean="0"/>
              <a:t>png</a:t>
            </a:r>
            <a:endParaRPr lang="en-US" altLang="ja-JP" sz="1400" dirty="0" smtClean="0"/>
          </a:p>
          <a:p>
            <a:r>
              <a:rPr lang="en-US" altLang="ja-JP" sz="1400" dirty="0" smtClean="0"/>
              <a:t>#filename = </a:t>
            </a:r>
            <a:r>
              <a:rPr lang="en-US" altLang="ja-JP" sz="1400" dirty="0" err="1" smtClean="0"/>
              <a:t>sprintf</a:t>
            </a:r>
            <a:r>
              <a:rPr lang="en-US" altLang="ja-JP" sz="1400" dirty="0" smtClean="0"/>
              <a:t>("</a:t>
            </a:r>
            <a:r>
              <a:rPr lang="en-US" altLang="ja-JP" sz="1400" dirty="0" err="1" smtClean="0"/>
              <a:t>anime%d.png</a:t>
            </a:r>
            <a:r>
              <a:rPr lang="en-US" altLang="ja-JP" sz="1400" dirty="0" smtClean="0"/>
              <a:t>", 1000+k)</a:t>
            </a:r>
          </a:p>
          <a:p>
            <a:r>
              <a:rPr lang="en-US" altLang="ja-JP" sz="1400" dirty="0" smtClean="0"/>
              <a:t>#set output filename</a:t>
            </a:r>
          </a:p>
          <a:p>
            <a:endParaRPr lang="en-US" altLang="ja-JP" sz="1400" dirty="0" smtClean="0"/>
          </a:p>
          <a:p>
            <a:r>
              <a:rPr lang="en-US" altLang="ja-JP" sz="1400" dirty="0" err="1" smtClean="0"/>
              <a:t>splot</a:t>
            </a:r>
            <a:r>
              <a:rPr lang="en-US" altLang="ja-JP" sz="1400" dirty="0" smtClean="0"/>
              <a:t> "sun.dat" pt 7 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 0.0008*k </a:t>
            </a:r>
            <a:r>
              <a:rPr lang="en-US" altLang="ja-JP" sz="1400" dirty="0" err="1" smtClean="0"/>
              <a:t>notitle</a:t>
            </a:r>
            <a:r>
              <a:rPr lang="en-US" altLang="ja-JP" sz="1400" dirty="0" smtClean="0"/>
              <a:t>,\</a:t>
            </a:r>
          </a:p>
          <a:p>
            <a:r>
              <a:rPr lang="en-US" altLang="ja-JP" sz="1400" dirty="0" smtClean="0"/>
              <a:t>"testm12.dat" u 5:6:7 every ::0::k w l </a:t>
            </a:r>
            <a:r>
              <a:rPr lang="en-US" altLang="ja-JP" sz="1400" dirty="0" err="1" smtClean="0"/>
              <a:t>notitle</a:t>
            </a:r>
            <a:r>
              <a:rPr lang="en-US" altLang="ja-JP" sz="1400" dirty="0" smtClean="0"/>
              <a:t>,\</a:t>
            </a:r>
          </a:p>
          <a:p>
            <a:r>
              <a:rPr lang="en-US" altLang="ja-JP" sz="1400" dirty="0" smtClean="0"/>
              <a:t>"testm12.dat" u 5:6:7 every ::k::k w </a:t>
            </a:r>
            <a:r>
              <a:rPr lang="en-US" altLang="ja-JP" sz="1400" dirty="0" err="1" smtClean="0"/>
              <a:t>lp</a:t>
            </a:r>
            <a:r>
              <a:rPr lang="en-US" altLang="ja-JP" sz="1400" dirty="0" smtClean="0"/>
              <a:t> pt 7 </a:t>
            </a:r>
            <a:r>
              <a:rPr lang="en-US" altLang="ja-JP" sz="1400" dirty="0" err="1" smtClean="0"/>
              <a:t>ps</a:t>
            </a:r>
            <a:r>
              <a:rPr lang="en-US" altLang="ja-JP" sz="1400" dirty="0" smtClean="0"/>
              <a:t> 0.0004*k </a:t>
            </a:r>
            <a:r>
              <a:rPr lang="en-US" altLang="ja-JP" sz="1400" dirty="0" err="1" smtClean="0"/>
              <a:t>notitle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en-US" altLang="ja-JP" sz="1400" dirty="0" smtClean="0"/>
              <a:t>if (k &lt; </a:t>
            </a:r>
            <a:r>
              <a:rPr lang="en-US" altLang="ja-JP" sz="1400" dirty="0" err="1" smtClean="0"/>
              <a:t>kmax</a:t>
            </a:r>
            <a:r>
              <a:rPr lang="en-US" altLang="ja-JP" sz="1400" dirty="0" smtClean="0"/>
              <a:t>) k=k+1;pause </a:t>
            </a:r>
            <a:r>
              <a:rPr lang="en-US" altLang="ja-JP" sz="1400" dirty="0" err="1" smtClean="0"/>
              <a:t>interval;reread</a:t>
            </a:r>
            <a:endParaRPr lang="en-US" altLang="ja-JP" sz="1400" dirty="0" smtClean="0"/>
          </a:p>
          <a:p>
            <a:r>
              <a:rPr lang="en-US" altLang="ja-JP" sz="1400" dirty="0" smtClean="0"/>
              <a:t>exit</a:t>
            </a:r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5567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main.gp</a:t>
            </a:r>
            <a:endParaRPr kumimoji="1" lang="ja-JP" altLang="en-US" dirty="0"/>
          </a:p>
        </p:txBody>
      </p:sp>
      <p:sp>
        <p:nvSpPr>
          <p:cNvPr id="17" name="左矢印 16"/>
          <p:cNvSpPr/>
          <p:nvPr/>
        </p:nvSpPr>
        <p:spPr>
          <a:xfrm>
            <a:off x="4355976" y="2852936"/>
            <a:ext cx="504056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04048" y="2755385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３次元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は視点変更可能</a:t>
            </a:r>
            <a:endParaRPr kumimoji="1" lang="en-US" altLang="ja-JP" dirty="0" smtClean="0"/>
          </a:p>
          <a:p>
            <a:r>
              <a:rPr lang="en-US" altLang="ja-JP" dirty="0" smtClean="0"/>
              <a:t>※</a:t>
            </a:r>
            <a:r>
              <a:rPr lang="ja-JP" altLang="en-US" dirty="0" smtClean="0"/>
              <a:t>あまりグルグルすると</a:t>
            </a:r>
            <a:endParaRPr lang="en-US" altLang="ja-JP" dirty="0" smtClean="0"/>
          </a:p>
          <a:p>
            <a:r>
              <a:rPr lang="ja-JP" altLang="en-US" dirty="0" smtClean="0"/>
              <a:t>　 酔うので注意</a:t>
            </a:r>
            <a:endParaRPr kumimoji="1" lang="ja-JP" altLang="en-US" dirty="0"/>
          </a:p>
        </p:txBody>
      </p:sp>
      <p:sp>
        <p:nvSpPr>
          <p:cNvPr id="13" name="左矢印 12"/>
          <p:cNvSpPr/>
          <p:nvPr/>
        </p:nvSpPr>
        <p:spPr>
          <a:xfrm>
            <a:off x="4355976" y="2132856"/>
            <a:ext cx="504056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004048" y="20608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座標範囲を時間変化</a:t>
            </a:r>
            <a:endParaRPr kumimoji="1" lang="ja-JP" altLang="en-US" dirty="0"/>
          </a:p>
        </p:txBody>
      </p:sp>
      <p:sp>
        <p:nvSpPr>
          <p:cNvPr id="16" name="左矢印 15"/>
          <p:cNvSpPr/>
          <p:nvPr/>
        </p:nvSpPr>
        <p:spPr>
          <a:xfrm>
            <a:off x="4932040" y="4077072"/>
            <a:ext cx="504056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左矢印 18"/>
          <p:cNvSpPr/>
          <p:nvPr/>
        </p:nvSpPr>
        <p:spPr>
          <a:xfrm>
            <a:off x="4932040" y="4509120"/>
            <a:ext cx="504056" cy="216024"/>
          </a:xfrm>
          <a:prstGeom prst="lef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508104" y="4078813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プロットの大きさを時間変化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2051720" y="5805264"/>
            <a:ext cx="4392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割り算の場合は 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”.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（小数点）</a:t>
            </a:r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をつけないと結果が整数となることに注意！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dirty="0" smtClean="0"/>
              <a:t>2</a:t>
            </a:r>
            <a:r>
              <a:rPr kumimoji="1" lang="en-US" altLang="ja-JP" sz="2800" dirty="0" smtClean="0"/>
              <a:t>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で画像出力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419944"/>
            <a:ext cx="7727776" cy="5105400"/>
          </a:xfrm>
        </p:spPr>
        <p:txBody>
          <a:bodyPr/>
          <a:lstStyle/>
          <a:p>
            <a:r>
              <a:rPr kumimoji="1" lang="ja-JP" altLang="en-US" sz="2000" dirty="0" smtClean="0"/>
              <a:t>スクリプトファイルを使って、パラパラアニメの元画像を出力できた！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lang="en-US" altLang="ja-JP" sz="2000" dirty="0" smtClean="0"/>
          </a:p>
          <a:p>
            <a:endParaRPr kumimoji="1" lang="en-US" altLang="ja-JP" sz="2000" dirty="0" smtClean="0"/>
          </a:p>
          <a:p>
            <a:endParaRPr kumimoji="1" lang="en-US" altLang="ja-JP" sz="2000" dirty="0" smtClean="0"/>
          </a:p>
        </p:txBody>
      </p:sp>
      <p:sp>
        <p:nvSpPr>
          <p:cNvPr id="15" name="下矢印 14"/>
          <p:cNvSpPr/>
          <p:nvPr/>
        </p:nvSpPr>
        <p:spPr>
          <a:xfrm>
            <a:off x="3563888" y="2060848"/>
            <a:ext cx="936104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横巻き 4"/>
          <p:cNvSpPr/>
          <p:nvPr/>
        </p:nvSpPr>
        <p:spPr>
          <a:xfrm>
            <a:off x="755576" y="2564904"/>
            <a:ext cx="6624736" cy="72008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2746203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Segoe Print" pitchFamily="2" charset="0"/>
              </a:rPr>
              <a:t>next</a:t>
            </a:r>
            <a:r>
              <a:rPr kumimoji="1" lang="ja-JP" altLang="en-US" sz="2000" b="1" dirty="0" smtClean="0">
                <a:latin typeface="Segoe Print" pitchFamily="2" charset="0"/>
              </a:rPr>
              <a:t> </a:t>
            </a:r>
            <a:r>
              <a:rPr kumimoji="1" lang="en-US" altLang="ja-JP" sz="2000" b="1" dirty="0" smtClean="0">
                <a:latin typeface="Segoe Print" pitchFamily="2" charset="0"/>
              </a:rPr>
              <a:t>step </a:t>
            </a:r>
            <a:r>
              <a:rPr kumimoji="1" lang="ja-JP" altLang="en-US" sz="2000" dirty="0" smtClean="0">
                <a:latin typeface="Segoe Print" pitchFamily="2" charset="0"/>
              </a:rPr>
              <a:t>： </a:t>
            </a:r>
            <a:r>
              <a:rPr lang="ja-JP" altLang="en-US" sz="2000" b="1" dirty="0" smtClean="0"/>
              <a:t>出力した画像をもとに、アニメーションを作る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514350" indent="-514350"/>
            <a:r>
              <a:rPr kumimoji="1" lang="en-US" altLang="ja-JP" sz="2800" dirty="0" smtClean="0"/>
              <a:t>3.</a:t>
            </a:r>
            <a:r>
              <a:rPr lang="ja-JP" altLang="en-US" sz="2800" dirty="0" smtClean="0"/>
              <a:t>アニメーション作成ソフト </a:t>
            </a:r>
            <a:r>
              <a:rPr lang="en-US" altLang="ja-JP" sz="2800" dirty="0" err="1" smtClean="0"/>
              <a:t>giam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パラパラアニメで</a:t>
            </a:r>
            <a:r>
              <a:rPr kumimoji="1" lang="en-US" altLang="ja-JP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gif 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アニメーションを作る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3. </a:t>
            </a:r>
            <a:r>
              <a:rPr kumimoji="1" lang="ja-JP" altLang="en-US" sz="2800" dirty="0" smtClean="0"/>
              <a:t>アニメーション作成ソフト </a:t>
            </a:r>
            <a:r>
              <a:rPr kumimoji="1" lang="en-US" altLang="ja-JP" sz="2800" dirty="0" err="1" smtClean="0"/>
              <a:t>giam</a:t>
            </a:r>
            <a:endParaRPr kumimoji="1" lang="ja-JP" altLang="en-US" sz="28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28600" y="1275928"/>
            <a:ext cx="7543800" cy="5105400"/>
          </a:xfrm>
        </p:spPr>
        <p:txBody>
          <a:bodyPr/>
          <a:lstStyle/>
          <a:p>
            <a:r>
              <a:rPr kumimoji="1" lang="en-US" altLang="ja-JP" sz="2000" dirty="0" smtClean="0"/>
              <a:t>2.</a:t>
            </a:r>
            <a:r>
              <a:rPr lang="ja-JP" altLang="en-US" sz="2000" dirty="0" smtClean="0"/>
              <a:t> で作成した画像を使って、パラパラアニメのようにして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	gif </a:t>
            </a:r>
            <a:r>
              <a:rPr lang="ja-JP" altLang="en-US" sz="2000" dirty="0" smtClean="0"/>
              <a:t>アニメーションを作る。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今回は</a:t>
            </a:r>
            <a:r>
              <a:rPr lang="en-US" altLang="ja-JP" sz="2000" dirty="0" smtClean="0"/>
              <a:t>『</a:t>
            </a:r>
            <a:r>
              <a:rPr lang="en-US" altLang="ja-JP" sz="2000" dirty="0" err="1" smtClean="0"/>
              <a:t>giam</a:t>
            </a:r>
            <a:r>
              <a:rPr lang="en-US" altLang="ja-JP" sz="2000" dirty="0" smtClean="0"/>
              <a:t>』</a:t>
            </a:r>
            <a:r>
              <a:rPr lang="ja-JP" altLang="en-US" sz="2000" dirty="0" smtClean="0"/>
              <a:t>というアニメーション作成ソフトを使います。</a:t>
            </a:r>
            <a:endParaRPr lang="en-US" altLang="ja-JP" sz="2000" dirty="0" smtClean="0"/>
          </a:p>
          <a:p>
            <a:pPr lvl="1"/>
            <a:r>
              <a:rPr lang="en-US" altLang="ja-JP" sz="2000" dirty="0" smtClean="0">
                <a:hlinkClick r:id="rId2"/>
              </a:rPr>
              <a:t>http://homepage3.nifty.com/furumizo/giamd.htm</a:t>
            </a:r>
            <a:r>
              <a:rPr lang="en-US" altLang="ja-JP" sz="2000" dirty="0" smtClean="0"/>
              <a:t> </a:t>
            </a:r>
          </a:p>
          <a:p>
            <a:pPr lvl="1"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でダウンロード可能</a:t>
            </a:r>
            <a:endParaRPr lang="en-US" altLang="ja-JP" sz="2000" dirty="0" smtClean="0"/>
          </a:p>
          <a:p>
            <a:pPr lvl="1">
              <a:buNone/>
            </a:pPr>
            <a:endParaRPr lang="en-US" altLang="ja-JP" sz="2000" dirty="0" smtClean="0"/>
          </a:p>
          <a:p>
            <a:r>
              <a:rPr lang="ja-JP" altLang="en-US" sz="2000" dirty="0" smtClean="0"/>
              <a:t>ちなみに</a:t>
            </a:r>
            <a:endParaRPr lang="en-US" altLang="ja-JP" sz="2000" dirty="0" smtClean="0"/>
          </a:p>
          <a:p>
            <a:pPr lvl="1"/>
            <a:r>
              <a:rPr lang="en-US" altLang="ja-JP" sz="1800" dirty="0" err="1" smtClean="0"/>
              <a:t>gnuplot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で直接 </a:t>
            </a:r>
            <a:r>
              <a:rPr lang="en-US" altLang="ja-JP" sz="1800" dirty="0" smtClean="0"/>
              <a:t>gif </a:t>
            </a:r>
            <a:r>
              <a:rPr lang="ja-JP" altLang="en-US" sz="1800" dirty="0" smtClean="0"/>
              <a:t>アニメを出力することも可能</a:t>
            </a:r>
            <a:endParaRPr lang="en-US" altLang="ja-JP" sz="1800" dirty="0" smtClean="0"/>
          </a:p>
          <a:p>
            <a:pPr lvl="1"/>
            <a:r>
              <a:rPr lang="ja-JP" altLang="en-US" sz="1800" dirty="0" smtClean="0"/>
              <a:t>端末上でもアニメーションの作成可能</a:t>
            </a:r>
            <a:endParaRPr lang="en-US" altLang="ja-JP" sz="1800" dirty="0" smtClean="0"/>
          </a:p>
          <a:p>
            <a:pPr>
              <a:buNone/>
            </a:pPr>
            <a:r>
              <a:rPr lang="en-US" altLang="ja-JP" sz="2000" dirty="0" smtClean="0"/>
              <a:t>				</a:t>
            </a:r>
            <a:r>
              <a:rPr lang="ja-JP" altLang="en-US" sz="1800" dirty="0" smtClean="0"/>
              <a:t> </a:t>
            </a:r>
            <a:r>
              <a:rPr lang="en-US" altLang="ja-JP" sz="1800" dirty="0" smtClean="0"/>
              <a:t>(</a:t>
            </a:r>
            <a:r>
              <a:rPr lang="en-US" altLang="ja-JP" sz="1800" dirty="0" err="1" smtClean="0"/>
              <a:t>imagemagic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の </a:t>
            </a:r>
            <a:r>
              <a:rPr lang="en-US" altLang="ja-JP" sz="1800" dirty="0" smtClean="0"/>
              <a:t>convert</a:t>
            </a:r>
            <a:r>
              <a:rPr lang="ja-JP" altLang="en-US" sz="1800" dirty="0" smtClean="0"/>
              <a:t> コマンド</a:t>
            </a:r>
            <a:r>
              <a:rPr lang="en-US" altLang="ja-JP" sz="1800" dirty="0" smtClean="0"/>
              <a:t>)</a:t>
            </a:r>
            <a:endParaRPr lang="en-US" altLang="ja-JP" sz="2400" dirty="0" smtClean="0"/>
          </a:p>
          <a:p>
            <a:pPr lvl="2"/>
            <a:r>
              <a:rPr lang="ja-JP" altLang="en-US" sz="1800" dirty="0" smtClean="0"/>
              <a:t>当時の僕はこれらを知らなかったので、今回はとりあえず</a:t>
            </a:r>
            <a:r>
              <a:rPr lang="en-US" altLang="ja-JP" sz="1800" dirty="0" err="1" smtClean="0"/>
              <a:t>giam</a:t>
            </a:r>
            <a:r>
              <a:rPr lang="ja-JP" altLang="en-US" sz="1800" dirty="0" smtClean="0"/>
              <a:t>を使います。</a:t>
            </a:r>
          </a:p>
          <a:p>
            <a:pPr lvl="1">
              <a:buNone/>
            </a:pPr>
            <a:endParaRPr lang="en-US" altLang="ja-JP" sz="2000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3. </a:t>
            </a:r>
            <a:r>
              <a:rPr kumimoji="1" lang="ja-JP" altLang="en-US" sz="2800" dirty="0" smtClean="0"/>
              <a:t>アニメーション作成ソフト </a:t>
            </a:r>
            <a:r>
              <a:rPr kumimoji="1" lang="en-US" altLang="ja-JP" sz="2800" dirty="0" err="1" smtClean="0"/>
              <a:t>giam</a:t>
            </a:r>
            <a:endParaRPr kumimoji="1" lang="ja-JP" altLang="en-US" sz="28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000" dirty="0" smtClean="0"/>
              <a:t>画面の説明</a:t>
            </a:r>
            <a:endParaRPr kumimoji="1" lang="en-US" altLang="ja-JP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0631" t="8121" r="40938" b="47583"/>
          <a:stretch>
            <a:fillRect/>
          </a:stretch>
        </p:blipFill>
        <p:spPr bwMode="auto">
          <a:xfrm>
            <a:off x="1079104" y="2052137"/>
            <a:ext cx="5472608" cy="400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角丸四角形 5"/>
          <p:cNvSpPr/>
          <p:nvPr/>
        </p:nvSpPr>
        <p:spPr>
          <a:xfrm>
            <a:off x="1223120" y="4716433"/>
            <a:ext cx="2088232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1223120" y="2916233"/>
            <a:ext cx="2088232" cy="15121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3383360" y="3276273"/>
            <a:ext cx="1296144" cy="648072"/>
          </a:xfrm>
          <a:prstGeom prst="roundRect">
            <a:avLst>
              <a:gd name="adj" fmla="val 112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4138872" y="2502473"/>
            <a:ext cx="360040" cy="360040"/>
          </a:xfrm>
          <a:prstGeom prst="roundRect">
            <a:avLst>
              <a:gd name="adj" fmla="val 112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628768" y="2844225"/>
            <a:ext cx="64807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07504" y="2505671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選択画像</a:t>
            </a:r>
            <a:endParaRPr kumimoji="1" lang="ja-JP" altLang="en-US" sz="16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496" y="4809927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画像リスト</a:t>
            </a:r>
            <a:endParaRPr kumimoji="1" lang="ja-JP" altLang="en-US" sz="16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9424" y="1620089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最適化ボタン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79704" y="2988241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繰り返しの設定</a:t>
            </a:r>
            <a:endParaRPr kumimoji="1" lang="ja-JP" altLang="en-US" sz="1600" dirty="0"/>
          </a:p>
        </p:txBody>
      </p:sp>
      <p:sp>
        <p:nvSpPr>
          <p:cNvPr id="16" name="角丸四角形 15"/>
          <p:cNvSpPr/>
          <p:nvPr/>
        </p:nvSpPr>
        <p:spPr>
          <a:xfrm>
            <a:off x="3455368" y="5148481"/>
            <a:ext cx="1224136" cy="360040"/>
          </a:xfrm>
          <a:prstGeom prst="roundRect">
            <a:avLst>
              <a:gd name="adj" fmla="val 1122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15408" y="6156593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各コマ間の時間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（パラパラする速度）</a:t>
            </a:r>
            <a:endParaRPr kumimoji="1" lang="ja-JP" altLang="en-US" sz="16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75048" y="5148481"/>
            <a:ext cx="64807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4319464" y="1980129"/>
            <a:ext cx="144016" cy="5040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4679504" y="3276273"/>
            <a:ext cx="2016224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03440" y="5508521"/>
            <a:ext cx="504056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3. </a:t>
            </a:r>
            <a:r>
              <a:rPr kumimoji="1" lang="ja-JP" altLang="en-US" sz="2800" dirty="0" smtClean="0"/>
              <a:t>アニメーション作成ソフト </a:t>
            </a:r>
            <a:r>
              <a:rPr kumimoji="1" lang="en-US" altLang="ja-JP" sz="2800" dirty="0" err="1" smtClean="0"/>
              <a:t>giam</a:t>
            </a:r>
            <a:endParaRPr kumimoji="1" lang="ja-JP" altLang="en-US" sz="2800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idx="1"/>
          </p:nvPr>
        </p:nvSpPr>
        <p:spPr>
          <a:xfrm>
            <a:off x="228600" y="2434952"/>
            <a:ext cx="7543800" cy="1930152"/>
          </a:xfrm>
        </p:spPr>
        <p:txBody>
          <a:bodyPr/>
          <a:lstStyle/>
          <a:p>
            <a:pPr algn="ctr">
              <a:buNone/>
            </a:pPr>
            <a:r>
              <a:rPr kumimoji="1" lang="ja-JP" altLang="en-US" sz="11500" dirty="0" smtClean="0"/>
              <a:t>実演</a:t>
            </a:r>
            <a:endParaRPr kumimoji="1" lang="en-US" altLang="ja-JP" sz="11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dirty="0" smtClean="0"/>
              <a:t>目次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kumimoji="1" lang="en-US" altLang="ja-JP" sz="2800" dirty="0" smtClean="0"/>
              <a:t>0.  Introduction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2800" dirty="0" err="1" smtClean="0"/>
              <a:t>gnuplot</a:t>
            </a:r>
            <a:r>
              <a:rPr kumimoji="1" lang="ja-JP" altLang="en-US" sz="2800" dirty="0" smtClean="0"/>
              <a:t> の </a:t>
            </a:r>
            <a:r>
              <a:rPr kumimoji="1" lang="en-US" altLang="ja-JP" sz="2800" dirty="0" smtClean="0"/>
              <a:t>every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2800" dirty="0" err="1" smtClean="0"/>
              <a:t>gnuplot</a:t>
            </a:r>
            <a:r>
              <a:rPr lang="ja-JP" altLang="en-US" sz="2800" dirty="0" smtClean="0"/>
              <a:t> で 画像出力</a:t>
            </a:r>
            <a:endParaRPr lang="en-US" altLang="ja-JP" sz="28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800" dirty="0" smtClean="0"/>
              <a:t>アニメーション作成ソフト </a:t>
            </a:r>
            <a:r>
              <a:rPr kumimoji="1" lang="en-US" altLang="ja-JP" sz="2800" dirty="0" err="1" smtClean="0"/>
              <a:t>giam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3. </a:t>
            </a:r>
            <a:r>
              <a:rPr kumimoji="1" lang="ja-JP" altLang="en-US" sz="2800" dirty="0" smtClean="0"/>
              <a:t>アニメーション作成ソフト </a:t>
            </a:r>
            <a:r>
              <a:rPr kumimoji="1" lang="en-US" altLang="ja-JP" sz="2800" dirty="0" err="1" smtClean="0"/>
              <a:t>giam</a:t>
            </a:r>
            <a:endParaRPr kumimoji="1" lang="ja-JP" altLang="en-US" sz="2800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251520" y="1340768"/>
            <a:ext cx="7543800" cy="5105400"/>
          </a:xfrm>
        </p:spPr>
        <p:txBody>
          <a:bodyPr/>
          <a:lstStyle/>
          <a:p>
            <a:r>
              <a:rPr lang="ja-JP" altLang="en-US" sz="2000" dirty="0" smtClean="0"/>
              <a:t>アニメーション</a:t>
            </a:r>
            <a:r>
              <a:rPr kumimoji="1" lang="ja-JP" altLang="en-US" sz="2000" dirty="0" smtClean="0"/>
              <a:t>作成ソフトは他にもいろいろあるので、</a:t>
            </a:r>
            <a:endParaRPr kumimoji="1"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	</a:t>
            </a:r>
            <a:r>
              <a:rPr kumimoji="1" lang="ja-JP" altLang="en-US" sz="2000" dirty="0" smtClean="0"/>
              <a:t>お好みで使用してください。</a:t>
            </a:r>
            <a:endParaRPr kumimoji="1" lang="en-US" altLang="ja-JP" sz="2000" dirty="0" smtClean="0"/>
          </a:p>
          <a:p>
            <a:r>
              <a:rPr kumimoji="1" lang="en-US" altLang="ja-JP" sz="2000" dirty="0" smtClean="0"/>
              <a:t>Windows </a:t>
            </a:r>
            <a:r>
              <a:rPr kumimoji="1" lang="ja-JP" altLang="en-US" sz="2000" dirty="0" smtClean="0"/>
              <a:t>に入っている</a:t>
            </a:r>
            <a:r>
              <a:rPr kumimoji="1" lang="en-US" altLang="ja-JP" sz="2000" dirty="0" smtClean="0"/>
              <a:t>Windows </a:t>
            </a:r>
            <a:r>
              <a:rPr kumimoji="1" lang="ja-JP" altLang="en-US" sz="2000" dirty="0" smtClean="0"/>
              <a:t>ムービーメーカーでも</a:t>
            </a:r>
            <a:endParaRPr kumimoji="1"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	</a:t>
            </a:r>
            <a:r>
              <a:rPr kumimoji="1" lang="ja-JP" altLang="en-US" sz="2000" dirty="0" smtClean="0"/>
              <a:t>できるそうです。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 smtClean="0"/>
              <a:t>参考資料</a:t>
            </a:r>
            <a:endParaRPr kumimoji="1" lang="ja-JP" altLang="en-US" sz="2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66800"/>
            <a:ext cx="8087816" cy="5105400"/>
          </a:xfrm>
        </p:spPr>
        <p:txBody>
          <a:bodyPr/>
          <a:lstStyle/>
          <a:p>
            <a:r>
              <a:rPr lang="en-US" altLang="ja-JP" dirty="0" err="1" smtClean="0"/>
              <a:t>Giam</a:t>
            </a:r>
            <a:r>
              <a:rPr lang="en-US" altLang="ja-JP" dirty="0" smtClean="0"/>
              <a:t> </a:t>
            </a:r>
            <a:r>
              <a:rPr lang="ja-JP" altLang="en-US" dirty="0" smtClean="0"/>
              <a:t>ダウンロードのページ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2"/>
              </a:rPr>
              <a:t>http://homepage3.nifty.com/furumizo/giamd.htm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 tips (not so Frequently Asked Questions)</a:t>
            </a:r>
          </a:p>
          <a:p>
            <a:pPr lvl="1"/>
            <a:r>
              <a:rPr lang="en-US" altLang="ja-JP" dirty="0" smtClean="0">
                <a:hlinkClick r:id="rId3"/>
              </a:rPr>
              <a:t>http://t16web.lanl.gov/Kawano/gnuplot/index.html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 </a:t>
            </a:r>
            <a:r>
              <a:rPr lang="ja-JP" altLang="en-US" dirty="0" smtClean="0"/>
              <a:t>スクリプトのループ </a:t>
            </a:r>
            <a:r>
              <a:rPr lang="en-US" altLang="ja-JP" dirty="0" smtClean="0"/>
              <a:t>–</a:t>
            </a:r>
            <a:r>
              <a:rPr lang="ja-JP" altLang="en-US" dirty="0" smtClean="0"/>
              <a:t> 米澤進吾ホームページ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4"/>
              </a:rPr>
              <a:t>http://www.ss.scphys.kyoto-u.ac.jp/person/yonezawa/contents/program/gnuplot/loop.html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【Proton.jp】 </a:t>
            </a:r>
            <a:r>
              <a:rPr lang="en-US" altLang="ja-JP" dirty="0" err="1" smtClean="0"/>
              <a:t>Gnuplot</a:t>
            </a:r>
            <a:r>
              <a:rPr lang="ja-JP" altLang="en-US" dirty="0" smtClean="0"/>
              <a:t>の便利な使い方</a:t>
            </a:r>
            <a:endParaRPr lang="en-US" altLang="ja-JP" dirty="0" smtClean="0"/>
          </a:p>
          <a:p>
            <a:pPr lvl="1"/>
            <a:r>
              <a:rPr lang="en-US" altLang="ja-JP" dirty="0" smtClean="0">
                <a:hlinkClick r:id="rId5"/>
              </a:rPr>
              <a:t>http://www.proton.jp/main/apps/gnuplotothers.html#shortcut</a:t>
            </a:r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r>
              <a:rPr lang="en-US" altLang="ja-JP" dirty="0" smtClean="0"/>
              <a:t>Introduce to GNUPLOT</a:t>
            </a:r>
          </a:p>
          <a:p>
            <a:pPr lvl="1"/>
            <a:r>
              <a:rPr lang="en-US" altLang="ja-JP" dirty="0" smtClean="0">
                <a:hlinkClick r:id="rId6"/>
              </a:rPr>
              <a:t>http://fenix.ne.jp/~cdrtk/misc/gnuplot/index.html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0.</a:t>
            </a:r>
            <a:r>
              <a:rPr lang="ja-JP" altLang="en-US" sz="2800" dirty="0" smtClean="0"/>
              <a:t> </a:t>
            </a:r>
            <a:r>
              <a:rPr kumimoji="1" lang="en-US" altLang="ja-JP" sz="2800" dirty="0" smtClean="0"/>
              <a:t>Introduction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491952"/>
            <a:ext cx="7543800" cy="5105400"/>
          </a:xfrm>
        </p:spPr>
        <p:txBody>
          <a:bodyPr/>
          <a:lstStyle/>
          <a:p>
            <a:pPr>
              <a:buNone/>
            </a:pPr>
            <a:r>
              <a:rPr kumimoji="1" lang="ja-JP" altLang="en-US" sz="2800" dirty="0" smtClean="0"/>
              <a:t>ちょうど１年前ぐらいにアニメーションを作ったのと同じ方法（若干修正あり）を紹介します。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pPr>
              <a:buNone/>
            </a:pPr>
            <a:r>
              <a:rPr lang="ja-JP" altLang="en-US" sz="2800" dirty="0" smtClean="0"/>
              <a:t>効率がよくなかったり変な方法を用いているかもしれませんが、ご容赦願います。</a:t>
            </a:r>
            <a:endParaRPr lang="en-US" altLang="ja-JP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tsuo\Pictures\Happy_Owl_by_Henrie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05064"/>
            <a:ext cx="3290527" cy="242088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0.</a:t>
            </a:r>
            <a:r>
              <a:rPr lang="ja-JP" altLang="en-US" sz="2800" dirty="0" smtClean="0"/>
              <a:t> </a:t>
            </a:r>
            <a:r>
              <a:rPr kumimoji="1" lang="en-US" altLang="ja-JP" sz="2800" dirty="0" smtClean="0"/>
              <a:t>Introduction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980728"/>
            <a:ext cx="7543800" cy="5105400"/>
          </a:xfrm>
        </p:spPr>
        <p:txBody>
          <a:bodyPr/>
          <a:lstStyle/>
          <a:p>
            <a:pPr>
              <a:buNone/>
            </a:pPr>
            <a:r>
              <a:rPr lang="ja-JP" altLang="en-US" sz="2000" dirty="0" smtClean="0"/>
              <a:t>なぜ </a:t>
            </a:r>
            <a:r>
              <a:rPr lang="en-US" altLang="ja-JP" sz="2000" dirty="0" err="1" smtClean="0"/>
              <a:t>gnuplot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でアニメーションを作ろうと思ったか</a:t>
            </a:r>
            <a:endParaRPr kumimoji="1" lang="ja-JP" altLang="en-US" sz="2000" dirty="0"/>
          </a:p>
        </p:txBody>
      </p:sp>
      <p:pic>
        <p:nvPicPr>
          <p:cNvPr id="3074" name="Picture 2" descr="D:\cygwin\home\tetsuo\dragforce\drag-curve\anime\m17demo\xyzanim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42728"/>
            <a:ext cx="4079776" cy="3059832"/>
          </a:xfrm>
          <a:prstGeom prst="rect">
            <a:avLst/>
          </a:prstGeom>
          <a:noFill/>
        </p:spPr>
      </p:pic>
      <p:sp>
        <p:nvSpPr>
          <p:cNvPr id="8" name="雲形吹き出し 7"/>
          <p:cNvSpPr/>
          <p:nvPr/>
        </p:nvSpPr>
        <p:spPr>
          <a:xfrm>
            <a:off x="179512" y="1340768"/>
            <a:ext cx="5040560" cy="3514328"/>
          </a:xfrm>
          <a:prstGeom prst="cloudCallout">
            <a:avLst>
              <a:gd name="adj1" fmla="val 50123"/>
              <a:gd name="adj2" fmla="val 43486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3568" y="556679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ある時間までの粒子の軌道をプロットしないといけない</a:t>
            </a:r>
            <a:endParaRPr kumimoji="1" lang="ja-JP" altLang="en-US" dirty="0"/>
          </a:p>
        </p:txBody>
      </p:sp>
      <p:sp>
        <p:nvSpPr>
          <p:cNvPr id="9" name="雲形吹き出し 8"/>
          <p:cNvSpPr/>
          <p:nvPr/>
        </p:nvSpPr>
        <p:spPr>
          <a:xfrm>
            <a:off x="323528" y="5431160"/>
            <a:ext cx="3816424" cy="1008112"/>
          </a:xfrm>
          <a:prstGeom prst="cloudCallout">
            <a:avLst>
              <a:gd name="adj1" fmla="val 74357"/>
              <a:gd name="adj2" fmla="val -43806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7584" y="2010326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err="1" smtClean="0"/>
              <a:t>こんなの</a:t>
            </a:r>
            <a:r>
              <a:rPr kumimoji="1" lang="ja-JP" altLang="en-US" sz="1600" dirty="0" smtClean="0"/>
              <a:t>できたらわかりやすくていいなあ・・・</a:t>
            </a:r>
            <a:endParaRPr kumimoji="1" lang="ja-JP" altLang="en-US" sz="1600" dirty="0"/>
          </a:p>
        </p:txBody>
      </p:sp>
      <p:sp>
        <p:nvSpPr>
          <p:cNvPr id="10" name="雲形吹き出し 9"/>
          <p:cNvSpPr/>
          <p:nvPr/>
        </p:nvSpPr>
        <p:spPr>
          <a:xfrm>
            <a:off x="4860032" y="1902768"/>
            <a:ext cx="3096344" cy="1296144"/>
          </a:xfrm>
          <a:prstGeom prst="cloudCallout">
            <a:avLst>
              <a:gd name="adj1" fmla="val 6796"/>
              <a:gd name="adj2" fmla="val 122585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92080" y="211879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ある時間での粒子の位置をプロットしないといけない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 animBg="1"/>
      <p:bldP spid="11" grpId="0"/>
      <p:bldP spid="10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1.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 </a:t>
            </a:r>
            <a:r>
              <a:rPr kumimoji="1" lang="en-US" altLang="ja-JP" sz="2800" dirty="0" smtClean="0"/>
              <a:t>every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5978624" cy="914400"/>
          </a:xfrm>
        </p:spPr>
        <p:txBody>
          <a:bodyPr/>
          <a:lstStyle/>
          <a:p>
            <a:pPr>
              <a:buNone/>
            </a:pPr>
            <a:r>
              <a:rPr kumimoji="1" lang="en-US" altLang="ja-JP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</a:t>
            </a:r>
            <a:r>
              <a:rPr kumimoji="1" lang="ja-JP" alt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ファイルから好きにデータを取り出してプロットする</a:t>
            </a:r>
            <a:endParaRPr kumimoji="1" lang="ja-JP" alt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対角する 2 つの角を切り取った四角形 22"/>
          <p:cNvSpPr/>
          <p:nvPr/>
        </p:nvSpPr>
        <p:spPr>
          <a:xfrm>
            <a:off x="2627784" y="908720"/>
            <a:ext cx="5328592" cy="5760640"/>
          </a:xfrm>
          <a:prstGeom prst="snip2DiagRect">
            <a:avLst>
              <a:gd name="adj1" fmla="val 0"/>
              <a:gd name="adj2" fmla="val 10802"/>
            </a:avLst>
          </a:prstGeom>
          <a:noFill/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1.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 </a:t>
            </a:r>
            <a:r>
              <a:rPr kumimoji="1" lang="en-US" altLang="ja-JP" sz="2800" dirty="0" smtClean="0"/>
              <a:t>every</a:t>
            </a:r>
            <a:endParaRPr kumimoji="1" lang="ja-JP" altLang="en-US" sz="2800" dirty="0"/>
          </a:p>
        </p:txBody>
      </p:sp>
      <p:sp>
        <p:nvSpPr>
          <p:cNvPr id="17" name="コンテンツ プレースホルダ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kumimoji="1" lang="en-US" altLang="ja-JP" sz="1800" dirty="0" smtClean="0"/>
          </a:p>
          <a:p>
            <a:pPr>
              <a:buNone/>
            </a:pPr>
            <a:r>
              <a:rPr kumimoji="1" lang="en-US" altLang="ja-JP" sz="1800" dirty="0" err="1" smtClean="0"/>
              <a:t>gnuplot</a:t>
            </a:r>
            <a:r>
              <a:rPr kumimoji="1" lang="en-US" altLang="ja-JP" sz="1800" dirty="0" smtClean="0"/>
              <a:t> </a:t>
            </a:r>
            <a:r>
              <a:rPr kumimoji="1" lang="ja-JP" altLang="en-US" sz="1800" dirty="0" smtClean="0"/>
              <a:t>から見た</a:t>
            </a:r>
            <a:endParaRPr kumimoji="1" lang="en-US" altLang="ja-JP" sz="1800" dirty="0" smtClean="0"/>
          </a:p>
          <a:p>
            <a:pPr>
              <a:buNone/>
            </a:pPr>
            <a:r>
              <a:rPr lang="en-US" altLang="ja-JP" sz="1800" dirty="0" smtClean="0"/>
              <a:t>	</a:t>
            </a:r>
            <a:r>
              <a:rPr kumimoji="1" lang="en-US" altLang="ja-JP" sz="1800" dirty="0" err="1" smtClean="0"/>
              <a:t>dat</a:t>
            </a:r>
            <a:r>
              <a:rPr kumimoji="1" lang="en-US" altLang="ja-JP" sz="1800" dirty="0" smtClean="0"/>
              <a:t> </a:t>
            </a:r>
            <a:r>
              <a:rPr kumimoji="1" lang="ja-JP" altLang="en-US" sz="1800" dirty="0" smtClean="0"/>
              <a:t>ファイルの構造</a:t>
            </a:r>
            <a:endParaRPr kumimoji="1" lang="ja-JP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7747" r="75784" b="37247"/>
          <a:stretch>
            <a:fillRect/>
          </a:stretch>
        </p:blipFill>
        <p:spPr bwMode="auto">
          <a:xfrm>
            <a:off x="3851920" y="1052735"/>
            <a:ext cx="3024336" cy="5495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6804248" y="220486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ブロック</a:t>
            </a:r>
            <a:r>
              <a:rPr lang="en-US" altLang="ja-JP" dirty="0" smtClean="0"/>
              <a:t>0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248" y="486916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ブロック</a:t>
            </a:r>
            <a:r>
              <a:rPr lang="en-US" altLang="ja-JP" dirty="0" smtClean="0"/>
              <a:t>1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419872" y="1196752"/>
            <a:ext cx="720080" cy="0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2699792" y="1002214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0</a:t>
            </a:r>
            <a:r>
              <a:rPr lang="ja-JP" altLang="en-US" sz="1600" dirty="0" smtClean="0"/>
              <a:t> 行目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1</a:t>
            </a:r>
          </a:p>
          <a:p>
            <a:r>
              <a:rPr lang="en-US" altLang="ja-JP" sz="1600" dirty="0" smtClean="0"/>
              <a:t>2</a:t>
            </a:r>
          </a:p>
          <a:p>
            <a:r>
              <a:rPr lang="ja-JP" altLang="en-US" sz="1600" dirty="0" smtClean="0"/>
              <a:t>・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・</a:t>
            </a:r>
            <a:endParaRPr kumimoji="1" lang="en-US" altLang="ja-JP" sz="1600" dirty="0" smtClean="0"/>
          </a:p>
          <a:p>
            <a:r>
              <a:rPr lang="ja-JP" altLang="en-US" sz="1600" dirty="0"/>
              <a:t>・</a:t>
            </a:r>
            <a:endParaRPr kumimoji="1" lang="ja-JP" altLang="en-US" sz="1600" dirty="0"/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3419872" y="1340768"/>
            <a:ext cx="720080" cy="72008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3419872" y="1484784"/>
            <a:ext cx="720080" cy="144016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3419872" y="3839562"/>
            <a:ext cx="720080" cy="0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699792" y="3645024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0</a:t>
            </a:r>
            <a:r>
              <a:rPr lang="ja-JP" altLang="en-US" sz="1600" dirty="0" smtClean="0"/>
              <a:t> 行目</a:t>
            </a:r>
            <a:endParaRPr lang="en-US" altLang="ja-JP" sz="1600" dirty="0" smtClean="0"/>
          </a:p>
          <a:p>
            <a:r>
              <a:rPr kumimoji="1" lang="en-US" altLang="ja-JP" sz="1600" dirty="0" smtClean="0"/>
              <a:t>1</a:t>
            </a:r>
          </a:p>
          <a:p>
            <a:r>
              <a:rPr lang="en-US" altLang="ja-JP" sz="1600" dirty="0" smtClean="0"/>
              <a:t>2</a:t>
            </a:r>
          </a:p>
          <a:p>
            <a:r>
              <a:rPr lang="ja-JP" altLang="en-US" sz="1600" dirty="0" smtClean="0"/>
              <a:t>・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・</a:t>
            </a:r>
            <a:endParaRPr kumimoji="1" lang="en-US" altLang="ja-JP" sz="1600" dirty="0" smtClean="0"/>
          </a:p>
          <a:p>
            <a:r>
              <a:rPr lang="ja-JP" altLang="en-US" sz="1600" dirty="0"/>
              <a:t>・</a:t>
            </a:r>
            <a:endParaRPr kumimoji="1" lang="ja-JP" altLang="en-US" sz="1600" dirty="0"/>
          </a:p>
        </p:txBody>
      </p:sp>
      <p:cxnSp>
        <p:nvCxnSpPr>
          <p:cNvPr id="21" name="直線矢印コネクタ 20"/>
          <p:cNvCxnSpPr/>
          <p:nvPr/>
        </p:nvCxnSpPr>
        <p:spPr>
          <a:xfrm flipH="1">
            <a:off x="3419872" y="3983578"/>
            <a:ext cx="720080" cy="72008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3419872" y="4127594"/>
            <a:ext cx="720080" cy="144016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4139952" y="3762752"/>
            <a:ext cx="2664296" cy="26905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/>
        </p:nvSpPr>
        <p:spPr>
          <a:xfrm>
            <a:off x="4139952" y="1124744"/>
            <a:ext cx="2664296" cy="24837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539552" y="5517232"/>
            <a:ext cx="27363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kumimoji="1" lang="ja-JP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から始まることに注意！</a:t>
            </a:r>
            <a:endParaRPr kumimoji="1" lang="ja-JP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1.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 </a:t>
            </a:r>
            <a:r>
              <a:rPr kumimoji="1" lang="en-US" altLang="ja-JP" sz="2800" dirty="0" smtClean="0"/>
              <a:t>every</a:t>
            </a:r>
            <a:endParaRPr kumimoji="1"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066800"/>
            <a:ext cx="7543800" cy="5530552"/>
          </a:xfrm>
        </p:spPr>
        <p:txBody>
          <a:bodyPr/>
          <a:lstStyle/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en-US" altLang="ja-JP" sz="1800" dirty="0" err="1" smtClean="0"/>
              <a:t>gnuplot</a:t>
            </a:r>
            <a:r>
              <a:rPr lang="en-US" altLang="ja-JP" sz="1800" dirty="0" smtClean="0"/>
              <a:t> </a:t>
            </a:r>
            <a:r>
              <a:rPr lang="ja-JP" altLang="en-US" sz="1800" dirty="0" smtClean="0"/>
              <a:t>の オプション </a:t>
            </a:r>
            <a:r>
              <a:rPr lang="en-US" altLang="ja-JP" sz="1800" dirty="0" smtClean="0"/>
              <a:t>“ every ”</a:t>
            </a:r>
          </a:p>
          <a:p>
            <a:pPr>
              <a:buNone/>
            </a:pPr>
            <a:endParaRPr lang="en-US" altLang="ja-JP" sz="1800" dirty="0" smtClean="0"/>
          </a:p>
          <a:p>
            <a:pPr>
              <a:buNone/>
            </a:pPr>
            <a:r>
              <a:rPr lang="ja-JP" altLang="en-US" sz="1800" dirty="0" smtClean="0"/>
              <a:t>データを間引いてプロットする</a:t>
            </a:r>
            <a:endParaRPr lang="en-US" altLang="ja-JP" sz="1800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995936" y="1124744"/>
          <a:ext cx="3744416" cy="2595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91286"/>
                <a:gridCol w="315313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 </a:t>
                      </a:r>
                      <a:r>
                        <a:rPr lang="en-US" altLang="ja-JP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every I:J:K:L:M:N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I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行の増分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J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データブロックの増分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プロット開始行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L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プロット開始データブロック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プロット終了行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プロット終了データブロック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2627784" y="3789040"/>
          <a:ext cx="51125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337"/>
                <a:gridCol w="3718231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例：</a:t>
                      </a:r>
                      <a:endParaRPr lang="en-US" altLang="ja-JP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2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</a:t>
                      </a:r>
                      <a:r>
                        <a:rPr lang="ja-JP" altLang="en-US" dirty="0" smtClean="0"/>
                        <a:t>行おきにプロットする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::3:::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3</a:t>
                      </a:r>
                      <a:r>
                        <a:rPr lang="ja-JP" altLang="en-US" dirty="0" smtClean="0"/>
                        <a:t>行目からプロットする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::3::5: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3</a:t>
                      </a:r>
                      <a:r>
                        <a:rPr lang="ja-JP" altLang="en-US" dirty="0" smtClean="0"/>
                        <a:t>行目から</a:t>
                      </a:r>
                      <a:r>
                        <a:rPr lang="en-US" altLang="ja-JP" dirty="0" smtClean="0"/>
                        <a:t>5</a:t>
                      </a:r>
                      <a:r>
                        <a:rPr lang="ja-JP" altLang="en-US" dirty="0" smtClean="0"/>
                        <a:t>行目までをプロットする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::0::0: 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/>
                        <a:t>最初の行だけをプロットする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2::::6: 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最初の</a:t>
                      </a:r>
                      <a:r>
                        <a:rPr lang="en-US" altLang="ja-JP" dirty="0" smtClean="0"/>
                        <a:t>7</a:t>
                      </a:r>
                      <a:r>
                        <a:rPr lang="ja-JP" altLang="en-US" dirty="0" smtClean="0"/>
                        <a:t>行を</a:t>
                      </a:r>
                      <a:r>
                        <a:rPr lang="en-US" altLang="ja-JP" dirty="0" smtClean="0"/>
                        <a:t>1</a:t>
                      </a:r>
                      <a:r>
                        <a:rPr lang="ja-JP" altLang="en-US" dirty="0" smtClean="0"/>
                        <a:t>行おきにプロットする 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:2::::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1</a:t>
                      </a:r>
                      <a:r>
                        <a:rPr lang="ja-JP" altLang="en-US" dirty="0" smtClean="0"/>
                        <a:t>データブロックおきにプロットする </a:t>
                      </a:r>
                      <a:endParaRPr lang="en-US" altLang="ja-JP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smtClean="0"/>
                        <a:t>every :::5::8 </a:t>
                      </a:r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/>
                        <a:t>5</a:t>
                      </a:r>
                      <a:r>
                        <a:rPr lang="ja-JP" altLang="en-US" dirty="0" smtClean="0"/>
                        <a:t>から</a:t>
                      </a:r>
                      <a:r>
                        <a:rPr lang="en-US" altLang="ja-JP" dirty="0" smtClean="0"/>
                        <a:t>8</a:t>
                      </a:r>
                      <a:r>
                        <a:rPr lang="ja-JP" altLang="en-US" dirty="0" smtClean="0"/>
                        <a:t>データブロックをプロットする</a:t>
                      </a:r>
                      <a:endParaRPr kumimoji="1" lang="ja-JP" alt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331640" y="2132856"/>
            <a:ext cx="720080" cy="21602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1.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 </a:t>
            </a:r>
            <a:r>
              <a:rPr kumimoji="1" lang="en-US" altLang="ja-JP" sz="2800" dirty="0" smtClean="0"/>
              <a:t>every</a:t>
            </a:r>
            <a:endParaRPr kumimoji="1" lang="ja-JP" altLang="en-US" sz="2800" dirty="0"/>
          </a:p>
        </p:txBody>
      </p:sp>
      <p:sp>
        <p:nvSpPr>
          <p:cNvPr id="25" name="正方形/長方形 24"/>
          <p:cNvSpPr/>
          <p:nvPr/>
        </p:nvSpPr>
        <p:spPr>
          <a:xfrm>
            <a:off x="467544" y="1628800"/>
            <a:ext cx="2880320" cy="48965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07704" y="1700808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sin(x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1</a:t>
            </a:r>
          </a:p>
          <a:p>
            <a:r>
              <a:rPr kumimoji="1" lang="en-US" altLang="ja-JP" dirty="0" smtClean="0"/>
              <a:t>sin(x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2</a:t>
            </a:r>
          </a:p>
          <a:p>
            <a:r>
              <a:rPr lang="en-US" altLang="ja-JP" dirty="0" smtClean="0"/>
              <a:t>sin(x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3</a:t>
            </a:r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07704" y="414908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cos</a:t>
            </a:r>
            <a:r>
              <a:rPr kumimoji="1" lang="en-US" altLang="ja-JP" dirty="0" smtClean="0"/>
              <a:t>(x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1/x</a:t>
            </a:r>
            <a:r>
              <a:rPr lang="en-US" altLang="ja-JP" baseline="-25000" dirty="0" smtClean="0"/>
              <a:t>1</a:t>
            </a:r>
          </a:p>
          <a:p>
            <a:r>
              <a:rPr lang="en-US" altLang="ja-JP" dirty="0" err="1" smtClean="0"/>
              <a:t>cos</a:t>
            </a:r>
            <a:r>
              <a:rPr kumimoji="1" lang="en-US" altLang="ja-JP" dirty="0" smtClean="0"/>
              <a:t>(x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1/x</a:t>
            </a:r>
            <a:r>
              <a:rPr lang="en-US" altLang="ja-JP" baseline="-25000" dirty="0" smtClean="0"/>
              <a:t>2</a:t>
            </a:r>
          </a:p>
          <a:p>
            <a:r>
              <a:rPr lang="en-US" altLang="ja-JP" dirty="0" err="1" smtClean="0"/>
              <a:t>cos</a:t>
            </a:r>
            <a:r>
              <a:rPr lang="en-US" altLang="ja-JP" dirty="0" smtClean="0"/>
              <a:t>(x</a:t>
            </a:r>
            <a:r>
              <a:rPr lang="en-US" altLang="ja-JP" baseline="-25000" dirty="0" smtClean="0"/>
              <a:t>3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1/x</a:t>
            </a:r>
            <a:r>
              <a:rPr kumimoji="1" lang="en-US" altLang="ja-JP" baseline="-25000" dirty="0" smtClean="0"/>
              <a:t>3</a:t>
            </a:r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83568" y="1700808"/>
            <a:ext cx="24482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1</a:t>
            </a:r>
            <a:endParaRPr kumimoji="1" lang="en-US" altLang="ja-JP" dirty="0" smtClean="0"/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1</a:t>
            </a:r>
          </a:p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2</a:t>
            </a:r>
            <a:endParaRPr kumimoji="1" lang="en-US" altLang="ja-JP" dirty="0" smtClean="0"/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2</a:t>
            </a:r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3</a:t>
            </a:r>
            <a:endParaRPr lang="en-US" altLang="ja-JP" dirty="0" smtClean="0"/>
          </a:p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3</a:t>
            </a:r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kumimoji="1" lang="ja-JP" altLang="en-US" dirty="0" smtClean="0"/>
              <a:t>・</a:t>
            </a:r>
            <a:endParaRPr kumimoji="1" lang="en-US" altLang="ja-JP" dirty="0" smtClean="0"/>
          </a:p>
          <a:p>
            <a:r>
              <a:rPr lang="en-US" altLang="ja-JP" dirty="0"/>
              <a:t>[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3568" y="4149080"/>
            <a:ext cx="24482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1</a:t>
            </a:r>
            <a:endParaRPr kumimoji="1" lang="en-US" altLang="ja-JP" dirty="0" smtClean="0"/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1</a:t>
            </a:r>
          </a:p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2</a:t>
            </a:r>
            <a:endParaRPr kumimoji="1" lang="en-US" altLang="ja-JP" dirty="0" smtClean="0"/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2</a:t>
            </a:r>
          </a:p>
          <a:p>
            <a:r>
              <a:rPr lang="en-US" altLang="ja-JP" dirty="0" smtClean="0"/>
              <a:t>x</a:t>
            </a:r>
            <a:r>
              <a:rPr lang="en-US" altLang="ja-JP" baseline="-25000" dirty="0" smtClean="0"/>
              <a:t>3</a:t>
            </a:r>
            <a:endParaRPr lang="en-US" altLang="ja-JP" dirty="0" smtClean="0"/>
          </a:p>
          <a:p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3</a:t>
            </a:r>
          </a:p>
          <a:p>
            <a:r>
              <a:rPr lang="ja-JP" altLang="en-US" dirty="0" smtClean="0"/>
              <a:t>・</a:t>
            </a:r>
            <a:endParaRPr lang="en-US" altLang="ja-JP" dirty="0" smtClean="0"/>
          </a:p>
          <a:p>
            <a:r>
              <a:rPr kumimoji="1" lang="ja-JP" altLang="en-US" dirty="0"/>
              <a:t>・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90872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例：</a:t>
            </a:r>
            <a:endParaRPr kumimoji="1" lang="en-US" altLang="ja-JP" dirty="0" smtClean="0"/>
          </a:p>
          <a:p>
            <a:r>
              <a:rPr lang="en-US" altLang="ja-JP" dirty="0" smtClean="0"/>
              <a:t>hoge.dat</a:t>
            </a:r>
            <a:r>
              <a:rPr lang="ja-JP" altLang="en-US" dirty="0" smtClean="0"/>
              <a:t> に </a:t>
            </a:r>
            <a:r>
              <a:rPr lang="en-US" altLang="ja-JP" dirty="0" smtClean="0"/>
              <a:t>y=</a:t>
            </a:r>
            <a:r>
              <a:rPr lang="en-US" altLang="ja-JP" dirty="0" err="1" smtClean="0"/>
              <a:t>sinx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cosx</a:t>
            </a:r>
            <a:r>
              <a:rPr lang="en-US" altLang="ja-JP" dirty="0" smtClean="0"/>
              <a:t>, x, 1/x </a:t>
            </a:r>
            <a:r>
              <a:rPr lang="ja-JP" altLang="en-US" dirty="0" smtClean="0"/>
              <a:t>の４種類の計算結果を出力</a:t>
            </a:r>
            <a:endParaRPr kumimoji="1" lang="ja-JP" altLang="en-US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635896" y="19795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&gt; plot “hoge.dat” every 2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8269" t="11811" r="42710" b="45290"/>
          <a:stretch>
            <a:fillRect/>
          </a:stretch>
        </p:blipFill>
        <p:spPr bwMode="auto">
          <a:xfrm>
            <a:off x="3635896" y="2566877"/>
            <a:ext cx="5293772" cy="370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0040" t="14027" r="40348" b="41229"/>
          <a:stretch>
            <a:fillRect/>
          </a:stretch>
        </p:blipFill>
        <p:spPr bwMode="auto">
          <a:xfrm>
            <a:off x="3563888" y="2564904"/>
            <a:ext cx="5400600" cy="3896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2699792" y="1677658"/>
            <a:ext cx="10081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lang="en-US" altLang="ja-JP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lang="en-US" altLang="ja-JP" b="1" dirty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ja-JP" altLang="en-US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35896" y="19888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&gt; plot “hoge.dat”</a:t>
            </a:r>
            <a:endParaRPr kumimoji="1" lang="ja-JP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l="10040" t="14027" r="40348" b="41677"/>
          <a:stretch>
            <a:fillRect/>
          </a:stretch>
        </p:blipFill>
        <p:spPr bwMode="auto">
          <a:xfrm>
            <a:off x="3491880" y="2564904"/>
            <a:ext cx="5443805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テキスト ボックス 31"/>
          <p:cNvSpPr txBox="1"/>
          <p:nvPr/>
        </p:nvSpPr>
        <p:spPr>
          <a:xfrm>
            <a:off x="2699792" y="1675100"/>
            <a:ext cx="100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ja-JP" altLang="en-US" b="1" dirty="0">
              <a:solidFill>
                <a:srgbClr val="FF0000"/>
              </a:solidFill>
              <a:latin typeface="Century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 l="10332" t="14027" r="40647" b="41677"/>
          <a:stretch>
            <a:fillRect/>
          </a:stretch>
        </p:blipFill>
        <p:spPr bwMode="auto">
          <a:xfrm>
            <a:off x="3485879" y="2564904"/>
            <a:ext cx="547860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テキスト ボックス 32"/>
          <p:cNvSpPr txBox="1"/>
          <p:nvPr/>
        </p:nvSpPr>
        <p:spPr>
          <a:xfrm>
            <a:off x="2699792" y="4425111"/>
            <a:ext cx="10081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Century" pitchFamily="18" charset="0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Century" pitchFamily="18" charset="0"/>
              </a:rPr>
              <a:t>←</a:t>
            </a:r>
            <a:endParaRPr lang="ja-JP" altLang="en-US" b="1" dirty="0">
              <a:solidFill>
                <a:srgbClr val="FF0000"/>
              </a:solidFill>
              <a:latin typeface="Century" pitchFamily="18" charset="0"/>
            </a:endParaRPr>
          </a:p>
          <a:p>
            <a:endParaRPr kumimoji="1" lang="ja-JP" altLang="en-US" b="1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635896" y="19888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&gt; plot “hoge.dat”</a:t>
            </a:r>
            <a:r>
              <a:rPr lang="ja-JP" altLang="en-US" dirty="0"/>
              <a:t> </a:t>
            </a:r>
            <a:r>
              <a:rPr lang="en-US" altLang="ja-JP" dirty="0" smtClean="0"/>
              <a:t>every 2::1:1::1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40753" t="32484" r="9045" b="23501"/>
          <a:stretch>
            <a:fillRect/>
          </a:stretch>
        </p:blipFill>
        <p:spPr bwMode="auto">
          <a:xfrm>
            <a:off x="3594541" y="2564904"/>
            <a:ext cx="544108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テキスト ボックス 21"/>
          <p:cNvSpPr txBox="1"/>
          <p:nvPr/>
        </p:nvSpPr>
        <p:spPr>
          <a:xfrm>
            <a:off x="3635896" y="197954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&gt; plot “hoge.dat”</a:t>
            </a:r>
            <a:r>
              <a:rPr lang="ja-JP" altLang="en-US" dirty="0"/>
              <a:t> </a:t>
            </a:r>
            <a:r>
              <a:rPr lang="en-US" altLang="ja-JP" dirty="0" smtClean="0"/>
              <a:t>every 2:::0::0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35896" y="198884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 smtClean="0"/>
              <a:t>gnuplot</a:t>
            </a:r>
            <a:r>
              <a:rPr lang="en-US" altLang="ja-JP" dirty="0" smtClean="0"/>
              <a:t>&gt; plot “hoge.dat” w 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2" grpId="0"/>
      <p:bldP spid="33" grpId="0"/>
      <p:bldP spid="35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横巻き 14"/>
          <p:cNvSpPr/>
          <p:nvPr/>
        </p:nvSpPr>
        <p:spPr>
          <a:xfrm>
            <a:off x="755576" y="4615853"/>
            <a:ext cx="6408712" cy="720080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2800" dirty="0" smtClean="0"/>
              <a:t>1. </a:t>
            </a:r>
            <a:r>
              <a:rPr kumimoji="1" lang="en-US" altLang="ja-JP" sz="2800" dirty="0" err="1" smtClean="0"/>
              <a:t>gnuplot</a:t>
            </a:r>
            <a:r>
              <a:rPr kumimoji="1" lang="en-US" altLang="ja-JP" sz="2800" dirty="0" smtClean="0"/>
              <a:t> </a:t>
            </a:r>
            <a:r>
              <a:rPr kumimoji="1" lang="ja-JP" altLang="en-US" sz="2800" dirty="0" smtClean="0"/>
              <a:t>の </a:t>
            </a:r>
            <a:r>
              <a:rPr kumimoji="1" lang="en-US" altLang="ja-JP" sz="2800" dirty="0" smtClean="0"/>
              <a:t>every</a:t>
            </a:r>
            <a:endParaRPr kumimoji="1" lang="ja-JP" altLang="en-US" sz="28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23528" y="94065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every </a:t>
            </a:r>
            <a:r>
              <a:rPr kumimoji="1" lang="ja-JP" altLang="en-US" sz="2000" dirty="0" smtClean="0"/>
              <a:t>を使えば：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162880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gnuplot</a:t>
            </a:r>
            <a:r>
              <a:rPr lang="en-US" altLang="ja-JP" sz="2000" dirty="0" smtClean="0"/>
              <a:t>&gt; plot “orbit.dat”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every ::k::k: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pt 7 </a:t>
            </a:r>
            <a:r>
              <a:rPr lang="en-US" altLang="ja-JP" sz="2000" dirty="0" err="1" smtClean="0"/>
              <a:t>ps</a:t>
            </a:r>
            <a:r>
              <a:rPr lang="en-US" altLang="ja-JP" sz="2000" dirty="0" smtClean="0"/>
              <a:t> 3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259632" y="2132856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ある時間（</a:t>
            </a:r>
            <a:r>
              <a:rPr lang="en-US" altLang="ja-JP" dirty="0" smtClean="0"/>
              <a:t>k</a:t>
            </a:r>
            <a:r>
              <a:rPr lang="ja-JP" altLang="en-US" dirty="0" smtClean="0"/>
              <a:t>行目）での粒子の位置がプロットできた！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7584" y="3068960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gnuplot</a:t>
            </a:r>
            <a:r>
              <a:rPr lang="en-US" altLang="ja-JP" sz="2000" dirty="0" smtClean="0"/>
              <a:t>&gt; plot “orbit.dat”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every ::0::k: with line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59632" y="3573016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ある時間まで（</a:t>
            </a:r>
            <a:r>
              <a:rPr lang="en-US" altLang="ja-JP" dirty="0" smtClean="0"/>
              <a:t>k</a:t>
            </a:r>
            <a:r>
              <a:rPr lang="ja-JP" altLang="en-US" dirty="0" smtClean="0"/>
              <a:t>行目まで）の粒子の軌道がプロットできた！</a:t>
            </a:r>
            <a:endParaRPr kumimoji="1" lang="ja-JP" altLang="en-US" dirty="0"/>
          </a:p>
        </p:txBody>
      </p:sp>
      <p:sp>
        <p:nvSpPr>
          <p:cNvPr id="34" name="下矢印 33"/>
          <p:cNvSpPr/>
          <p:nvPr/>
        </p:nvSpPr>
        <p:spPr>
          <a:xfrm>
            <a:off x="3275856" y="4077072"/>
            <a:ext cx="1296144" cy="43204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3563888" y="1988840"/>
            <a:ext cx="1368152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3600464" y="3429000"/>
            <a:ext cx="1331576" cy="0"/>
          </a:xfrm>
          <a:prstGeom prst="line">
            <a:avLst/>
          </a:prstGeom>
          <a:ln w="31750" cmpd="dbl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971600" y="479715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latin typeface="Segoe Print" pitchFamily="2" charset="0"/>
              </a:rPr>
              <a:t>next</a:t>
            </a:r>
            <a:r>
              <a:rPr kumimoji="1" lang="ja-JP" altLang="en-US" sz="2000" b="1" dirty="0" smtClean="0">
                <a:latin typeface="Segoe Print" pitchFamily="2" charset="0"/>
              </a:rPr>
              <a:t> </a:t>
            </a:r>
            <a:r>
              <a:rPr kumimoji="1" lang="en-US" altLang="ja-JP" sz="2000" b="1" dirty="0" smtClean="0">
                <a:latin typeface="Segoe Print" pitchFamily="2" charset="0"/>
              </a:rPr>
              <a:t>step </a:t>
            </a:r>
            <a:r>
              <a:rPr kumimoji="1" lang="ja-JP" altLang="en-US" sz="2000" dirty="0" smtClean="0">
                <a:latin typeface="Segoe Print" pitchFamily="2" charset="0"/>
              </a:rPr>
              <a:t>： </a:t>
            </a:r>
            <a:r>
              <a:rPr lang="ja-JP" altLang="en-US" sz="2000" b="1" dirty="0" smtClean="0"/>
              <a:t>これを使って時間ごとに画像を出力する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コーヒー">
  <a:themeElements>
    <a:clrScheme name="gray_cup2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gray_cup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ay_cup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_cup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_cup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_cup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_cup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ay_cup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_cup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_cup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_cup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_cup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_cup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ay_cup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コーヒー</Template>
  <TotalTime>890</TotalTime>
  <Words>930</Words>
  <Application>Microsoft Office PowerPoint</Application>
  <PresentationFormat>画面に合わせる (4:3)</PresentationFormat>
  <Paragraphs>293</Paragraphs>
  <Slides>21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コーヒー</vt:lpstr>
      <vt:lpstr>gnuplot でアニメーション</vt:lpstr>
      <vt:lpstr>目次</vt:lpstr>
      <vt:lpstr>0. Introduction</vt:lpstr>
      <vt:lpstr>0. Introduction</vt:lpstr>
      <vt:lpstr>1. gnuplot の every</vt:lpstr>
      <vt:lpstr>1. gnuplot の every</vt:lpstr>
      <vt:lpstr>1. gnuplot の every</vt:lpstr>
      <vt:lpstr>1. gnuplot の every</vt:lpstr>
      <vt:lpstr>1. gnuplot の every</vt:lpstr>
      <vt:lpstr>2. gnuplot で画像出力</vt:lpstr>
      <vt:lpstr>2. gnuplot で画像出力</vt:lpstr>
      <vt:lpstr>2. gnuplot で画像出力</vt:lpstr>
      <vt:lpstr>2. gnuplot で画像出力</vt:lpstr>
      <vt:lpstr>2. gnuplot で画像出力</vt:lpstr>
      <vt:lpstr>2. gnuplot で画像出力</vt:lpstr>
      <vt:lpstr>3.アニメーション作成ソフト giam</vt:lpstr>
      <vt:lpstr>3. アニメーション作成ソフト giam</vt:lpstr>
      <vt:lpstr>3. アニメーション作成ソフト giam</vt:lpstr>
      <vt:lpstr>3. アニメーション作成ソフト giam</vt:lpstr>
      <vt:lpstr>3. アニメーション作成ソフト giam</vt:lpstr>
      <vt:lpstr>参考資料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gnuplot でアニメーション</dc:title>
  <dc:creator>tetsuo</dc:creator>
  <cp:lastModifiedBy>tetsuo</cp:lastModifiedBy>
  <cp:revision>13</cp:revision>
  <dcterms:created xsi:type="dcterms:W3CDTF">2012-01-19T10:54:22Z</dcterms:created>
  <dcterms:modified xsi:type="dcterms:W3CDTF">2012-01-27T06:50:55Z</dcterms:modified>
</cp:coreProperties>
</file>