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33"/>
  </p:notesMasterIdLst>
  <p:handoutMasterIdLst>
    <p:handoutMasterId r:id="rId34"/>
  </p:handoutMasterIdLst>
  <p:sldIdLst>
    <p:sldId id="256" r:id="rId2"/>
    <p:sldId id="266" r:id="rId3"/>
    <p:sldId id="281" r:id="rId4"/>
    <p:sldId id="300" r:id="rId5"/>
    <p:sldId id="258" r:id="rId6"/>
    <p:sldId id="282" r:id="rId7"/>
    <p:sldId id="301" r:id="rId8"/>
    <p:sldId id="259" r:id="rId9"/>
    <p:sldId id="302" r:id="rId10"/>
    <p:sldId id="260" r:id="rId11"/>
    <p:sldId id="303" r:id="rId12"/>
    <p:sldId id="285" r:id="rId13"/>
    <p:sldId id="274" r:id="rId14"/>
    <p:sldId id="287" r:id="rId15"/>
    <p:sldId id="288" r:id="rId16"/>
    <p:sldId id="289" r:id="rId17"/>
    <p:sldId id="290" r:id="rId18"/>
    <p:sldId id="298" r:id="rId19"/>
    <p:sldId id="304" r:id="rId20"/>
    <p:sldId id="291" r:id="rId21"/>
    <p:sldId id="292" r:id="rId22"/>
    <p:sldId id="293" r:id="rId23"/>
    <p:sldId id="283" r:id="rId24"/>
    <p:sldId id="275" r:id="rId25"/>
    <p:sldId id="276" r:id="rId26"/>
    <p:sldId id="277" r:id="rId27"/>
    <p:sldId id="278" r:id="rId28"/>
    <p:sldId id="284" r:id="rId29"/>
    <p:sldId id="279" r:id="rId30"/>
    <p:sldId id="296" r:id="rId31"/>
    <p:sldId id="280" r:id="rId32"/>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402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97" autoAdjust="0"/>
    <p:restoredTop sz="90698" autoAdjust="0"/>
  </p:normalViewPr>
  <p:slideViewPr>
    <p:cSldViewPr>
      <p:cViewPr>
        <p:scale>
          <a:sx n="66" d="100"/>
          <a:sy n="66" d="100"/>
        </p:scale>
        <p:origin x="-2028" y="-4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356" cy="493632"/>
          </a:xfrm>
          <a:prstGeom prst="rect">
            <a:avLst/>
          </a:prstGeom>
        </p:spPr>
        <p:txBody>
          <a:bodyPr vert="horz" lIns="90754" tIns="45377" rIns="90754" bIns="4537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834" y="0"/>
            <a:ext cx="2919356" cy="493632"/>
          </a:xfrm>
          <a:prstGeom prst="rect">
            <a:avLst/>
          </a:prstGeom>
        </p:spPr>
        <p:txBody>
          <a:bodyPr vert="horz" lIns="90754" tIns="45377" rIns="90754" bIns="45377" rtlCol="0"/>
          <a:lstStyle>
            <a:lvl1pPr algn="r">
              <a:defRPr sz="1200"/>
            </a:lvl1pPr>
          </a:lstStyle>
          <a:p>
            <a:fld id="{13CB335C-EF5C-440D-AD45-1CBF0A752D74}" type="datetimeFigureOut">
              <a:rPr kumimoji="1" lang="ja-JP" altLang="en-US" smtClean="0"/>
              <a:t>2012/10/19</a:t>
            </a:fld>
            <a:endParaRPr kumimoji="1" lang="ja-JP" altLang="en-US"/>
          </a:p>
        </p:txBody>
      </p:sp>
      <p:sp>
        <p:nvSpPr>
          <p:cNvPr id="4" name="フッター プレースホルダー 3"/>
          <p:cNvSpPr>
            <a:spLocks noGrp="1"/>
          </p:cNvSpPr>
          <p:nvPr>
            <p:ph type="ftr" sz="quarter" idx="2"/>
          </p:nvPr>
        </p:nvSpPr>
        <p:spPr>
          <a:xfrm>
            <a:off x="0" y="9371105"/>
            <a:ext cx="2919356" cy="493632"/>
          </a:xfrm>
          <a:prstGeom prst="rect">
            <a:avLst/>
          </a:prstGeom>
        </p:spPr>
        <p:txBody>
          <a:bodyPr vert="horz" lIns="90754" tIns="45377" rIns="90754" bIns="4537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834" y="9371105"/>
            <a:ext cx="2919356" cy="493632"/>
          </a:xfrm>
          <a:prstGeom prst="rect">
            <a:avLst/>
          </a:prstGeom>
        </p:spPr>
        <p:txBody>
          <a:bodyPr vert="horz" lIns="90754" tIns="45377" rIns="90754" bIns="45377" rtlCol="0" anchor="b"/>
          <a:lstStyle>
            <a:lvl1pPr algn="r">
              <a:defRPr sz="1200"/>
            </a:lvl1pPr>
          </a:lstStyle>
          <a:p>
            <a:fld id="{FDA7B568-0311-4199-9A31-C2C336F161D7}" type="slidenum">
              <a:rPr kumimoji="1" lang="ja-JP" altLang="en-US" smtClean="0"/>
              <a:t>‹#›</a:t>
            </a:fld>
            <a:endParaRPr kumimoji="1" lang="ja-JP" altLang="en-US"/>
          </a:p>
        </p:txBody>
      </p:sp>
    </p:spTree>
    <p:extLst>
      <p:ext uri="{BB962C8B-B14F-4D97-AF65-F5344CB8AC3E}">
        <p14:creationId xmlns:p14="http://schemas.microsoft.com/office/powerpoint/2010/main" val="5683267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18830" cy="493316"/>
          </a:xfrm>
          <a:prstGeom prst="rect">
            <a:avLst/>
          </a:prstGeom>
        </p:spPr>
        <p:txBody>
          <a:bodyPr vert="horz" lIns="94851" tIns="47426" rIns="94851" bIns="47426" rtlCol="0"/>
          <a:lstStyle>
            <a:lvl1pPr algn="l">
              <a:defRPr sz="1300"/>
            </a:lvl1pPr>
          </a:lstStyle>
          <a:p>
            <a:endParaRPr kumimoji="1" lang="ja-JP" altLang="en-US"/>
          </a:p>
        </p:txBody>
      </p:sp>
      <p:sp>
        <p:nvSpPr>
          <p:cNvPr id="3" name="日付プレースホルダー 2"/>
          <p:cNvSpPr>
            <a:spLocks noGrp="1"/>
          </p:cNvSpPr>
          <p:nvPr>
            <p:ph type="dt" idx="1"/>
          </p:nvPr>
        </p:nvSpPr>
        <p:spPr>
          <a:xfrm>
            <a:off x="3815375" y="1"/>
            <a:ext cx="2918830" cy="493316"/>
          </a:xfrm>
          <a:prstGeom prst="rect">
            <a:avLst/>
          </a:prstGeom>
        </p:spPr>
        <p:txBody>
          <a:bodyPr vert="horz" lIns="94851" tIns="47426" rIns="94851" bIns="47426" rtlCol="0"/>
          <a:lstStyle>
            <a:lvl1pPr algn="r">
              <a:defRPr sz="1300"/>
            </a:lvl1pPr>
          </a:lstStyle>
          <a:p>
            <a:fld id="{AF79FBE0-C58F-4458-B721-4113AE61F35D}" type="datetimeFigureOut">
              <a:rPr kumimoji="1" lang="ja-JP" altLang="en-US" smtClean="0"/>
              <a:t>2012/10/19</a:t>
            </a:fld>
            <a:endParaRPr kumimoji="1" lang="ja-JP" altLang="en-US"/>
          </a:p>
        </p:txBody>
      </p:sp>
      <p:sp>
        <p:nvSpPr>
          <p:cNvPr id="4" name="スライド イメージ プレースホルダー 3"/>
          <p:cNvSpPr>
            <a:spLocks noGrp="1" noRot="1" noChangeAspect="1"/>
          </p:cNvSpPr>
          <p:nvPr>
            <p:ph type="sldImg" idx="2"/>
          </p:nvPr>
        </p:nvSpPr>
        <p:spPr>
          <a:xfrm>
            <a:off x="903288" y="741363"/>
            <a:ext cx="4929187" cy="3698875"/>
          </a:xfrm>
          <a:prstGeom prst="rect">
            <a:avLst/>
          </a:prstGeom>
          <a:noFill/>
          <a:ln w="12700">
            <a:solidFill>
              <a:prstClr val="black"/>
            </a:solidFill>
          </a:ln>
        </p:spPr>
        <p:txBody>
          <a:bodyPr vert="horz" lIns="94851" tIns="47426" rIns="94851" bIns="47426"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4851" tIns="47426" rIns="94851" bIns="4742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371285"/>
            <a:ext cx="2918830" cy="493316"/>
          </a:xfrm>
          <a:prstGeom prst="rect">
            <a:avLst/>
          </a:prstGeom>
        </p:spPr>
        <p:txBody>
          <a:bodyPr vert="horz" lIns="94851" tIns="47426" rIns="94851" bIns="47426"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15375" y="9371285"/>
            <a:ext cx="2918830" cy="493316"/>
          </a:xfrm>
          <a:prstGeom prst="rect">
            <a:avLst/>
          </a:prstGeom>
        </p:spPr>
        <p:txBody>
          <a:bodyPr vert="horz" lIns="94851" tIns="47426" rIns="94851" bIns="47426" rtlCol="0" anchor="b"/>
          <a:lstStyle>
            <a:lvl1pPr algn="r">
              <a:defRPr sz="1300"/>
            </a:lvl1pPr>
          </a:lstStyle>
          <a:p>
            <a:fld id="{7579EDAB-1D57-4421-BF27-E7FFF6B7589D}" type="slidenum">
              <a:rPr kumimoji="1" lang="ja-JP" altLang="en-US" smtClean="0"/>
              <a:t>‹#›</a:t>
            </a:fld>
            <a:endParaRPr kumimoji="1" lang="ja-JP" altLang="en-US"/>
          </a:p>
        </p:txBody>
      </p:sp>
    </p:spTree>
    <p:extLst>
      <p:ext uri="{BB962C8B-B14F-4D97-AF65-F5344CB8AC3E}">
        <p14:creationId xmlns:p14="http://schemas.microsoft.com/office/powerpoint/2010/main" val="38126846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579EDAB-1D57-4421-BF27-E7FFF6B7589D}" type="slidenum">
              <a:rPr kumimoji="1" lang="ja-JP" altLang="en-US" smtClean="0"/>
              <a:t>14</a:t>
            </a:fld>
            <a:endParaRPr kumimoji="1" lang="ja-JP" altLang="en-US"/>
          </a:p>
        </p:txBody>
      </p:sp>
    </p:spTree>
    <p:extLst>
      <p:ext uri="{BB962C8B-B14F-4D97-AF65-F5344CB8AC3E}">
        <p14:creationId xmlns:p14="http://schemas.microsoft.com/office/powerpoint/2010/main" val="32173143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・本文中に「</a:t>
            </a:r>
            <a:r>
              <a:rPr kumimoji="1" lang="en-US" altLang="ja-JP" dirty="0" smtClean="0"/>
              <a:t>.</a:t>
            </a:r>
            <a:r>
              <a:rPr kumimoji="1" lang="ja-JP" altLang="en-US" dirty="0" smtClean="0"/>
              <a:t>」のみの行があったら　ｒｆｃ</a:t>
            </a:r>
            <a:r>
              <a:rPr kumimoji="1" lang="en-US" altLang="ja-JP" dirty="0" smtClean="0"/>
              <a:t>5321_4.5.2</a:t>
            </a:r>
            <a:r>
              <a:rPr kumimoji="1" lang="ja-JP" altLang="en-US" dirty="0" smtClean="0"/>
              <a:t> 透過性</a:t>
            </a:r>
            <a:endParaRPr kumimoji="1" lang="en-US" altLang="ja-JP" dirty="0" smtClean="0"/>
          </a:p>
          <a:p>
            <a:r>
              <a:rPr kumimoji="1" lang="ja-JP" altLang="en-US" dirty="0" smtClean="0"/>
              <a:t>送信前に先頭の文字を確認し、ピリオドなら先頭に追加のピリオドをひとつ挿入</a:t>
            </a:r>
            <a:endParaRPr kumimoji="1" lang="en-US" altLang="ja-JP" dirty="0" smtClean="0"/>
          </a:p>
          <a:p>
            <a:r>
              <a:rPr lang="en-US" altLang="ja-JP" dirty="0" smtClean="0"/>
              <a:t>SMTP </a:t>
            </a:r>
            <a:r>
              <a:rPr lang="ja-JP" altLang="en-US" dirty="0" smtClean="0"/>
              <a:t>サーバー</a:t>
            </a:r>
            <a:r>
              <a:rPr lang="en-US" altLang="ja-JP" dirty="0" smtClean="0"/>
              <a:t>(</a:t>
            </a:r>
            <a:r>
              <a:rPr lang="ja-JP" altLang="en-US" dirty="0" smtClean="0"/>
              <a:t>受信側</a:t>
            </a:r>
            <a:r>
              <a:rPr lang="en-US" altLang="ja-JP" dirty="0" smtClean="0"/>
              <a:t>)</a:t>
            </a:r>
            <a:r>
              <a:rPr lang="ja-JP" altLang="en-US" baseline="0" dirty="0" smtClean="0"/>
              <a:t> </a:t>
            </a:r>
            <a:r>
              <a:rPr lang="ja-JP" altLang="en-US" dirty="0" smtClean="0"/>
              <a:t>では行が単独のピリオドから成る場合、メール終了指示として扱われる。</a:t>
            </a:r>
            <a:endParaRPr lang="en-US" altLang="ja-JP" dirty="0" smtClean="0"/>
          </a:p>
          <a:p>
            <a:r>
              <a:rPr lang="ja-JP" altLang="en-US" dirty="0" smtClean="0"/>
              <a:t>最初の文字がピリオドで、その行にそれ以外の文字が含まれる場合、最初の文字は削除される。</a:t>
            </a:r>
            <a:endParaRPr lang="en-US" altLang="ja-JP" dirty="0" smtClean="0"/>
          </a:p>
          <a:p>
            <a:r>
              <a:rPr lang="ja-JP" altLang="en-US" dirty="0" smtClean="0"/>
              <a:t>・コロンの前後には空白は入れられない</a:t>
            </a:r>
            <a:endParaRPr lang="en-US" altLang="ja-JP" dirty="0" smtClean="0"/>
          </a:p>
          <a:p>
            <a:r>
              <a:rPr lang="ja-JP" altLang="en-US" dirty="0" smtClean="0"/>
              <a:t>・</a:t>
            </a:r>
            <a:r>
              <a:rPr lang="en-US" altLang="ja-JP" dirty="0" smtClean="0"/>
              <a:t>ESMTP:</a:t>
            </a:r>
            <a:r>
              <a:rPr lang="ja-JP" altLang="en-US" dirty="0" smtClean="0"/>
              <a:t> 拡張</a:t>
            </a:r>
            <a:r>
              <a:rPr lang="en-US" altLang="ja-JP" dirty="0" smtClean="0"/>
              <a:t>SMTP.</a:t>
            </a:r>
            <a:r>
              <a:rPr lang="ja-JP" altLang="en-US" dirty="0" smtClean="0"/>
              <a:t> 現在は</a:t>
            </a:r>
            <a:r>
              <a:rPr lang="en-US" altLang="ja-JP" dirty="0" smtClean="0"/>
              <a:t>SMTP</a:t>
            </a:r>
            <a:r>
              <a:rPr lang="ja-JP" altLang="en-US" dirty="0" smtClean="0"/>
              <a:t>の仕様書の中に含まれる（必須扱い）</a:t>
            </a:r>
            <a:endParaRPr lang="en-US" altLang="ja-JP" dirty="0" smtClean="0"/>
          </a:p>
          <a:p>
            <a:r>
              <a:rPr lang="ja-JP" altLang="en-US" dirty="0" smtClean="0"/>
              <a:t>「現代の </a:t>
            </a:r>
            <a:r>
              <a:rPr lang="en-US" altLang="ja-JP" dirty="0" smtClean="0"/>
              <a:t>SMTP </a:t>
            </a:r>
            <a:r>
              <a:rPr lang="ja-JP" altLang="en-US" dirty="0" smtClean="0"/>
              <a:t>実装は基本的な拡張メカニズムをサポートしなければならない</a:t>
            </a:r>
            <a:r>
              <a:rPr lang="en-US" altLang="ja-JP" dirty="0" smtClean="0"/>
              <a:t>(MUST)</a:t>
            </a:r>
            <a:r>
              <a:rPr lang="ja-JP" altLang="en-US" dirty="0" err="1" smtClean="0"/>
              <a:t>。</a:t>
            </a:r>
            <a:r>
              <a:rPr lang="ja-JP" altLang="en-US" dirty="0" smtClean="0"/>
              <a:t>例えばサーバーは特別な拡張を実装していなくとも </a:t>
            </a:r>
            <a:r>
              <a:rPr lang="en-US" altLang="ja-JP" dirty="0" smtClean="0"/>
              <a:t>EHLO </a:t>
            </a:r>
            <a:r>
              <a:rPr lang="ja-JP" altLang="en-US" dirty="0" smtClean="0"/>
              <a:t>コマンドをサポートしなければならない</a:t>
            </a:r>
            <a:r>
              <a:rPr lang="en-US" altLang="ja-JP" dirty="0" smtClean="0"/>
              <a:t>(MUST)</a:t>
            </a:r>
            <a:r>
              <a:rPr lang="ja-JP" altLang="en-US" dirty="0" smtClean="0"/>
              <a:t>し、クライアントは </a:t>
            </a:r>
            <a:r>
              <a:rPr lang="en-US" altLang="ja-JP" dirty="0" smtClean="0"/>
              <a:t>HELO </a:t>
            </a:r>
            <a:r>
              <a:rPr lang="ja-JP" altLang="en-US" dirty="0" smtClean="0"/>
              <a:t>ではなく </a:t>
            </a:r>
            <a:r>
              <a:rPr lang="en-US" altLang="ja-JP" dirty="0" smtClean="0"/>
              <a:t>EHLO </a:t>
            </a:r>
            <a:r>
              <a:rPr lang="ja-JP" altLang="en-US" dirty="0" err="1" smtClean="0"/>
              <a:t>を優</a:t>
            </a:r>
            <a:r>
              <a:rPr lang="ja-JP" altLang="en-US" dirty="0" smtClean="0"/>
              <a:t>先的に使用するべきである</a:t>
            </a:r>
            <a:r>
              <a:rPr lang="en-US" altLang="ja-JP" dirty="0" smtClean="0"/>
              <a:t>(SHOULD)</a:t>
            </a:r>
            <a:r>
              <a:rPr lang="ja-JP" altLang="en-US" dirty="0" err="1" smtClean="0"/>
              <a:t>。</a:t>
            </a:r>
            <a:r>
              <a:rPr lang="ja-JP" altLang="en-US" dirty="0" smtClean="0"/>
              <a:t>」</a:t>
            </a:r>
            <a:r>
              <a:rPr lang="en-US" altLang="ja-JP" dirty="0" smtClean="0"/>
              <a:t>(FRC5321</a:t>
            </a:r>
            <a:r>
              <a:rPr lang="ja-JP" altLang="en-US" dirty="0" smtClean="0"/>
              <a:t> </a:t>
            </a:r>
            <a:r>
              <a:rPr lang="en-US" altLang="ja-JP" dirty="0" smtClean="0"/>
              <a:t>2.2.</a:t>
            </a:r>
            <a:r>
              <a:rPr lang="ja-JP" altLang="en-US" dirty="0" smtClean="0"/>
              <a:t>拡張モデル </a:t>
            </a:r>
            <a:r>
              <a:rPr lang="en-US" altLang="ja-JP" dirty="0" smtClean="0"/>
              <a:t>)</a:t>
            </a:r>
          </a:p>
          <a:p>
            <a:r>
              <a:rPr lang="ja-JP" altLang="en-US" dirty="0" smtClean="0"/>
              <a:t>「拡張は、</a:t>
            </a:r>
            <a:r>
              <a:rPr lang="en-US" altLang="ja-JP" dirty="0" smtClean="0"/>
              <a:t>RFC2821</a:t>
            </a:r>
            <a:r>
              <a:rPr lang="ja-JP" altLang="en-US" dirty="0" smtClean="0"/>
              <a:t>にまとめて取り込まれ、現在の</a:t>
            </a:r>
            <a:r>
              <a:rPr lang="en-US" altLang="ja-JP" dirty="0" smtClean="0"/>
              <a:t>SMTP</a:t>
            </a:r>
            <a:r>
              <a:rPr lang="ja-JP" altLang="en-US" dirty="0" smtClean="0"/>
              <a:t>は、事実上</a:t>
            </a:r>
            <a:r>
              <a:rPr lang="en-US" altLang="ja-JP" dirty="0" smtClean="0"/>
              <a:t>ESMTP</a:t>
            </a:r>
            <a:r>
              <a:rPr lang="ja-JP" altLang="en-US" dirty="0" smtClean="0"/>
              <a:t>に当たります。」</a:t>
            </a:r>
            <a:endParaRPr lang="en-US" altLang="ja-JP" dirty="0" smtClean="0"/>
          </a:p>
          <a:p>
            <a:endParaRPr lang="en-US" altLang="ja-JP" dirty="0" smtClean="0"/>
          </a:p>
          <a:p>
            <a:endParaRPr lang="ja-JP" altLang="en-US" dirty="0" smtClean="0"/>
          </a:p>
          <a:p>
            <a:r>
              <a:rPr lang="ja-JP" altLang="en-US" dirty="0" smtClean="0"/>
              <a:t>    接続を開始する</a:t>
            </a:r>
          </a:p>
          <a:p>
            <a:r>
              <a:rPr lang="ja-JP" altLang="en-US" dirty="0" smtClean="0"/>
              <a:t>    「</a:t>
            </a:r>
            <a:r>
              <a:rPr lang="en-US" altLang="ja-JP" dirty="0" smtClean="0"/>
              <a:t>HELO</a:t>
            </a:r>
            <a:r>
              <a:rPr lang="ja-JP" altLang="en-US" dirty="0" smtClean="0"/>
              <a:t>」コマンドを送り、セッションを開始する</a:t>
            </a:r>
          </a:p>
          <a:p>
            <a:r>
              <a:rPr lang="ja-JP" altLang="en-US" dirty="0" smtClean="0"/>
              <a:t>    「</a:t>
            </a:r>
            <a:r>
              <a:rPr lang="en-US" altLang="ja-JP" dirty="0" smtClean="0"/>
              <a:t>MAIL</a:t>
            </a:r>
            <a:r>
              <a:rPr lang="ja-JP" altLang="en-US" dirty="0" smtClean="0"/>
              <a:t>」コマンドを送り、メールの送信者を通知する</a:t>
            </a:r>
          </a:p>
          <a:p>
            <a:r>
              <a:rPr lang="ja-JP" altLang="en-US" dirty="0" smtClean="0"/>
              <a:t>    「</a:t>
            </a:r>
            <a:r>
              <a:rPr lang="en-US" altLang="ja-JP" dirty="0" smtClean="0"/>
              <a:t>RCPT</a:t>
            </a:r>
            <a:r>
              <a:rPr lang="ja-JP" altLang="en-US" dirty="0" smtClean="0"/>
              <a:t>」コマンドを送り、メールの受信者を通知する</a:t>
            </a:r>
          </a:p>
          <a:p>
            <a:r>
              <a:rPr lang="ja-JP" altLang="en-US" dirty="0" smtClean="0"/>
              <a:t>    「</a:t>
            </a:r>
            <a:r>
              <a:rPr lang="en-US" altLang="ja-JP" dirty="0" smtClean="0"/>
              <a:t>DATA</a:t>
            </a:r>
            <a:r>
              <a:rPr lang="ja-JP" altLang="en-US" dirty="0" smtClean="0"/>
              <a:t>」コマンドを送り、メッセージの送信開始を通知する</a:t>
            </a:r>
          </a:p>
          <a:p>
            <a:r>
              <a:rPr lang="ja-JP" altLang="en-US" dirty="0" smtClean="0"/>
              <a:t>    受信先から送信確認が到着したら、実際にメッセージの送信を開始する</a:t>
            </a:r>
          </a:p>
          <a:p>
            <a:r>
              <a:rPr lang="ja-JP" altLang="en-US" dirty="0" smtClean="0"/>
              <a:t>    「</a:t>
            </a:r>
            <a:r>
              <a:rPr lang="en-US" altLang="ja-JP" dirty="0" smtClean="0"/>
              <a:t>CR LF.CR LF</a:t>
            </a:r>
            <a:r>
              <a:rPr lang="ja-JP" altLang="en-US" dirty="0" smtClean="0"/>
              <a:t>」（</a:t>
            </a:r>
            <a:r>
              <a:rPr lang="en-US" altLang="ja-JP" dirty="0" smtClean="0"/>
              <a:t>2</a:t>
            </a:r>
            <a:r>
              <a:rPr lang="ja-JP" altLang="en-US" dirty="0" err="1" smtClean="0"/>
              <a:t>つの</a:t>
            </a:r>
            <a:r>
              <a:rPr lang="en-US" altLang="ja-JP" dirty="0" smtClean="0"/>
              <a:t>CR LF</a:t>
            </a:r>
            <a:r>
              <a:rPr lang="ja-JP" altLang="en-US" dirty="0" smtClean="0"/>
              <a:t>の間にピリオドだけがある）を送り、転送メッセージが終了したことを通知する</a:t>
            </a:r>
          </a:p>
          <a:p>
            <a:r>
              <a:rPr lang="ja-JP" altLang="en-US" dirty="0" smtClean="0"/>
              <a:t>    「</a:t>
            </a:r>
            <a:r>
              <a:rPr lang="en-US" altLang="ja-JP" dirty="0" smtClean="0"/>
              <a:t>QUIT</a:t>
            </a:r>
            <a:r>
              <a:rPr lang="ja-JP" altLang="en-US" dirty="0" smtClean="0"/>
              <a:t>」コマンドを送り、セッションを終了する </a:t>
            </a:r>
            <a:endParaRPr lang="en-US" altLang="ja-JP" dirty="0" smtClean="0"/>
          </a:p>
        </p:txBody>
      </p:sp>
      <p:sp>
        <p:nvSpPr>
          <p:cNvPr id="4" name="スライド番号プレースホルダー 3"/>
          <p:cNvSpPr>
            <a:spLocks noGrp="1"/>
          </p:cNvSpPr>
          <p:nvPr>
            <p:ph type="sldNum" sz="quarter" idx="10"/>
          </p:nvPr>
        </p:nvSpPr>
        <p:spPr/>
        <p:txBody>
          <a:bodyPr/>
          <a:lstStyle/>
          <a:p>
            <a:fld id="{1ADCFBEA-4A1D-401A-B3DD-BB12F7E4DF0B}" type="slidenum">
              <a:rPr lang="ja-JP" altLang="en-US" smtClean="0">
                <a:solidFill>
                  <a:prstClr val="black"/>
                </a:solidFill>
              </a:rPr>
              <a:pPr/>
              <a:t>17</a:t>
            </a:fld>
            <a:endParaRPr lang="ja-JP" altLang="en-US">
              <a:solidFill>
                <a:prstClr val="black"/>
              </a:solidFill>
            </a:endParaRPr>
          </a:p>
        </p:txBody>
      </p:sp>
    </p:spTree>
    <p:extLst>
      <p:ext uri="{BB962C8B-B14F-4D97-AF65-F5344CB8AC3E}">
        <p14:creationId xmlns:p14="http://schemas.microsoft.com/office/powerpoint/2010/main" val="8261592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POP3</a:t>
            </a:r>
            <a:r>
              <a:rPr kumimoji="1" lang="ja-JP" altLang="en-US" dirty="0" err="1" smtClean="0"/>
              <a:t>には</a:t>
            </a:r>
            <a:r>
              <a:rPr kumimoji="1" lang="ja-JP" altLang="en-US" dirty="0" smtClean="0"/>
              <a:t>すでに明白になっているいくつかの問題点がある。以下にまとめよう。</a:t>
            </a:r>
          </a:p>
          <a:p>
            <a:endParaRPr kumimoji="1" lang="ja-JP" altLang="en-US" dirty="0" smtClean="0"/>
          </a:p>
          <a:p>
            <a:r>
              <a:rPr kumimoji="1" lang="ja-JP" altLang="en-US" dirty="0" smtClean="0"/>
              <a:t>    モバイル環境での利用</a:t>
            </a:r>
          </a:p>
          <a:p>
            <a:r>
              <a:rPr kumimoji="1" lang="ja-JP" altLang="en-US" dirty="0" smtClean="0"/>
              <a:t>    </a:t>
            </a:r>
            <a:r>
              <a:rPr kumimoji="1" lang="en-US" altLang="ja-JP" dirty="0" smtClean="0"/>
              <a:t>POP3</a:t>
            </a:r>
            <a:r>
              <a:rPr kumimoji="1" lang="ja-JP" altLang="en-US" dirty="0" smtClean="0"/>
              <a:t>では、基本的にメールデータをローカル</a:t>
            </a:r>
            <a:r>
              <a:rPr kumimoji="1" lang="en-US" altLang="ja-JP" dirty="0" smtClean="0"/>
              <a:t>PC</a:t>
            </a:r>
            <a:r>
              <a:rPr kumimoji="1" lang="ja-JP" altLang="en-US" dirty="0" smtClean="0"/>
              <a:t>へダウンロードするだけだ。その後、サーバにメールは残らない。ユーザーが複数の方法やデバイスでメールを読みたくなった場合に、一度メールを取り込んで消してしまうと、ほかのアクセスからはそのメールを読む手段がない。そのつど、ほかのデバイスからのアクセスのことを考慮しなくてはならないのは、大きな負担である</a:t>
            </a:r>
          </a:p>
          <a:p>
            <a:endParaRPr kumimoji="1" lang="ja-JP" altLang="en-US" dirty="0" smtClean="0"/>
          </a:p>
          <a:p>
            <a:r>
              <a:rPr kumimoji="1" lang="ja-JP" altLang="en-US" dirty="0" smtClean="0"/>
              <a:t>    メールボックスやフォルダの管理</a:t>
            </a:r>
          </a:p>
          <a:p>
            <a:r>
              <a:rPr kumimoji="1" lang="ja-JP" altLang="en-US" dirty="0" smtClean="0"/>
              <a:t>    例えば、送信済みのメールや一度ダウンロードしてしまったメールのフォルダでの管理は、ローカル</a:t>
            </a:r>
            <a:r>
              <a:rPr kumimoji="1" lang="en-US" altLang="ja-JP" dirty="0" smtClean="0"/>
              <a:t>PC</a:t>
            </a:r>
            <a:r>
              <a:rPr kumimoji="1" lang="ja-JP" altLang="en-US" dirty="0" smtClean="0"/>
              <a:t>上でしか行えない。これは、基本的に</a:t>
            </a:r>
            <a:r>
              <a:rPr kumimoji="1" lang="en-US" altLang="ja-JP" dirty="0" smtClean="0"/>
              <a:t>POP3</a:t>
            </a:r>
            <a:r>
              <a:rPr kumimoji="1" lang="ja-JP" altLang="en-US" dirty="0" smtClean="0"/>
              <a:t>はメールのダウンロード機能しか提供しないからで、別の</a:t>
            </a:r>
            <a:r>
              <a:rPr kumimoji="1" lang="en-US" altLang="ja-JP" dirty="0" smtClean="0"/>
              <a:t>PC</a:t>
            </a:r>
            <a:r>
              <a:rPr kumimoji="1" lang="ja-JP" altLang="en-US" dirty="0" err="1" smtClean="0"/>
              <a:t>での</a:t>
            </a:r>
            <a:r>
              <a:rPr kumimoji="1" lang="ja-JP" altLang="en-US" dirty="0" smtClean="0"/>
              <a:t>送信済みメールをほかの</a:t>
            </a:r>
            <a:r>
              <a:rPr kumimoji="1" lang="en-US" altLang="ja-JP" dirty="0" smtClean="0"/>
              <a:t>PC</a:t>
            </a:r>
            <a:r>
              <a:rPr kumimoji="1" lang="ja-JP" altLang="en-US" dirty="0" smtClean="0"/>
              <a:t>から確認する手段は存在しない</a:t>
            </a:r>
          </a:p>
          <a:p>
            <a:endParaRPr kumimoji="1" lang="ja-JP" altLang="en-US" dirty="0" smtClean="0"/>
          </a:p>
          <a:p>
            <a:r>
              <a:rPr kumimoji="1" lang="ja-JP" altLang="en-US" dirty="0" smtClean="0"/>
              <a:t>    ネットワークや処理への負荷</a:t>
            </a:r>
          </a:p>
          <a:p>
            <a:r>
              <a:rPr kumimoji="1" lang="ja-JP" altLang="en-US" dirty="0" smtClean="0"/>
              <a:t>    ヘッダやメール全体のダウンロード機能しかないため、「ネットワークが遅いから巨大な添付ファイルをダウンロードしたくない」などのニーズに対応できない</a:t>
            </a:r>
          </a:p>
          <a:p>
            <a:endParaRPr kumimoji="1" lang="ja-JP" altLang="en-US" dirty="0" smtClean="0"/>
          </a:p>
          <a:p>
            <a:r>
              <a:rPr kumimoji="1" lang="ja-JP" altLang="en-US" dirty="0" smtClean="0"/>
              <a:t>　これらの問題点を解決するには、</a:t>
            </a:r>
            <a:r>
              <a:rPr kumimoji="1" lang="en-US" altLang="ja-JP" dirty="0" smtClean="0"/>
              <a:t>1</a:t>
            </a:r>
            <a:r>
              <a:rPr kumimoji="1" lang="ja-JP" altLang="en-US" dirty="0" err="1" smtClean="0"/>
              <a:t>つの</a:t>
            </a:r>
            <a:r>
              <a:rPr kumimoji="1" lang="ja-JP" altLang="en-US" dirty="0" smtClean="0"/>
              <a:t>考え方しかない。メーラに完全にメールを取り込むのではなく、サーバにメールを保管し続けメーラからサーバのメールボックス全体を管理可能にする方法だ。つまり、これが</a:t>
            </a:r>
            <a:r>
              <a:rPr kumimoji="1" lang="en-US" altLang="ja-JP" dirty="0" smtClean="0"/>
              <a:t>IMAP4</a:t>
            </a:r>
            <a:r>
              <a:rPr kumimoji="1" lang="ja-JP" altLang="en-US" dirty="0" smtClean="0"/>
              <a:t>の基本的な出発点である。</a:t>
            </a:r>
            <a:endParaRPr kumimoji="1" lang="ja-JP" altLang="en-US" dirty="0"/>
          </a:p>
        </p:txBody>
      </p:sp>
      <p:sp>
        <p:nvSpPr>
          <p:cNvPr id="4" name="スライド番号プレースホルダー 3"/>
          <p:cNvSpPr>
            <a:spLocks noGrp="1"/>
          </p:cNvSpPr>
          <p:nvPr>
            <p:ph type="sldNum" sz="quarter" idx="10"/>
          </p:nvPr>
        </p:nvSpPr>
        <p:spPr/>
        <p:txBody>
          <a:bodyPr/>
          <a:lstStyle/>
          <a:p>
            <a:fld id="{7579EDAB-1D57-4421-BF27-E7FFF6B7589D}" type="slidenum">
              <a:rPr kumimoji="1" lang="ja-JP" altLang="en-US" smtClean="0"/>
              <a:t>21</a:t>
            </a:fld>
            <a:endParaRPr kumimoji="1" lang="ja-JP" altLang="en-US"/>
          </a:p>
        </p:txBody>
      </p:sp>
    </p:spTree>
    <p:extLst>
      <p:ext uri="{BB962C8B-B14F-4D97-AF65-F5344CB8AC3E}">
        <p14:creationId xmlns:p14="http://schemas.microsoft.com/office/powerpoint/2010/main" val="11013954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・認証方法には、</a:t>
            </a:r>
            <a:r>
              <a:rPr kumimoji="1" lang="en-US" altLang="ja-JP" dirty="0" smtClean="0"/>
              <a:t>CRAM-MD5, Kerberos</a:t>
            </a:r>
            <a:r>
              <a:rPr kumimoji="1" lang="ja-JP" altLang="en-US" dirty="0" smtClean="0"/>
              <a:t>などがある。</a:t>
            </a:r>
            <a:endParaRPr kumimoji="1" lang="en-US" altLang="ja-JP" dirty="0" smtClean="0"/>
          </a:p>
          <a:p>
            <a:r>
              <a:rPr kumimoji="1" lang="ja-JP" altLang="en-US" dirty="0" smtClean="0"/>
              <a:t>・</a:t>
            </a:r>
            <a:r>
              <a:rPr kumimoji="1" lang="en-US" altLang="ja-JP" dirty="0" smtClean="0"/>
              <a:t>POP3</a:t>
            </a:r>
            <a:r>
              <a:rPr kumimoji="1" lang="ja-JP" altLang="en-US" dirty="0" smtClean="0"/>
              <a:t> でもヘッダのみ</a:t>
            </a:r>
            <a:r>
              <a:rPr kumimoji="1" lang="en-US" altLang="ja-JP" dirty="0" smtClean="0"/>
              <a:t>,</a:t>
            </a:r>
            <a:r>
              <a:rPr kumimoji="1" lang="ja-JP" altLang="en-US" dirty="0" smtClean="0"/>
              <a:t> ヘッダ</a:t>
            </a:r>
            <a:r>
              <a:rPr kumimoji="1" lang="en-US" altLang="ja-JP" dirty="0" smtClean="0"/>
              <a:t>+</a:t>
            </a:r>
            <a:r>
              <a:rPr kumimoji="1" lang="ja-JP" altLang="en-US" dirty="0" smtClean="0"/>
              <a:t>本文</a:t>
            </a:r>
            <a:r>
              <a:rPr kumimoji="1" lang="en-US" altLang="ja-JP" dirty="0" smtClean="0"/>
              <a:t>(</a:t>
            </a:r>
            <a:r>
              <a:rPr kumimoji="1" lang="ja-JP" altLang="en-US" dirty="0" smtClean="0"/>
              <a:t>行数指定</a:t>
            </a:r>
            <a:r>
              <a:rPr kumimoji="1" lang="en-US" altLang="ja-JP" dirty="0" smtClean="0"/>
              <a:t>) </a:t>
            </a:r>
            <a:r>
              <a:rPr kumimoji="1" lang="ja-JP" altLang="en-US" dirty="0" smtClean="0"/>
              <a:t>の受信は可能（</a:t>
            </a:r>
            <a:r>
              <a:rPr kumimoji="1" lang="en-US" altLang="ja-JP" dirty="0" smtClean="0"/>
              <a:t>TOP</a:t>
            </a:r>
            <a:r>
              <a:rPr kumimoji="1" lang="ja-JP" altLang="en-US" dirty="0" smtClean="0"/>
              <a:t>）</a:t>
            </a:r>
            <a:endParaRPr kumimoji="1" lang="ja-JP" altLang="en-US" dirty="0"/>
          </a:p>
        </p:txBody>
      </p:sp>
      <p:sp>
        <p:nvSpPr>
          <p:cNvPr id="4" name="スライド番号プレースホルダー 3"/>
          <p:cNvSpPr>
            <a:spLocks noGrp="1"/>
          </p:cNvSpPr>
          <p:nvPr>
            <p:ph type="sldNum" sz="quarter" idx="10"/>
          </p:nvPr>
        </p:nvSpPr>
        <p:spPr/>
        <p:txBody>
          <a:bodyPr/>
          <a:lstStyle/>
          <a:p>
            <a:fld id="{1ADCFBEA-4A1D-401A-B3DD-BB12F7E4DF0B}" type="slidenum">
              <a:rPr lang="ja-JP" altLang="en-US" smtClean="0">
                <a:solidFill>
                  <a:prstClr val="black"/>
                </a:solidFill>
              </a:rPr>
              <a:pPr/>
              <a:t>22</a:t>
            </a:fld>
            <a:endParaRPr lang="ja-JP" altLang="en-US">
              <a:solidFill>
                <a:prstClr val="black"/>
              </a:solidFill>
            </a:endParaRPr>
          </a:p>
        </p:txBody>
      </p:sp>
    </p:spTree>
    <p:extLst>
      <p:ext uri="{BB962C8B-B14F-4D97-AF65-F5344CB8AC3E}">
        <p14:creationId xmlns:p14="http://schemas.microsoft.com/office/powerpoint/2010/main" val="35786970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579EDAB-1D57-4421-BF27-E7FFF6B7589D}" type="slidenum">
              <a:rPr kumimoji="1" lang="ja-JP" altLang="en-US" smtClean="0"/>
              <a:t>23</a:t>
            </a:fld>
            <a:endParaRPr kumimoji="1" lang="ja-JP" altLang="en-US"/>
          </a:p>
        </p:txBody>
      </p:sp>
    </p:spTree>
    <p:extLst>
      <p:ext uri="{BB962C8B-B14F-4D97-AF65-F5344CB8AC3E}">
        <p14:creationId xmlns:p14="http://schemas.microsoft.com/office/powerpoint/2010/main" val="35698403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579EDAB-1D57-4421-BF27-E7FFF6B7589D}" type="slidenum">
              <a:rPr kumimoji="1" lang="ja-JP" altLang="en-US" smtClean="0"/>
              <a:t>29</a:t>
            </a:fld>
            <a:endParaRPr kumimoji="1" lang="ja-JP" altLang="en-US"/>
          </a:p>
        </p:txBody>
      </p:sp>
    </p:spTree>
    <p:extLst>
      <p:ext uri="{BB962C8B-B14F-4D97-AF65-F5344CB8AC3E}">
        <p14:creationId xmlns:p14="http://schemas.microsoft.com/office/powerpoint/2010/main" val="19512859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579EDAB-1D57-4421-BF27-E7FFF6B7589D}" type="slidenum">
              <a:rPr kumimoji="1" lang="ja-JP" altLang="en-US" smtClean="0"/>
              <a:t>30</a:t>
            </a:fld>
            <a:endParaRPr kumimoji="1" lang="ja-JP" altLang="en-US"/>
          </a:p>
        </p:txBody>
      </p:sp>
    </p:spTree>
    <p:extLst>
      <p:ext uri="{BB962C8B-B14F-4D97-AF65-F5344CB8AC3E}">
        <p14:creationId xmlns:p14="http://schemas.microsoft.com/office/powerpoint/2010/main" val="36417317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7BDC164-EDC9-4A25-8E51-C9E0A6C579D2}" type="datetimeFigureOut">
              <a:rPr kumimoji="1" lang="ja-JP" altLang="en-US" smtClean="0"/>
              <a:pPr/>
              <a:t>2012/10/19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E1C856-FB72-4734-BBC7-ADCADCAD5377}"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E7BDC164-EDC9-4A25-8E51-C9E0A6C579D2}" type="datetimeFigureOut">
              <a:rPr kumimoji="1" lang="ja-JP" altLang="en-US" smtClean="0"/>
              <a:pPr/>
              <a:t>2012/10/19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E1C856-FB72-4734-BBC7-ADCADCAD5377}"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E7BDC164-EDC9-4A25-8E51-C9E0A6C579D2}" type="datetimeFigureOut">
              <a:rPr kumimoji="1" lang="ja-JP" altLang="en-US" smtClean="0"/>
              <a:pPr/>
              <a:t>2012/10/19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E1C856-FB72-4734-BBC7-ADCADCAD5377}" type="slidenum">
              <a:rPr kumimoji="1" lang="ja-JP" altLang="en-US" smtClean="0"/>
              <a:pPr/>
              <a:t>‹#›</a:t>
            </a:fld>
            <a:endParaRPr kumimoji="1" lang="ja-JP" alt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E7BDC164-EDC9-4A25-8E51-C9E0A6C579D2}" type="datetimeFigureOut">
              <a:rPr kumimoji="1" lang="ja-JP" altLang="en-US" smtClean="0"/>
              <a:pPr/>
              <a:t>2012/10/19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E1C856-FB72-4734-BBC7-ADCADCAD5377}" type="slidenum">
              <a:rPr kumimoji="1" lang="ja-JP" altLang="en-US" smtClean="0"/>
              <a:pPr/>
              <a:t>‹#›</a:t>
            </a:fld>
            <a:endParaRPr kumimoji="1" lang="ja-JP" altLang="en-US"/>
          </a:p>
        </p:txBody>
      </p:sp>
      <p:sp>
        <p:nvSpPr>
          <p:cNvPr id="7" name="Title 6"/>
          <p:cNvSpPr>
            <a:spLocks noGrp="1"/>
          </p:cNvSpPr>
          <p:nvPr>
            <p:ph type="title"/>
          </p:nvPr>
        </p:nvSpPr>
        <p:spPr/>
        <p:txBody>
          <a:bodyPr/>
          <a:lstStyle/>
          <a:p>
            <a:r>
              <a:rPr lang="ja-JP" altLang="en-US" smtClean="0"/>
              <a:t>マスター タイトルの書式設定</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7BDC164-EDC9-4A25-8E51-C9E0A6C579D2}" type="datetimeFigureOut">
              <a:rPr kumimoji="1" lang="ja-JP" altLang="en-US" smtClean="0"/>
              <a:pPr/>
              <a:t>2012/10/19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E1C856-FB72-4734-BBC7-ADCADCAD5377}"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5" name="Date Placeholder 4"/>
          <p:cNvSpPr>
            <a:spLocks noGrp="1"/>
          </p:cNvSpPr>
          <p:nvPr>
            <p:ph type="dt" sz="half" idx="10"/>
          </p:nvPr>
        </p:nvSpPr>
        <p:spPr/>
        <p:txBody>
          <a:bodyPr/>
          <a:lstStyle/>
          <a:p>
            <a:fld id="{E7BDC164-EDC9-4A25-8E51-C9E0A6C579D2}" type="datetimeFigureOut">
              <a:rPr kumimoji="1" lang="ja-JP" altLang="en-US" smtClean="0"/>
              <a:pPr/>
              <a:t>2012/10/19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7E1C856-FB72-4734-BBC7-ADCADCAD5377}" type="slidenum">
              <a:rPr kumimoji="1" lang="ja-JP" altLang="en-US" smtClean="0"/>
              <a:pPr/>
              <a:t>‹#›</a:t>
            </a:fld>
            <a:endParaRPr kumimoji="1" lang="ja-JP" altLang="en-US"/>
          </a:p>
        </p:txBody>
      </p:sp>
      <p:sp>
        <p:nvSpPr>
          <p:cNvPr id="9" name="Content Placeholder 8"/>
          <p:cNvSpPr>
            <a:spLocks noGrp="1"/>
          </p:cNvSpPr>
          <p:nvPr>
            <p:ph sz="quarter" idx="13"/>
          </p:nvPr>
        </p:nvSpPr>
        <p:spPr>
          <a:xfrm>
            <a:off x="676655" y="2679192"/>
            <a:ext cx="3822192" cy="34472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7BDC164-EDC9-4A25-8E51-C9E0A6C579D2}" type="datetimeFigureOut">
              <a:rPr kumimoji="1" lang="ja-JP" altLang="en-US" smtClean="0"/>
              <a:pPr/>
              <a:t>2012/10/19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7E1C856-FB72-4734-BBC7-ADCADCAD5377}"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p>
            <a:fld id="{E7BDC164-EDC9-4A25-8E51-C9E0A6C579D2}" type="datetimeFigureOut">
              <a:rPr kumimoji="1" lang="ja-JP" altLang="en-US" smtClean="0"/>
              <a:pPr/>
              <a:t>2012/10/19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7E1C856-FB72-4734-BBC7-ADCADCAD5377}"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E7BDC164-EDC9-4A25-8E51-C9E0A6C579D2}" type="datetimeFigureOut">
              <a:rPr kumimoji="1" lang="ja-JP" altLang="en-US" smtClean="0"/>
              <a:pPr/>
              <a:t>2012/10/19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7E1C856-FB72-4734-BBC7-ADCADCAD5377}"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E7BDC164-EDC9-4A25-8E51-C9E0A6C579D2}" type="datetimeFigureOut">
              <a:rPr kumimoji="1" lang="ja-JP" altLang="en-US" smtClean="0"/>
              <a:pPr/>
              <a:t>2012/10/19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7E1C856-FB72-4734-BBC7-ADCADCAD5377}" type="slidenum">
              <a:rPr kumimoji="1" lang="ja-JP" altLang="en-US" smtClean="0"/>
              <a:pPr/>
              <a:t>‹#›</a:t>
            </a:fld>
            <a:endParaRPr kumimoji="1" lang="ja-JP" alt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7BDC164-EDC9-4A25-8E51-C9E0A6C579D2}" type="datetimeFigureOut">
              <a:rPr kumimoji="1" lang="ja-JP" altLang="en-US" smtClean="0"/>
              <a:pPr/>
              <a:t>2012/10/19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7E1C856-FB72-4734-BBC7-ADCADCAD5377}" type="slidenum">
              <a:rPr kumimoji="1" lang="ja-JP" altLang="en-US" smtClean="0"/>
              <a:pPr/>
              <a:t>‹#›</a:t>
            </a:fld>
            <a:endParaRPr kumimoji="1" lang="ja-JP" alt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E7BDC164-EDC9-4A25-8E51-C9E0A6C579D2}" type="datetimeFigureOut">
              <a:rPr kumimoji="1" lang="ja-JP" altLang="en-US" smtClean="0"/>
              <a:pPr/>
              <a:t>2012/10/19</a:t>
            </a:fld>
            <a:endParaRPr kumimoji="1" lang="ja-JP" alt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kumimoji="1" lang="ja-JP" alt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47E1C856-FB72-4734-BBC7-ADCADCAD5377}" type="slidenum">
              <a:rPr kumimoji="1" lang="ja-JP" altLang="en-US" smtClean="0"/>
              <a:pPr/>
              <a:t>‹#›</a:t>
            </a:fld>
            <a:endParaRPr kumimoji="1" lang="ja-JP" alt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itpass.scitec.kobe-u.ac.jp/seminar/lecture/fy2011/111014/pub/"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www5d.biglobe.ne.jp/~stssk/rfcjlist.html" TargetMode="External"/><Relationship Id="rId5" Type="http://schemas.openxmlformats.org/officeDocument/2006/relationships/hyperlink" Target="http://ascii.jp/elem/000/000/439/439105/" TargetMode="External"/><Relationship Id="rId4" Type="http://schemas.openxmlformats.org/officeDocument/2006/relationships/hyperlink" Target="http://linuxexpert.ne.jp/modules/pukiwiki/46.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www.atmarkit.co.jp/fnetwork/rensai/netpro07/netpro01.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d.hatena.ne.jp/farmedgeek/20120814/1344929720" TargetMode="External"/><Relationship Id="rId5" Type="http://schemas.openxmlformats.org/officeDocument/2006/relationships/hyperlink" Target="http://pc.nikkeibp.co.jp/article/knowhow/20080821/1007242" TargetMode="External"/><Relationship Id="rId4" Type="http://schemas.openxmlformats.org/officeDocument/2006/relationships/hyperlink" Target="http://www.atmarkit.co.jp/fnetwork/rensai/netpro08/netpro01.html"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23528" y="980728"/>
            <a:ext cx="8496944" cy="1971651"/>
          </a:xfrm>
        </p:spPr>
        <p:txBody>
          <a:bodyPr>
            <a:normAutofit/>
          </a:bodyPr>
          <a:lstStyle/>
          <a:p>
            <a:r>
              <a:rPr kumimoji="1" lang="ja-JP" altLang="en-US" sz="4000" dirty="0" smtClean="0">
                <a:latin typeface="HGP創英角ﾎﾟｯﾌﾟ体" pitchFamily="50" charset="-128"/>
                <a:ea typeface="HGP創英角ﾎﾟｯﾌﾟ体" pitchFamily="50" charset="-128"/>
              </a:rPr>
              <a:t>メールサーバとメールの</a:t>
            </a:r>
            <a:r>
              <a:rPr lang="ja-JP" altLang="en-US" sz="4000" dirty="0" smtClean="0">
                <a:latin typeface="HGP創英角ﾎﾟｯﾌﾟ体" pitchFamily="50" charset="-128"/>
                <a:ea typeface="HGP創英角ﾎﾟｯﾌﾟ体" pitchFamily="50" charset="-128"/>
              </a:rPr>
              <a:t>配送の</a:t>
            </a:r>
            <a:r>
              <a:rPr kumimoji="1" lang="ja-JP" altLang="en-US" sz="4000" dirty="0" smtClean="0">
                <a:latin typeface="HGP創英角ﾎﾟｯﾌﾟ体" pitchFamily="50" charset="-128"/>
                <a:ea typeface="HGP創英角ﾎﾟｯﾌﾟ体" pitchFamily="50" charset="-128"/>
              </a:rPr>
              <a:t>仕組み</a:t>
            </a:r>
            <a:endParaRPr kumimoji="1" lang="ja-JP" altLang="en-US" sz="4000" dirty="0">
              <a:latin typeface="HGP創英角ﾎﾟｯﾌﾟ体" pitchFamily="50" charset="-128"/>
              <a:ea typeface="HGP創英角ﾎﾟｯﾌﾟ体" pitchFamily="50" charset="-128"/>
            </a:endParaRPr>
          </a:p>
        </p:txBody>
      </p:sp>
      <p:sp>
        <p:nvSpPr>
          <p:cNvPr id="3" name="サブタイトル 2"/>
          <p:cNvSpPr>
            <a:spLocks noGrp="1"/>
          </p:cNvSpPr>
          <p:nvPr>
            <p:ph type="subTitle" idx="1"/>
          </p:nvPr>
        </p:nvSpPr>
        <p:spPr>
          <a:xfrm>
            <a:off x="1403648" y="3645024"/>
            <a:ext cx="6400800" cy="1473200"/>
          </a:xfrm>
        </p:spPr>
        <p:txBody>
          <a:bodyPr>
            <a:normAutofit/>
          </a:bodyPr>
          <a:lstStyle/>
          <a:p>
            <a:r>
              <a:rPr kumimoji="1" lang="ja-JP" altLang="en-US" sz="2400" dirty="0" smtClean="0">
                <a:solidFill>
                  <a:schemeClr val="bg1"/>
                </a:solidFill>
                <a:latin typeface="HGP創英角ﾎﾟｯﾌﾟ体" pitchFamily="50" charset="-128"/>
                <a:ea typeface="HGP創英角ﾎﾟｯﾌﾟ体" pitchFamily="50" charset="-128"/>
              </a:rPr>
              <a:t>神戸大学 理学部 地球惑星科学科 </a:t>
            </a:r>
            <a:r>
              <a:rPr lang="en-US" altLang="ja-JP" sz="2400" dirty="0" smtClean="0">
                <a:solidFill>
                  <a:schemeClr val="bg1"/>
                </a:solidFill>
                <a:latin typeface="HGP創英角ﾎﾟｯﾌﾟ体" pitchFamily="50" charset="-128"/>
                <a:ea typeface="HGP創英角ﾎﾟｯﾌﾟ体" pitchFamily="50" charset="-128"/>
              </a:rPr>
              <a:t>4</a:t>
            </a:r>
            <a:r>
              <a:rPr kumimoji="1" lang="en-US" altLang="ja-JP" sz="2400" dirty="0" smtClean="0">
                <a:solidFill>
                  <a:schemeClr val="bg1"/>
                </a:solidFill>
                <a:latin typeface="HGP創英角ﾎﾟｯﾌﾟ体" pitchFamily="50" charset="-128"/>
                <a:ea typeface="HGP創英角ﾎﾟｯﾌﾟ体" pitchFamily="50" charset="-128"/>
              </a:rPr>
              <a:t> </a:t>
            </a:r>
            <a:r>
              <a:rPr kumimoji="1" lang="ja-JP" altLang="en-US" sz="2400" dirty="0" smtClean="0">
                <a:solidFill>
                  <a:schemeClr val="bg1"/>
                </a:solidFill>
                <a:latin typeface="HGP創英角ﾎﾟｯﾌﾟ体" pitchFamily="50" charset="-128"/>
                <a:ea typeface="HGP創英角ﾎﾟｯﾌﾟ体" pitchFamily="50" charset="-128"/>
              </a:rPr>
              <a:t>年</a:t>
            </a:r>
            <a:endParaRPr kumimoji="1" lang="en-US" altLang="ja-JP" sz="2400" dirty="0" smtClean="0">
              <a:solidFill>
                <a:schemeClr val="bg1"/>
              </a:solidFill>
              <a:latin typeface="HGP創英角ﾎﾟｯﾌﾟ体" pitchFamily="50" charset="-128"/>
              <a:ea typeface="HGP創英角ﾎﾟｯﾌﾟ体" pitchFamily="50" charset="-128"/>
            </a:endParaRPr>
          </a:p>
          <a:p>
            <a:r>
              <a:rPr lang="ja-JP" altLang="en-US" sz="2400" dirty="0" smtClean="0">
                <a:solidFill>
                  <a:schemeClr val="bg1"/>
                </a:solidFill>
                <a:latin typeface="HGP創英角ﾎﾟｯﾌﾟ体" pitchFamily="50" charset="-128"/>
                <a:ea typeface="HGP創英角ﾎﾟｯﾌﾟ体" pitchFamily="50" charset="-128"/>
              </a:rPr>
              <a:t> </a:t>
            </a:r>
            <a:endParaRPr lang="en-US" altLang="ja-JP" sz="2400" dirty="0" smtClean="0">
              <a:solidFill>
                <a:schemeClr val="bg1"/>
              </a:solidFill>
              <a:latin typeface="HGP創英角ﾎﾟｯﾌﾟ体" pitchFamily="50" charset="-128"/>
              <a:ea typeface="HGP創英角ﾎﾟｯﾌﾟ体" pitchFamily="50" charset="-128"/>
            </a:endParaRPr>
          </a:p>
          <a:p>
            <a:r>
              <a:rPr lang="ja-JP" altLang="en-US" sz="2400" dirty="0" smtClean="0">
                <a:solidFill>
                  <a:schemeClr val="bg1"/>
                </a:solidFill>
                <a:latin typeface="HGP創英角ﾎﾟｯﾌﾟ体" pitchFamily="50" charset="-128"/>
                <a:ea typeface="HGP創英角ﾎﾟｯﾌﾟ体" pitchFamily="50" charset="-128"/>
              </a:rPr>
              <a:t>坂廼邉 翼 </a:t>
            </a:r>
            <a:r>
              <a:rPr lang="en-US" altLang="ja-JP" sz="2400" dirty="0" smtClean="0">
                <a:solidFill>
                  <a:schemeClr val="bg1"/>
                </a:solidFill>
                <a:latin typeface="HGP創英角ﾎﾟｯﾌﾟ体" pitchFamily="50" charset="-128"/>
                <a:ea typeface="HGP創英角ﾎﾟｯﾌﾟ体" pitchFamily="50" charset="-128"/>
              </a:rPr>
              <a:t>(</a:t>
            </a:r>
            <a:r>
              <a:rPr lang="ja-JP" altLang="en-US" sz="2400" dirty="0">
                <a:solidFill>
                  <a:schemeClr val="bg1"/>
                </a:solidFill>
                <a:latin typeface="HGP創英角ﾎﾟｯﾌﾟ体" pitchFamily="50" charset="-128"/>
                <a:ea typeface="HGP創英角ﾎﾟｯﾌﾟ体" pitchFamily="50" charset="-128"/>
              </a:rPr>
              <a:t>地球および惑星大気科学研究室</a:t>
            </a:r>
            <a:r>
              <a:rPr lang="en-US" altLang="ja-JP" sz="2400" dirty="0">
                <a:solidFill>
                  <a:schemeClr val="bg1"/>
                </a:solidFill>
                <a:latin typeface="HGP創英角ﾎﾟｯﾌﾟ体" pitchFamily="50" charset="-128"/>
                <a:ea typeface="HGP創英角ﾎﾟｯﾌﾟ体" pitchFamily="50" charset="-128"/>
              </a:rPr>
              <a:t>)</a:t>
            </a:r>
            <a:endParaRPr kumimoji="1" lang="en-US" altLang="ja-JP" sz="2400" dirty="0" smtClean="0">
              <a:solidFill>
                <a:schemeClr val="bg1"/>
              </a:solidFill>
              <a:latin typeface="HGP創英角ﾎﾟｯﾌﾟ体" pitchFamily="50" charset="-128"/>
              <a:ea typeface="HGP創英角ﾎﾟｯﾌﾟ体" pitchFamily="50" charset="-128"/>
            </a:endParaRPr>
          </a:p>
          <a:p>
            <a:endParaRPr kumimoji="1" lang="ja-JP" altLang="en-US" sz="2400" dirty="0">
              <a:solidFill>
                <a:schemeClr val="bg1"/>
              </a:solidFill>
              <a:latin typeface="HGP創英角ﾎﾟｯﾌﾟ体" pitchFamily="50" charset="-128"/>
              <a:ea typeface="HGP創英角ﾎﾟｯﾌﾟ体" pitchFamily="50"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903837" y="2642600"/>
            <a:ext cx="7408333" cy="3450696"/>
          </a:xfrm>
        </p:spPr>
        <p:txBody>
          <a:bodyPr>
            <a:normAutofit/>
          </a:bodyPr>
          <a:lstStyle/>
          <a:p>
            <a:pPr marL="342900" lvl="1" indent="-342900">
              <a:buNone/>
            </a:pPr>
            <a:r>
              <a:rPr lang="en-US" altLang="ja-JP" sz="3200" dirty="0" smtClean="0">
                <a:latin typeface="HGP創英角ﾎﾟｯﾌﾟ体" pitchFamily="50" charset="-128"/>
                <a:ea typeface="HGP創英角ﾎﾟｯﾌﾟ体" pitchFamily="50" charset="-128"/>
              </a:rPr>
              <a:t>MTA ( Mail Transfer Agent )</a:t>
            </a:r>
          </a:p>
          <a:p>
            <a:pPr marL="742950" lvl="2" indent="-342900">
              <a:buFont typeface="Calibri" pitchFamily="34" charset="0"/>
              <a:buChar char="–"/>
            </a:pPr>
            <a:r>
              <a:rPr lang="ja-JP" altLang="en-US" sz="2800" dirty="0" smtClean="0">
                <a:latin typeface="HGP創英角ﾎﾟｯﾌﾟ体" pitchFamily="50" charset="-128"/>
                <a:ea typeface="HGP創英角ﾎﾟｯﾌﾟ体" pitchFamily="50" charset="-128"/>
              </a:rPr>
              <a:t>メール転送するプログラム</a:t>
            </a:r>
            <a:endParaRPr lang="en-US" altLang="ja-JP" sz="2800" dirty="0" smtClean="0">
              <a:latin typeface="HGP創英角ﾎﾟｯﾌﾟ体" pitchFamily="50" charset="-128"/>
              <a:ea typeface="HGP創英角ﾎﾟｯﾌﾟ体" pitchFamily="50" charset="-128"/>
            </a:endParaRPr>
          </a:p>
          <a:p>
            <a:pPr marL="1200150" lvl="3" indent="-342900">
              <a:buFont typeface="Calibri" pitchFamily="34" charset="0"/>
              <a:buChar char="–"/>
            </a:pPr>
            <a:r>
              <a:rPr lang="ja-JP" altLang="en-US" sz="2400" dirty="0" smtClean="0">
                <a:latin typeface="HGP創英角ﾎﾟｯﾌﾟ体" pitchFamily="50" charset="-128"/>
                <a:ea typeface="HGP創英角ﾎﾟｯﾌﾟ体" pitchFamily="50" charset="-128"/>
              </a:rPr>
              <a:t>配送経路</a:t>
            </a:r>
            <a:r>
              <a:rPr lang="ja-JP" altLang="en-US" sz="2400" dirty="0">
                <a:latin typeface="HGP創英角ﾎﾟｯﾌﾟ体" pitchFamily="50" charset="-128"/>
                <a:ea typeface="HGP創英角ﾎﾟｯﾌﾟ体" pitchFamily="50" charset="-128"/>
              </a:rPr>
              <a:t>の</a:t>
            </a:r>
            <a:r>
              <a:rPr lang="ja-JP" altLang="en-US" sz="2400" dirty="0" smtClean="0">
                <a:latin typeface="HGP創英角ﾎﾟｯﾌﾟ体" pitchFamily="50" charset="-128"/>
                <a:ea typeface="HGP創英角ﾎﾟｯﾌﾟ体" pitchFamily="50" charset="-128"/>
              </a:rPr>
              <a:t>決定</a:t>
            </a:r>
            <a:endParaRPr lang="en-US" altLang="ja-JP" sz="2400" dirty="0" smtClean="0">
              <a:latin typeface="HGP創英角ﾎﾟｯﾌﾟ体" pitchFamily="50" charset="-128"/>
              <a:ea typeface="HGP創英角ﾎﾟｯﾌﾟ体" pitchFamily="50" charset="-128"/>
            </a:endParaRPr>
          </a:p>
          <a:p>
            <a:pPr marL="1200150" lvl="3" indent="-342900">
              <a:buFont typeface="Calibri" pitchFamily="34" charset="0"/>
              <a:buChar char="–"/>
            </a:pPr>
            <a:r>
              <a:rPr lang="ja-JP" altLang="en-US" sz="2400" dirty="0" smtClean="0">
                <a:latin typeface="HGP創英角ﾎﾟｯﾌﾟ体" pitchFamily="50" charset="-128"/>
                <a:ea typeface="HGP創英角ﾎﾟｯﾌﾟ体" pitchFamily="50" charset="-128"/>
              </a:rPr>
              <a:t>メールをユーザーが受け取るまで保管</a:t>
            </a:r>
            <a:endParaRPr lang="en-US" altLang="ja-JP" sz="2400" dirty="0" smtClean="0">
              <a:latin typeface="HGP創英角ﾎﾟｯﾌﾟ体" pitchFamily="50" charset="-128"/>
              <a:ea typeface="HGP創英角ﾎﾟｯﾌﾟ体" pitchFamily="50" charset="-128"/>
            </a:endParaRPr>
          </a:p>
          <a:p>
            <a:pPr marL="742950" lvl="2" indent="-342900">
              <a:buNone/>
            </a:pPr>
            <a:r>
              <a:rPr lang="ja-JP" altLang="en-US" sz="2000" dirty="0" smtClean="0">
                <a:latin typeface="HGP創英角ﾎﾟｯﾌﾟ体" pitchFamily="50" charset="-128"/>
                <a:ea typeface="HGP創英角ﾎﾟｯﾌﾟ体" pitchFamily="50" charset="-128"/>
              </a:rPr>
              <a:t>例として  </a:t>
            </a:r>
            <a:r>
              <a:rPr lang="en-US" altLang="ja-JP" sz="2000" dirty="0" err="1" smtClean="0">
                <a:latin typeface="HGP創英角ﾎﾟｯﾌﾟ体" pitchFamily="50" charset="-128"/>
                <a:ea typeface="HGP創英角ﾎﾟｯﾌﾟ体" pitchFamily="50" charset="-128"/>
              </a:rPr>
              <a:t>sendmail</a:t>
            </a:r>
            <a:r>
              <a:rPr lang="en-US" altLang="ja-JP" sz="2000" dirty="0" smtClean="0">
                <a:latin typeface="HGP創英角ﾎﾟｯﾌﾟ体" pitchFamily="50" charset="-128"/>
                <a:ea typeface="HGP創英角ﾎﾟｯﾌﾟ体" pitchFamily="50" charset="-128"/>
              </a:rPr>
              <a:t> , </a:t>
            </a:r>
            <a:r>
              <a:rPr lang="en-US" altLang="ja-JP" sz="2000" dirty="0" err="1" smtClean="0">
                <a:latin typeface="HGP創英角ﾎﾟｯﾌﾟ体" pitchFamily="50" charset="-128"/>
                <a:ea typeface="HGP創英角ﾎﾟｯﾌﾟ体" pitchFamily="50" charset="-128"/>
              </a:rPr>
              <a:t>qmail</a:t>
            </a:r>
            <a:r>
              <a:rPr lang="en-US" altLang="ja-JP" sz="2000" dirty="0" smtClean="0">
                <a:latin typeface="HGP創英角ﾎﾟｯﾌﾟ体" pitchFamily="50" charset="-128"/>
                <a:ea typeface="HGP創英角ﾎﾟｯﾌﾟ体" pitchFamily="50" charset="-128"/>
              </a:rPr>
              <a:t> </a:t>
            </a:r>
          </a:p>
          <a:p>
            <a:pPr marL="580644" lvl="2" indent="-342900">
              <a:buNone/>
            </a:pPr>
            <a:r>
              <a:rPr lang="ja-JP" altLang="en-US" sz="1800" dirty="0" smtClean="0"/>
              <a:t>　 </a:t>
            </a:r>
            <a:endParaRPr lang="en-US" altLang="ja-JP" sz="1800" dirty="0" smtClean="0"/>
          </a:p>
          <a:p>
            <a:pPr marL="342900" lvl="1" indent="-342900">
              <a:buNone/>
            </a:pPr>
            <a:r>
              <a:rPr lang="ja-JP" altLang="en-US" sz="1800" dirty="0" smtClean="0"/>
              <a:t>　　</a:t>
            </a:r>
            <a:endParaRPr lang="en-US" altLang="ja-JP" sz="1800" dirty="0" smtClean="0"/>
          </a:p>
          <a:p>
            <a:pPr marL="342900" lvl="1" indent="-342900">
              <a:buNone/>
            </a:pPr>
            <a:endParaRPr lang="en-US" altLang="ja-JP" sz="1800" dirty="0" smtClean="0"/>
          </a:p>
          <a:p>
            <a:pPr marL="342900" lvl="1" indent="-342900">
              <a:buNone/>
            </a:pPr>
            <a:endParaRPr lang="en-US" altLang="ja-JP" dirty="0" smtClean="0"/>
          </a:p>
          <a:p>
            <a:pPr>
              <a:buNone/>
            </a:pPr>
            <a:endParaRPr kumimoji="1" lang="ja-JP" altLang="en-US" dirty="0"/>
          </a:p>
        </p:txBody>
      </p:sp>
      <p:sp>
        <p:nvSpPr>
          <p:cNvPr id="2" name="タイトル 1"/>
          <p:cNvSpPr>
            <a:spLocks noGrp="1"/>
          </p:cNvSpPr>
          <p:nvPr>
            <p:ph type="title"/>
          </p:nvPr>
        </p:nvSpPr>
        <p:spPr/>
        <p:txBody>
          <a:bodyPr>
            <a:normAutofit/>
          </a:bodyPr>
          <a:lstStyle/>
          <a:p>
            <a:r>
              <a:rPr kumimoji="1" lang="en-US" altLang="ja-JP" sz="4000" dirty="0" smtClean="0">
                <a:latin typeface="HGP創英角ﾎﾟｯﾌﾟ体" pitchFamily="50" charset="-128"/>
                <a:ea typeface="HGP創英角ﾎﾟｯﾌﾟ体" pitchFamily="50" charset="-128"/>
              </a:rPr>
              <a:t>MTA</a:t>
            </a:r>
            <a:r>
              <a:rPr lang="ja-JP" altLang="en-US" sz="4000" dirty="0" smtClean="0">
                <a:latin typeface="HGP創英角ﾎﾟｯﾌﾟ体" pitchFamily="50" charset="-128"/>
                <a:ea typeface="HGP創英角ﾎﾟｯﾌﾟ体" pitchFamily="50" charset="-128"/>
              </a:rPr>
              <a:t> とは</a:t>
            </a:r>
            <a:r>
              <a:rPr kumimoji="1" lang="en-US" altLang="ja-JP" sz="4000" dirty="0" smtClean="0">
                <a:latin typeface="HGP創英角ﾎﾟｯﾌﾟ体" pitchFamily="50" charset="-128"/>
                <a:ea typeface="HGP創英角ﾎﾟｯﾌﾟ体" pitchFamily="50" charset="-128"/>
              </a:rPr>
              <a:t> </a:t>
            </a:r>
            <a:endParaRPr kumimoji="1" lang="ja-JP" altLang="en-US" sz="4000" dirty="0">
              <a:latin typeface="HGP創英角ﾎﾟｯﾌﾟ体" pitchFamily="50" charset="-128"/>
              <a:ea typeface="HGP創英角ﾎﾟｯﾌﾟ体" pitchFamily="50" charset="-128"/>
            </a:endParaRPr>
          </a:p>
        </p:txBody>
      </p:sp>
      <p:sp>
        <p:nvSpPr>
          <p:cNvPr id="5" name="メモ 4"/>
          <p:cNvSpPr/>
          <p:nvPr/>
        </p:nvSpPr>
        <p:spPr>
          <a:xfrm>
            <a:off x="1318951" y="5085184"/>
            <a:ext cx="6552728" cy="1368152"/>
          </a:xfrm>
          <a:prstGeom prst="foldedCorner">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1" indent="-342900">
              <a:buNone/>
            </a:pPr>
            <a:r>
              <a:rPr lang="en-US" altLang="ja-JP" sz="2000" b="1" dirty="0">
                <a:solidFill>
                  <a:schemeClr val="tx1"/>
                </a:solidFill>
                <a:latin typeface="HGP創英角ﾎﾟｯﾌﾟ体" pitchFamily="50" charset="-128"/>
                <a:ea typeface="HGP創英角ﾎﾟｯﾌﾟ体" pitchFamily="50" charset="-128"/>
              </a:rPr>
              <a:t>*</a:t>
            </a:r>
            <a:r>
              <a:rPr lang="ja-JP" altLang="en-US" sz="2000" b="1" dirty="0" smtClean="0">
                <a:solidFill>
                  <a:schemeClr val="tx1"/>
                </a:solidFill>
                <a:latin typeface="HGP創英角ﾎﾟｯﾌﾟ体" pitchFamily="50" charset="-128"/>
                <a:ea typeface="HGP創英角ﾎﾟｯﾌﾟ体" pitchFamily="50" charset="-128"/>
              </a:rPr>
              <a:t> 手紙を送る場合</a:t>
            </a:r>
            <a:endParaRPr lang="en-US" altLang="ja-JP" sz="2000" b="1" dirty="0" smtClean="0">
              <a:solidFill>
                <a:schemeClr val="tx1"/>
              </a:solidFill>
              <a:latin typeface="HGP創英角ﾎﾟｯﾌﾟ体" pitchFamily="50" charset="-128"/>
              <a:ea typeface="HGP創英角ﾎﾟｯﾌﾟ体" pitchFamily="50" charset="-128"/>
            </a:endParaRPr>
          </a:p>
          <a:p>
            <a:pPr marL="342900" lvl="1" indent="-342900">
              <a:buNone/>
            </a:pPr>
            <a:endParaRPr lang="en-US" altLang="ja-JP" sz="800" b="1" dirty="0" smtClean="0">
              <a:solidFill>
                <a:schemeClr val="tx1"/>
              </a:solidFill>
              <a:latin typeface="HGP創英角ﾎﾟｯﾌﾟ体" pitchFamily="50" charset="-128"/>
              <a:ea typeface="HGP創英角ﾎﾟｯﾌﾟ体" pitchFamily="50" charset="-128"/>
            </a:endParaRPr>
          </a:p>
          <a:p>
            <a:pPr marL="0" lvl="1"/>
            <a:r>
              <a:rPr lang="ja-JP" altLang="en-US" sz="2000" dirty="0" smtClean="0">
                <a:solidFill>
                  <a:schemeClr val="tx1"/>
                </a:solidFill>
                <a:latin typeface="HGP創英角ﾎﾟｯﾌﾟ体" pitchFamily="50" charset="-128"/>
                <a:ea typeface="HGP創英角ﾎﾟｯﾌﾟ体" pitchFamily="50" charset="-128"/>
              </a:rPr>
              <a:t>  ・　郵便局に相当し</a:t>
            </a:r>
            <a:r>
              <a:rPr lang="en-US" altLang="ja-JP" sz="2000" dirty="0" smtClean="0">
                <a:solidFill>
                  <a:schemeClr val="tx1"/>
                </a:solidFill>
                <a:latin typeface="HGP創英角ﾎﾟｯﾌﾟ体" pitchFamily="50" charset="-128"/>
                <a:ea typeface="HGP創英角ﾎﾟｯﾌﾟ体" pitchFamily="50" charset="-128"/>
              </a:rPr>
              <a:t>, </a:t>
            </a:r>
            <a:r>
              <a:rPr lang="ja-JP" altLang="en-US" sz="2000" dirty="0" smtClean="0">
                <a:solidFill>
                  <a:schemeClr val="tx1"/>
                </a:solidFill>
                <a:latin typeface="HGP創英角ﾎﾟｯﾌﾟ体" pitchFamily="50" charset="-128"/>
                <a:ea typeface="HGP創英角ﾎﾟｯﾌﾟ体" pitchFamily="50" charset="-128"/>
              </a:rPr>
              <a:t>手紙を郵便局間で郵送</a:t>
            </a:r>
            <a:r>
              <a:rPr lang="ja-JP" altLang="en-US" sz="2000" dirty="0">
                <a:solidFill>
                  <a:schemeClr val="tx1"/>
                </a:solidFill>
                <a:latin typeface="HGP創英角ﾎﾟｯﾌﾟ体" pitchFamily="50" charset="-128"/>
                <a:ea typeface="HGP創英角ﾎﾟｯﾌﾟ体" pitchFamily="50" charset="-128"/>
              </a:rPr>
              <a:t>する</a:t>
            </a:r>
            <a:r>
              <a:rPr lang="ja-JP" altLang="en-US" sz="2000" dirty="0" smtClean="0">
                <a:solidFill>
                  <a:schemeClr val="tx1"/>
                </a:solidFill>
                <a:latin typeface="HGP創英角ﾎﾟｯﾌﾟ体" pitchFamily="50" charset="-128"/>
                <a:ea typeface="HGP創英角ﾎﾟｯﾌﾟ体" pitchFamily="50" charset="-128"/>
              </a:rPr>
              <a:t>役割</a:t>
            </a:r>
            <a:endParaRPr lang="en-US" altLang="ja-JP" sz="2000" dirty="0" smtClean="0">
              <a:solidFill>
                <a:schemeClr val="tx1"/>
              </a:solidFill>
              <a:latin typeface="HGP創英角ﾎﾟｯﾌﾟ体" pitchFamily="50" charset="-128"/>
              <a:ea typeface="HGP創英角ﾎﾟｯﾌﾟ体" pitchFamily="50" charset="-128"/>
            </a:endParaRPr>
          </a:p>
          <a:p>
            <a:pPr marL="0" lvl="1"/>
            <a:r>
              <a:rPr lang="ja-JP" altLang="en-US" sz="2000" dirty="0" smtClean="0">
                <a:solidFill>
                  <a:schemeClr val="tx1"/>
                </a:solidFill>
                <a:latin typeface="HGP創英角ﾎﾟｯﾌﾟ体" pitchFamily="50" charset="-128"/>
                <a:ea typeface="HGP創英角ﾎﾟｯﾌﾟ体" pitchFamily="50" charset="-128"/>
              </a:rPr>
              <a:t>  ・　私書箱に</a:t>
            </a:r>
            <a:r>
              <a:rPr lang="en-US" altLang="ja-JP" sz="2000" dirty="0" smtClean="0">
                <a:solidFill>
                  <a:schemeClr val="tx1"/>
                </a:solidFill>
                <a:latin typeface="HGP創英角ﾎﾟｯﾌﾟ体" pitchFamily="50" charset="-128"/>
                <a:ea typeface="HGP創英角ﾎﾟｯﾌﾟ体" pitchFamily="50" charset="-128"/>
              </a:rPr>
              <a:t>   </a:t>
            </a:r>
            <a:r>
              <a:rPr lang="ja-JP" altLang="en-US" sz="2000" dirty="0" smtClean="0">
                <a:solidFill>
                  <a:schemeClr val="tx1"/>
                </a:solidFill>
                <a:latin typeface="HGP創英角ﾎﾟｯﾌﾟ体" pitchFamily="50" charset="-128"/>
                <a:ea typeface="HGP創英角ﾎﾟｯﾌﾟ体" pitchFamily="50" charset="-128"/>
              </a:rPr>
              <a:t>振り分けるような役割</a:t>
            </a:r>
            <a:r>
              <a:rPr lang="ja-JP" altLang="en-US" sz="2000" b="1" dirty="0" smtClean="0">
                <a:solidFill>
                  <a:schemeClr val="tx1"/>
                </a:solidFill>
                <a:latin typeface="HGP創英角ﾎﾟｯﾌﾟ体" pitchFamily="50" charset="-128"/>
                <a:ea typeface="HGP創英角ﾎﾟｯﾌﾟ体" pitchFamily="50" charset="-128"/>
              </a:rPr>
              <a:t>　</a:t>
            </a:r>
            <a:endParaRPr kumimoji="1" lang="ja-JP" altLang="en-US" sz="2000" b="1" dirty="0">
              <a:solidFill>
                <a:schemeClr val="tx1"/>
              </a:solidFill>
              <a:latin typeface="HGP創英角ﾎﾟｯﾌﾟ体" pitchFamily="50" charset="-128"/>
              <a:ea typeface="HGP創英角ﾎﾟｯﾌﾟ体" pitchFamily="50"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1580" y="332656"/>
            <a:ext cx="8229600" cy="1252728"/>
          </a:xfrm>
        </p:spPr>
        <p:txBody>
          <a:bodyPr>
            <a:normAutofit/>
          </a:bodyPr>
          <a:lstStyle/>
          <a:p>
            <a:r>
              <a:rPr lang="en-US" altLang="ja-JP" sz="4000" dirty="0" smtClean="0">
                <a:latin typeface="HGP創英角ﾎﾟｯﾌﾟ体" pitchFamily="50" charset="-128"/>
                <a:ea typeface="HGP創英角ﾎﾟｯﾌﾟ体" pitchFamily="50" charset="-128"/>
              </a:rPr>
              <a:t>MDA</a:t>
            </a:r>
            <a:r>
              <a:rPr lang="ja-JP" altLang="en-US" sz="4000" dirty="0" smtClean="0">
                <a:latin typeface="HGP創英角ﾎﾟｯﾌﾟ体" pitchFamily="50" charset="-128"/>
                <a:ea typeface="HGP創英角ﾎﾟｯﾌﾟ体" pitchFamily="50" charset="-128"/>
              </a:rPr>
              <a:t> とは</a:t>
            </a:r>
            <a:endParaRPr kumimoji="1" lang="ja-JP" altLang="en-US" sz="4000" dirty="0">
              <a:latin typeface="HGP創英角ﾎﾟｯﾌﾟ体" pitchFamily="50" charset="-128"/>
              <a:ea typeface="HGP創英角ﾎﾟｯﾌﾟ体" pitchFamily="50" charset="-128"/>
            </a:endParaRPr>
          </a:p>
        </p:txBody>
      </p:sp>
      <p:sp>
        <p:nvSpPr>
          <p:cNvPr id="7" name="テキスト ボックス 6"/>
          <p:cNvSpPr txBox="1"/>
          <p:nvPr/>
        </p:nvSpPr>
        <p:spPr>
          <a:xfrm>
            <a:off x="4499992" y="6021288"/>
            <a:ext cx="4716356" cy="307777"/>
          </a:xfrm>
          <a:prstGeom prst="rect">
            <a:avLst/>
          </a:prstGeom>
          <a:noFill/>
        </p:spPr>
        <p:txBody>
          <a:bodyPr wrap="none" rtlCol="0">
            <a:spAutoFit/>
          </a:bodyPr>
          <a:lstStyle/>
          <a:p>
            <a:r>
              <a:rPr lang="en-GB" altLang="ja-JP" sz="1400" dirty="0" smtClean="0">
                <a:solidFill>
                  <a:prstClr val="black"/>
                </a:solidFill>
              </a:rPr>
              <a:t>http://linuxexpert.ne.jp/modules/pukiwiki/46.html</a:t>
            </a:r>
            <a:endParaRPr lang="ja-JP" altLang="en-US" sz="1400" dirty="0">
              <a:solidFill>
                <a:prstClr val="black"/>
              </a:solidFill>
            </a:endParaRPr>
          </a:p>
        </p:txBody>
      </p:sp>
      <p:pic>
        <p:nvPicPr>
          <p:cNvPr id="1028" name="Picture 4" descr="mail_transfer.gif&#10;SIZE:524x247(47.0KB)"/>
          <p:cNvPicPr>
            <a:picLocks noChangeAspect="1" noChangeArrowheads="1"/>
          </p:cNvPicPr>
          <p:nvPr/>
        </p:nvPicPr>
        <p:blipFill>
          <a:blip r:embed="rId2" cstate="print"/>
          <a:srcRect/>
          <a:stretch>
            <a:fillRect/>
          </a:stretch>
        </p:blipFill>
        <p:spPr bwMode="auto">
          <a:xfrm>
            <a:off x="611560" y="2177774"/>
            <a:ext cx="8096381" cy="3816424"/>
          </a:xfrm>
          <a:prstGeom prst="rect">
            <a:avLst/>
          </a:prstGeom>
          <a:noFill/>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6136" y="2740877"/>
            <a:ext cx="708381" cy="445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027602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normAutofit lnSpcReduction="10000"/>
          </a:bodyPr>
          <a:lstStyle/>
          <a:p>
            <a:pPr marL="342900" lvl="1" indent="-342900">
              <a:buNone/>
            </a:pPr>
            <a:r>
              <a:rPr lang="en-US" altLang="ja-JP" sz="3200" dirty="0" smtClean="0">
                <a:latin typeface="HGP創英角ﾎﾟｯﾌﾟ体" pitchFamily="50" charset="-128"/>
                <a:ea typeface="HGP創英角ﾎﾟｯﾌﾟ体" pitchFamily="50" charset="-128"/>
              </a:rPr>
              <a:t>MDA</a:t>
            </a:r>
            <a:r>
              <a:rPr lang="ja-JP" altLang="en-US" sz="3200" dirty="0" smtClean="0">
                <a:latin typeface="HGP創英角ﾎﾟｯﾌﾟ体" pitchFamily="50" charset="-128"/>
                <a:ea typeface="HGP創英角ﾎﾟｯﾌﾟ体" pitchFamily="50" charset="-128"/>
              </a:rPr>
              <a:t> </a:t>
            </a:r>
            <a:r>
              <a:rPr lang="en-US" altLang="ja-JP" sz="3200" dirty="0" smtClean="0">
                <a:latin typeface="HGP創英角ﾎﾟｯﾌﾟ体" pitchFamily="50" charset="-128"/>
                <a:ea typeface="HGP創英角ﾎﾟｯﾌﾟ体" pitchFamily="50" charset="-128"/>
              </a:rPr>
              <a:t>( Mail Delivery Agent )</a:t>
            </a:r>
          </a:p>
          <a:p>
            <a:pPr marL="342900" lvl="1" indent="-342900"/>
            <a:r>
              <a:rPr lang="ja-JP" altLang="en-US" dirty="0" smtClean="0">
                <a:latin typeface="HGP創英角ﾎﾟｯﾌﾟ体" pitchFamily="50" charset="-128"/>
                <a:ea typeface="HGP創英角ﾎﾟｯﾌﾟ体" pitchFamily="50" charset="-128"/>
              </a:rPr>
              <a:t>リモート</a:t>
            </a:r>
            <a:r>
              <a:rPr lang="en-US" altLang="ja-JP" dirty="0" smtClean="0">
                <a:latin typeface="HGP創英角ﾎﾟｯﾌﾟ体" pitchFamily="50" charset="-128"/>
                <a:ea typeface="HGP創英角ﾎﾟｯﾌﾟ体" pitchFamily="50" charset="-128"/>
              </a:rPr>
              <a:t>MDA</a:t>
            </a:r>
          </a:p>
          <a:p>
            <a:pPr marL="580644" lvl="2" indent="-342900">
              <a:buFont typeface="Lucida Sans Unicode" pitchFamily="34" charset="0"/>
              <a:buChar char="–"/>
            </a:pPr>
            <a:r>
              <a:rPr lang="ja-JP" altLang="en-US" dirty="0" smtClean="0">
                <a:latin typeface="HGP創英角ﾎﾟｯﾌﾟ体" pitchFamily="50" charset="-128"/>
                <a:ea typeface="HGP創英角ﾎﾟｯﾌﾟ体" pitchFamily="50" charset="-128"/>
              </a:rPr>
              <a:t>他のメールサーバへのメールの配送するプログラム</a:t>
            </a:r>
            <a:endParaRPr lang="en-US" altLang="ja-JP" dirty="0" smtClean="0">
              <a:latin typeface="HGP創英角ﾎﾟｯﾌﾟ体" pitchFamily="50" charset="-128"/>
              <a:ea typeface="HGP創英角ﾎﾟｯﾌﾟ体" pitchFamily="50" charset="-128"/>
            </a:endParaRPr>
          </a:p>
          <a:p>
            <a:pPr marL="342900" lvl="1" indent="-342900"/>
            <a:r>
              <a:rPr lang="ja-JP" altLang="en-US" dirty="0" smtClean="0">
                <a:latin typeface="HGP創英角ﾎﾟｯﾌﾟ体" pitchFamily="50" charset="-128"/>
                <a:ea typeface="HGP創英角ﾎﾟｯﾌﾟ体" pitchFamily="50" charset="-128"/>
              </a:rPr>
              <a:t>ローカル</a:t>
            </a:r>
            <a:r>
              <a:rPr lang="en-US" altLang="ja-JP" dirty="0" smtClean="0">
                <a:latin typeface="HGP創英角ﾎﾟｯﾌﾟ体" pitchFamily="50" charset="-128"/>
                <a:ea typeface="HGP創英角ﾎﾟｯﾌﾟ体" pitchFamily="50" charset="-128"/>
              </a:rPr>
              <a:t>MDA</a:t>
            </a:r>
          </a:p>
          <a:p>
            <a:pPr marL="580644" lvl="2" indent="-342900">
              <a:buFont typeface="Lucida Sans Unicode" pitchFamily="34" charset="0"/>
              <a:buChar char="–"/>
            </a:pPr>
            <a:r>
              <a:rPr lang="ja-JP" altLang="en-US" dirty="0" smtClean="0">
                <a:latin typeface="HGP創英角ﾎﾟｯﾌﾟ体" pitchFamily="50" charset="-128"/>
                <a:ea typeface="HGP創英角ﾎﾟｯﾌﾟ体" pitchFamily="50" charset="-128"/>
              </a:rPr>
              <a:t>メールをメールボックスに格納するプログラム</a:t>
            </a:r>
            <a:endParaRPr lang="en-US" altLang="ja-JP" dirty="0" smtClean="0">
              <a:latin typeface="HGP創英角ﾎﾟｯﾌﾟ体" pitchFamily="50" charset="-128"/>
              <a:ea typeface="HGP創英角ﾎﾟｯﾌﾟ体" pitchFamily="50" charset="-128"/>
            </a:endParaRPr>
          </a:p>
          <a:p>
            <a:pPr marL="580644" lvl="2" indent="-342900">
              <a:buFont typeface="Lucida Sans Unicode" pitchFamily="34" charset="0"/>
              <a:buChar char="–"/>
            </a:pPr>
            <a:r>
              <a:rPr lang="en-US" altLang="ja-JP" dirty="0" smtClean="0">
                <a:latin typeface="HGP創英角ﾎﾟｯﾌﾟ体" pitchFamily="50" charset="-128"/>
                <a:ea typeface="HGP創英角ﾎﾟｯﾌﾟ体" pitchFamily="50" charset="-128"/>
              </a:rPr>
              <a:t>LDA</a:t>
            </a:r>
            <a:r>
              <a:rPr lang="ja-JP" altLang="en-US" dirty="0" smtClean="0">
                <a:latin typeface="HGP創英角ﾎﾟｯﾌﾟ体" pitchFamily="50" charset="-128"/>
                <a:ea typeface="HGP創英角ﾎﾟｯﾌﾟ体" pitchFamily="50" charset="-128"/>
              </a:rPr>
              <a:t>（</a:t>
            </a:r>
            <a:r>
              <a:rPr lang="en-US" altLang="ja-JP" dirty="0" smtClean="0">
                <a:latin typeface="HGP創英角ﾎﾟｯﾌﾟ体" pitchFamily="50" charset="-128"/>
                <a:ea typeface="HGP創英角ﾎﾟｯﾌﾟ体" pitchFamily="50" charset="-128"/>
              </a:rPr>
              <a:t>Local Delivery Agent</a:t>
            </a:r>
            <a:r>
              <a:rPr lang="ja-JP" altLang="en-US" dirty="0" smtClean="0">
                <a:latin typeface="HGP創英角ﾎﾟｯﾌﾟ体" pitchFamily="50" charset="-128"/>
                <a:ea typeface="HGP創英角ﾎﾟｯﾌﾟ体" pitchFamily="50" charset="-128"/>
              </a:rPr>
              <a:t>）とも呼ばれる</a:t>
            </a:r>
            <a:endParaRPr lang="en-US" altLang="ja-JP" dirty="0" smtClean="0">
              <a:latin typeface="HGP創英角ﾎﾟｯﾌﾟ体" pitchFamily="50" charset="-128"/>
              <a:ea typeface="HGP創英角ﾎﾟｯﾌﾟ体" pitchFamily="50" charset="-128"/>
            </a:endParaRPr>
          </a:p>
          <a:p>
            <a:pPr marL="580644" lvl="2" indent="-342900">
              <a:buNone/>
            </a:pPr>
            <a:r>
              <a:rPr lang="ja-JP" altLang="en-US" sz="1800" dirty="0" smtClean="0">
                <a:latin typeface="HGP創英角ﾎﾟｯﾌﾟ体" pitchFamily="50" charset="-128"/>
                <a:ea typeface="HGP創英角ﾎﾟｯﾌﾟ体" pitchFamily="50" charset="-128"/>
              </a:rPr>
              <a:t>　 </a:t>
            </a:r>
            <a:endParaRPr lang="en-US" altLang="ja-JP" sz="1800" dirty="0" smtClean="0">
              <a:latin typeface="HGP創英角ﾎﾟｯﾌﾟ体" pitchFamily="50" charset="-128"/>
              <a:ea typeface="HGP創英角ﾎﾟｯﾌﾟ体" pitchFamily="50" charset="-128"/>
            </a:endParaRPr>
          </a:p>
          <a:p>
            <a:pPr marL="580644" lvl="2" indent="-342900">
              <a:buNone/>
            </a:pPr>
            <a:r>
              <a:rPr lang="ja-JP" altLang="en-US" sz="1800" dirty="0"/>
              <a:t> </a:t>
            </a:r>
            <a:endParaRPr lang="en-US" altLang="ja-JP" sz="1800" dirty="0" smtClean="0"/>
          </a:p>
          <a:p>
            <a:pPr marL="342900" lvl="1" indent="-342900">
              <a:buNone/>
            </a:pPr>
            <a:r>
              <a:rPr lang="ja-JP" altLang="en-US" sz="1800" dirty="0" smtClean="0"/>
              <a:t>　　</a:t>
            </a:r>
            <a:endParaRPr lang="en-US" altLang="ja-JP" sz="1800" dirty="0" smtClean="0"/>
          </a:p>
          <a:p>
            <a:pPr marL="342900" lvl="1" indent="-342900">
              <a:buNone/>
            </a:pPr>
            <a:endParaRPr lang="en-US" altLang="ja-JP" sz="1800" dirty="0" smtClean="0"/>
          </a:p>
          <a:p>
            <a:pPr marL="342900" lvl="1" indent="-342900">
              <a:buNone/>
            </a:pPr>
            <a:endParaRPr lang="en-US" altLang="ja-JP" dirty="0" smtClean="0"/>
          </a:p>
          <a:p>
            <a:pPr>
              <a:buNone/>
            </a:pPr>
            <a:endParaRPr kumimoji="1" lang="ja-JP" altLang="en-US" dirty="0"/>
          </a:p>
        </p:txBody>
      </p:sp>
      <p:sp>
        <p:nvSpPr>
          <p:cNvPr id="2" name="タイトル 1"/>
          <p:cNvSpPr>
            <a:spLocks noGrp="1"/>
          </p:cNvSpPr>
          <p:nvPr>
            <p:ph type="title"/>
          </p:nvPr>
        </p:nvSpPr>
        <p:spPr/>
        <p:txBody>
          <a:bodyPr>
            <a:normAutofit/>
          </a:bodyPr>
          <a:lstStyle/>
          <a:p>
            <a:r>
              <a:rPr kumimoji="1" lang="en-US" altLang="ja-JP" sz="4000" dirty="0" smtClean="0">
                <a:latin typeface="HGP創英角ﾎﾟｯﾌﾟ体" pitchFamily="50" charset="-128"/>
                <a:ea typeface="HGP創英角ﾎﾟｯﾌﾟ体" pitchFamily="50" charset="-128"/>
              </a:rPr>
              <a:t>MDA</a:t>
            </a:r>
            <a:r>
              <a:rPr lang="ja-JP" altLang="en-US" sz="4000" dirty="0" smtClean="0">
                <a:latin typeface="HGP創英角ﾎﾟｯﾌﾟ体" pitchFamily="50" charset="-128"/>
                <a:ea typeface="HGP創英角ﾎﾟｯﾌﾟ体" pitchFamily="50" charset="-128"/>
              </a:rPr>
              <a:t> とは</a:t>
            </a:r>
            <a:r>
              <a:rPr kumimoji="1" lang="en-US" altLang="ja-JP" sz="4000" dirty="0" smtClean="0">
                <a:latin typeface="HGP創英角ﾎﾟｯﾌﾟ体" pitchFamily="50" charset="-128"/>
                <a:ea typeface="HGP創英角ﾎﾟｯﾌﾟ体" pitchFamily="50" charset="-128"/>
              </a:rPr>
              <a:t> </a:t>
            </a:r>
            <a:endParaRPr kumimoji="1" lang="ja-JP" altLang="en-US" sz="4000" dirty="0">
              <a:latin typeface="HGP創英角ﾎﾟｯﾌﾟ体" pitchFamily="50" charset="-128"/>
              <a:ea typeface="HGP創英角ﾎﾟｯﾌﾟ体" pitchFamily="50" charset="-128"/>
            </a:endParaRPr>
          </a:p>
        </p:txBody>
      </p:sp>
      <p:sp>
        <p:nvSpPr>
          <p:cNvPr id="5" name="メモ 4"/>
          <p:cNvSpPr/>
          <p:nvPr/>
        </p:nvSpPr>
        <p:spPr>
          <a:xfrm>
            <a:off x="1331640" y="4991022"/>
            <a:ext cx="6552728" cy="1368152"/>
          </a:xfrm>
          <a:prstGeom prst="foldedCorner">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1" indent="-342900">
              <a:buNone/>
            </a:pPr>
            <a:r>
              <a:rPr lang="en-US" altLang="ja-JP" dirty="0" smtClean="0">
                <a:solidFill>
                  <a:schemeClr val="tx1"/>
                </a:solidFill>
                <a:latin typeface="HGP創英角ﾎﾟｯﾌﾟ体" pitchFamily="50" charset="-128"/>
                <a:ea typeface="HGP創英角ﾎﾟｯﾌﾟ体" pitchFamily="50" charset="-128"/>
              </a:rPr>
              <a:t>*</a:t>
            </a:r>
            <a:r>
              <a:rPr lang="ja-JP" altLang="en-US" b="1" dirty="0" smtClean="0">
                <a:solidFill>
                  <a:schemeClr val="tx1"/>
                </a:solidFill>
                <a:latin typeface="HGP創英角ﾎﾟｯﾌﾟ体" pitchFamily="50" charset="-128"/>
                <a:ea typeface="HGP創英角ﾎﾟｯﾌﾟ体" pitchFamily="50" charset="-128"/>
              </a:rPr>
              <a:t> </a:t>
            </a:r>
            <a:r>
              <a:rPr lang="ja-JP" altLang="en-US" sz="2000" b="1" dirty="0" smtClean="0">
                <a:solidFill>
                  <a:schemeClr val="tx1"/>
                </a:solidFill>
                <a:latin typeface="HGP創英角ﾎﾟｯﾌﾟ体" pitchFamily="50" charset="-128"/>
                <a:ea typeface="HGP創英角ﾎﾟｯﾌﾟ体" pitchFamily="50" charset="-128"/>
              </a:rPr>
              <a:t>手紙を送る場合</a:t>
            </a:r>
            <a:endParaRPr lang="en-US" altLang="ja-JP" sz="2000" b="1" dirty="0" smtClean="0">
              <a:solidFill>
                <a:schemeClr val="tx1"/>
              </a:solidFill>
              <a:latin typeface="HGP創英角ﾎﾟｯﾌﾟ体" pitchFamily="50" charset="-128"/>
              <a:ea typeface="HGP創英角ﾎﾟｯﾌﾟ体" pitchFamily="50" charset="-128"/>
            </a:endParaRPr>
          </a:p>
          <a:p>
            <a:pPr marL="342900" lvl="1" indent="-342900">
              <a:buNone/>
            </a:pPr>
            <a:endParaRPr lang="en-US" altLang="ja-JP" sz="800" b="1" dirty="0" smtClean="0">
              <a:solidFill>
                <a:schemeClr val="tx1"/>
              </a:solidFill>
              <a:latin typeface="HGP創英角ﾎﾟｯﾌﾟ体" pitchFamily="50" charset="-128"/>
              <a:ea typeface="HGP創英角ﾎﾟｯﾌﾟ体" pitchFamily="50" charset="-128"/>
            </a:endParaRPr>
          </a:p>
          <a:p>
            <a:pPr marL="342900" lvl="1" indent="-342900"/>
            <a:r>
              <a:rPr lang="ja-JP" altLang="en-US" sz="2000" dirty="0" smtClean="0">
                <a:solidFill>
                  <a:schemeClr val="tx1"/>
                </a:solidFill>
                <a:latin typeface="HGP創英角ﾎﾟｯﾌﾟ体" pitchFamily="50" charset="-128"/>
                <a:ea typeface="HGP創英角ﾎﾟｯﾌﾟ体" pitchFamily="50" charset="-128"/>
              </a:rPr>
              <a:t>  ・ </a:t>
            </a:r>
            <a:r>
              <a:rPr lang="en-US" altLang="ja-JP" sz="2000" dirty="0" smtClean="0">
                <a:solidFill>
                  <a:schemeClr val="tx1"/>
                </a:solidFill>
                <a:latin typeface="HGP創英角ﾎﾟｯﾌﾟ体" pitchFamily="50" charset="-128"/>
                <a:ea typeface="HGP創英角ﾎﾟｯﾌﾟ体" pitchFamily="50" charset="-128"/>
              </a:rPr>
              <a:t> </a:t>
            </a:r>
            <a:r>
              <a:rPr lang="ja-JP" altLang="en-US" sz="2000" dirty="0">
                <a:solidFill>
                  <a:schemeClr val="tx1"/>
                </a:solidFill>
                <a:latin typeface="HGP創英角ﾎﾟｯﾌﾟ体" pitchFamily="50" charset="-128"/>
                <a:ea typeface="HGP創英角ﾎﾟｯﾌﾟ体" pitchFamily="50" charset="-128"/>
              </a:rPr>
              <a:t>管轄外の手紙を他の郵便局に届ける役割</a:t>
            </a:r>
            <a:r>
              <a:rPr lang="ja-JP" altLang="en-US" sz="2000" b="1" dirty="0">
                <a:solidFill>
                  <a:schemeClr val="tx1"/>
                </a:solidFill>
                <a:latin typeface="HGP創英角ﾎﾟｯﾌﾟ体" pitchFamily="50" charset="-128"/>
                <a:ea typeface="HGP創英角ﾎﾟｯﾌﾟ体" pitchFamily="50" charset="-128"/>
              </a:rPr>
              <a:t>　</a:t>
            </a:r>
          </a:p>
          <a:p>
            <a:pPr marL="342900" lvl="1" indent="-342900">
              <a:buNone/>
            </a:pPr>
            <a:r>
              <a:rPr lang="ja-JP" altLang="en-US" sz="2000" dirty="0" smtClean="0">
                <a:solidFill>
                  <a:schemeClr val="tx1"/>
                </a:solidFill>
                <a:latin typeface="HGP創英角ﾎﾟｯﾌﾟ体" pitchFamily="50" charset="-128"/>
                <a:ea typeface="HGP創英角ﾎﾟｯﾌﾟ体" pitchFamily="50" charset="-128"/>
              </a:rPr>
              <a:t>  ・  郵便屋</a:t>
            </a:r>
            <a:r>
              <a:rPr lang="ja-JP" altLang="en-US" sz="2000" dirty="0">
                <a:solidFill>
                  <a:schemeClr val="tx1"/>
                </a:solidFill>
                <a:latin typeface="HGP創英角ﾎﾟｯﾌﾟ体" pitchFamily="50" charset="-128"/>
                <a:ea typeface="HGP創英角ﾎﾟｯﾌﾟ体" pitchFamily="50" charset="-128"/>
              </a:rPr>
              <a:t>さん</a:t>
            </a:r>
            <a:r>
              <a:rPr lang="ja-JP" altLang="en-US" sz="2000" dirty="0" smtClean="0">
                <a:solidFill>
                  <a:schemeClr val="tx1"/>
                </a:solidFill>
                <a:latin typeface="HGP創英角ﾎﾟｯﾌﾟ体" pitchFamily="50" charset="-128"/>
                <a:ea typeface="HGP創英角ﾎﾟｯﾌﾟ体" pitchFamily="50" charset="-128"/>
              </a:rPr>
              <a:t>に相当し</a:t>
            </a:r>
            <a:r>
              <a:rPr lang="en-US" altLang="ja-JP" sz="2000" dirty="0" smtClean="0">
                <a:solidFill>
                  <a:schemeClr val="tx1"/>
                </a:solidFill>
                <a:latin typeface="HGP創英角ﾎﾟｯﾌﾟ体" pitchFamily="50" charset="-128"/>
                <a:ea typeface="HGP創英角ﾎﾟｯﾌﾟ体" pitchFamily="50" charset="-128"/>
              </a:rPr>
              <a:t>, </a:t>
            </a:r>
            <a:r>
              <a:rPr lang="ja-JP" altLang="en-US" sz="2000" dirty="0" smtClean="0">
                <a:solidFill>
                  <a:schemeClr val="tx1"/>
                </a:solidFill>
                <a:latin typeface="HGP創英角ﾎﾟｯﾌﾟ体" pitchFamily="50" charset="-128"/>
                <a:ea typeface="HGP創英角ﾎﾟｯﾌﾟ体" pitchFamily="50" charset="-128"/>
              </a:rPr>
              <a:t>手紙を私書箱に振り分ける役割</a:t>
            </a:r>
            <a:endParaRPr lang="en-US" altLang="ja-JP" sz="2000" dirty="0" smtClean="0">
              <a:solidFill>
                <a:schemeClr val="tx1"/>
              </a:solidFill>
              <a:latin typeface="HGP創英角ﾎﾟｯﾌﾟ体" pitchFamily="50" charset="-128"/>
              <a:ea typeface="HGP創英角ﾎﾟｯﾌﾟ体" pitchFamily="50" charset="-128"/>
            </a:endParaRPr>
          </a:p>
        </p:txBody>
      </p:sp>
    </p:spTree>
    <p:extLst>
      <p:ext uri="{BB962C8B-B14F-4D97-AF65-F5344CB8AC3E}">
        <p14:creationId xmlns:p14="http://schemas.microsoft.com/office/powerpoint/2010/main" val="37061426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dirty="0" smtClean="0"/>
              <a:t> </a:t>
            </a:r>
            <a:r>
              <a:rPr kumimoji="1" lang="ja-JP" altLang="en-US" dirty="0" smtClean="0">
                <a:latin typeface="HGP創英角ﾎﾟｯﾌﾟ体" pitchFamily="50" charset="-128"/>
                <a:ea typeface="HGP創英角ﾎﾟｯﾌﾟ体" pitchFamily="50" charset="-128"/>
              </a:rPr>
              <a:t>メールの送受信とプロトコル</a:t>
            </a:r>
            <a:endParaRPr kumimoji="1" lang="ja-JP" altLang="en-US" dirty="0">
              <a:latin typeface="HGP創英角ﾎﾟｯﾌﾟ体" pitchFamily="50" charset="-128"/>
              <a:ea typeface="HGP創英角ﾎﾟｯﾌﾟ体" pitchFamily="50" charset="-12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03589" y="1772816"/>
            <a:ext cx="8219256" cy="1828800"/>
          </a:xfrm>
        </p:spPr>
        <p:txBody>
          <a:bodyPr>
            <a:normAutofit/>
          </a:bodyPr>
          <a:lstStyle/>
          <a:p>
            <a:r>
              <a:rPr kumimoji="1" lang="ja-JP" altLang="en-US" dirty="0" smtClean="0">
                <a:latin typeface="HGP創英角ﾎﾟｯﾌﾟ体" pitchFamily="50" charset="-128"/>
                <a:ea typeface="HGP創英角ﾎﾟｯﾌﾟ体" pitchFamily="50" charset="-128"/>
              </a:rPr>
              <a:t>ネットワークを介して通信する際の取り決めの集合</a:t>
            </a:r>
            <a:endParaRPr kumimoji="1" lang="en-US" altLang="ja-JP" dirty="0" smtClean="0">
              <a:latin typeface="HGP創英角ﾎﾟｯﾌﾟ体" pitchFamily="50" charset="-128"/>
              <a:ea typeface="HGP創英角ﾎﾟｯﾌﾟ体" pitchFamily="50" charset="-128"/>
            </a:endParaRPr>
          </a:p>
          <a:p>
            <a:pPr lvl="1"/>
            <a:r>
              <a:rPr lang="ja-JP" altLang="en-US" dirty="0">
                <a:latin typeface="HGP創英角ﾎﾟｯﾌﾟ体" pitchFamily="50" charset="-128"/>
                <a:ea typeface="HGP創英角ﾎﾟｯﾌﾟ体" pitchFamily="50" charset="-128"/>
              </a:rPr>
              <a:t>　</a:t>
            </a:r>
            <a:r>
              <a:rPr lang="ja-JP" altLang="en-US" dirty="0" smtClean="0">
                <a:latin typeface="HGP創英角ﾎﾟｯﾌﾟ体" pitchFamily="50" charset="-128"/>
                <a:ea typeface="HGP創英角ﾎﾟｯﾌﾟ体" pitchFamily="50" charset="-128"/>
              </a:rPr>
              <a:t>メールの送受信では　</a:t>
            </a:r>
            <a:r>
              <a:rPr lang="en-US" altLang="ja-JP" dirty="0" smtClean="0">
                <a:latin typeface="HGP創英角ﾎﾟｯﾌﾟ体" pitchFamily="50" charset="-128"/>
                <a:ea typeface="HGP創英角ﾎﾟｯﾌﾟ体" pitchFamily="50" charset="-128"/>
              </a:rPr>
              <a:t>SMTP, POP, IMAP</a:t>
            </a:r>
            <a:r>
              <a:rPr lang="ja-JP" altLang="en-US" dirty="0" smtClean="0">
                <a:latin typeface="HGP創英角ﾎﾟｯﾌﾟ体" pitchFamily="50" charset="-128"/>
                <a:ea typeface="HGP創英角ﾎﾟｯﾌﾟ体" pitchFamily="50" charset="-128"/>
              </a:rPr>
              <a:t>　</a:t>
            </a:r>
            <a:endParaRPr kumimoji="1" lang="ja-JP" altLang="en-US" dirty="0">
              <a:latin typeface="HGP創英角ﾎﾟｯﾌﾟ体" pitchFamily="50" charset="-128"/>
              <a:ea typeface="HGP創英角ﾎﾟｯﾌﾟ体" pitchFamily="50" charset="-128"/>
            </a:endParaRPr>
          </a:p>
        </p:txBody>
      </p:sp>
      <p:sp>
        <p:nvSpPr>
          <p:cNvPr id="2" name="タイトル 1"/>
          <p:cNvSpPr>
            <a:spLocks noGrp="1"/>
          </p:cNvSpPr>
          <p:nvPr>
            <p:ph type="title"/>
          </p:nvPr>
        </p:nvSpPr>
        <p:spPr/>
        <p:txBody>
          <a:bodyPr>
            <a:normAutofit/>
          </a:bodyPr>
          <a:lstStyle/>
          <a:p>
            <a:r>
              <a:rPr kumimoji="1" lang="ja-JP" altLang="en-US" sz="4000" dirty="0" smtClean="0">
                <a:latin typeface="HGP創英角ﾎﾟｯﾌﾟ体" pitchFamily="50" charset="-128"/>
                <a:ea typeface="HGP創英角ﾎﾟｯﾌﾟ体" pitchFamily="50" charset="-128"/>
              </a:rPr>
              <a:t>プロトコルとは</a:t>
            </a:r>
            <a:endParaRPr kumimoji="1" lang="ja-JP" altLang="en-US" sz="4000" dirty="0">
              <a:latin typeface="HGP創英角ﾎﾟｯﾌﾟ体" pitchFamily="50" charset="-128"/>
              <a:ea typeface="HGP創英角ﾎﾟｯﾌﾟ体" pitchFamily="50" charset="-128"/>
            </a:endParaRPr>
          </a:p>
        </p:txBody>
      </p:sp>
      <p:pic>
        <p:nvPicPr>
          <p:cNvPr id="4" name="図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568" y="3106926"/>
            <a:ext cx="7659298" cy="3610394"/>
          </a:xfrm>
          <a:prstGeom prst="rect">
            <a:avLst/>
          </a:prstGeom>
        </p:spPr>
      </p:pic>
      <p:sp>
        <p:nvSpPr>
          <p:cNvPr id="9" name="円/楕円 8"/>
          <p:cNvSpPr/>
          <p:nvPr/>
        </p:nvSpPr>
        <p:spPr>
          <a:xfrm>
            <a:off x="2051720" y="3808352"/>
            <a:ext cx="648072" cy="288032"/>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3" name="円/楕円 12"/>
          <p:cNvSpPr/>
          <p:nvPr/>
        </p:nvSpPr>
        <p:spPr>
          <a:xfrm>
            <a:off x="3865145" y="3808352"/>
            <a:ext cx="648072" cy="288032"/>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4" name="円/楕円 13"/>
          <p:cNvSpPr/>
          <p:nvPr/>
        </p:nvSpPr>
        <p:spPr>
          <a:xfrm>
            <a:off x="6012160" y="4084865"/>
            <a:ext cx="864096" cy="380048"/>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19135630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981467" y="1268760"/>
            <a:ext cx="7408333" cy="3450696"/>
          </a:xfrm>
        </p:spPr>
        <p:txBody>
          <a:bodyPr/>
          <a:lstStyle/>
          <a:p>
            <a:pPr marL="0" indent="0">
              <a:buNone/>
            </a:pPr>
            <a:r>
              <a:rPr lang="en-US" altLang="ja-JP" sz="3600" dirty="0" smtClean="0">
                <a:latin typeface="HGP創英角ﾎﾟｯﾌﾟ体" pitchFamily="50" charset="-128"/>
                <a:ea typeface="HGP創英角ﾎﾟｯﾌﾟ体" pitchFamily="50" charset="-128"/>
              </a:rPr>
              <a:t>SMTP(Simple </a:t>
            </a:r>
            <a:r>
              <a:rPr lang="en-US" altLang="ja-JP" sz="3600" dirty="0">
                <a:latin typeface="HGP創英角ﾎﾟｯﾌﾟ体" pitchFamily="50" charset="-128"/>
                <a:ea typeface="HGP創英角ﾎﾟｯﾌﾟ体" pitchFamily="50" charset="-128"/>
              </a:rPr>
              <a:t>Mail </a:t>
            </a:r>
            <a:r>
              <a:rPr lang="en-US" altLang="ja-JP" sz="3600" dirty="0" smtClean="0">
                <a:latin typeface="HGP創英角ﾎﾟｯﾌﾟ体" pitchFamily="50" charset="-128"/>
                <a:ea typeface="HGP創英角ﾎﾟｯﾌﾟ体" pitchFamily="50" charset="-128"/>
              </a:rPr>
              <a:t>Transfer Protocol)</a:t>
            </a:r>
          </a:p>
          <a:p>
            <a:r>
              <a:rPr kumimoji="1" lang="en-US" altLang="ja-JP" dirty="0" smtClean="0">
                <a:latin typeface="HGP創英角ﾎﾟｯﾌﾟ体" pitchFamily="50" charset="-128"/>
                <a:ea typeface="HGP創英角ﾎﾟｯﾌﾟ体" pitchFamily="50" charset="-128"/>
              </a:rPr>
              <a:t>MUA</a:t>
            </a:r>
            <a:r>
              <a:rPr lang="ja-JP" altLang="en-US" dirty="0">
                <a:latin typeface="HGP創英角ﾎﾟｯﾌﾟ体" pitchFamily="50" charset="-128"/>
                <a:ea typeface="HGP創英角ﾎﾟｯﾌﾟ体" pitchFamily="50" charset="-128"/>
              </a:rPr>
              <a:t> </a:t>
            </a:r>
            <a:r>
              <a:rPr lang="en-US" altLang="ja-JP" dirty="0" smtClean="0">
                <a:latin typeface="HGP創英角ﾎﾟｯﾌﾟ体" pitchFamily="50" charset="-128"/>
                <a:ea typeface="HGP創英角ﾎﾟｯﾌﾟ体" pitchFamily="50" charset="-128"/>
              </a:rPr>
              <a:t>- </a:t>
            </a:r>
            <a:r>
              <a:rPr kumimoji="1" lang="en-US" altLang="ja-JP" dirty="0" smtClean="0">
                <a:latin typeface="HGP創英角ﾎﾟｯﾌﾟ体" pitchFamily="50" charset="-128"/>
                <a:ea typeface="HGP創英角ﾎﾟｯﾌﾟ体" pitchFamily="50" charset="-128"/>
              </a:rPr>
              <a:t>MTA</a:t>
            </a:r>
            <a:r>
              <a:rPr lang="en-US" altLang="ja-JP" dirty="0" smtClean="0">
                <a:latin typeface="HGP創英角ﾎﾟｯﾌﾟ体" pitchFamily="50" charset="-128"/>
                <a:ea typeface="HGP創英角ﾎﾟｯﾌﾟ体" pitchFamily="50" charset="-128"/>
              </a:rPr>
              <a:t>,</a:t>
            </a:r>
            <a:r>
              <a:rPr lang="ja-JP" altLang="en-US" dirty="0" smtClean="0">
                <a:latin typeface="HGP創英角ﾎﾟｯﾌﾟ体" pitchFamily="50" charset="-128"/>
                <a:ea typeface="HGP創英角ﾎﾟｯﾌﾟ体" pitchFamily="50" charset="-128"/>
              </a:rPr>
              <a:t> </a:t>
            </a:r>
            <a:r>
              <a:rPr lang="en-US" altLang="ja-JP" dirty="0" smtClean="0">
                <a:latin typeface="HGP創英角ﾎﾟｯﾌﾟ体" pitchFamily="50" charset="-128"/>
                <a:ea typeface="HGP創英角ﾎﾟｯﾌﾟ体" pitchFamily="50" charset="-128"/>
              </a:rPr>
              <a:t>MTA – MTA</a:t>
            </a:r>
            <a:r>
              <a:rPr lang="ja-JP" altLang="en-US" dirty="0" smtClean="0">
                <a:latin typeface="HGP創英角ﾎﾟｯﾌﾟ体" pitchFamily="50" charset="-128"/>
                <a:ea typeface="HGP創英角ﾎﾟｯﾌﾟ体" pitchFamily="50" charset="-128"/>
              </a:rPr>
              <a:t> 間でのメールの転送に使われるプロトコル</a:t>
            </a:r>
            <a:endParaRPr lang="en-US" altLang="ja-JP" dirty="0" smtClean="0">
              <a:latin typeface="HGP創英角ﾎﾟｯﾌﾟ体" pitchFamily="50" charset="-128"/>
              <a:ea typeface="HGP創英角ﾎﾟｯﾌﾟ体" pitchFamily="50" charset="-128"/>
            </a:endParaRPr>
          </a:p>
          <a:p>
            <a:r>
              <a:rPr kumimoji="1" lang="ja-JP" altLang="en-US" dirty="0">
                <a:latin typeface="HGP創英角ﾎﾟｯﾌﾟ体" pitchFamily="50" charset="-128"/>
                <a:ea typeface="HGP創英角ﾎﾟｯﾌﾟ体" pitchFamily="50" charset="-128"/>
              </a:rPr>
              <a:t>メール</a:t>
            </a:r>
            <a:r>
              <a:rPr kumimoji="1" lang="ja-JP" altLang="en-US" dirty="0" smtClean="0">
                <a:latin typeface="HGP創英角ﾎﾟｯﾌﾟ体" pitchFamily="50" charset="-128"/>
                <a:ea typeface="HGP創英角ﾎﾟｯﾌﾟ体" pitchFamily="50" charset="-128"/>
              </a:rPr>
              <a:t>の転送手段を定めている</a:t>
            </a:r>
            <a:endParaRPr kumimoji="1" lang="ja-JP" altLang="en-US" dirty="0">
              <a:latin typeface="HGP創英角ﾎﾟｯﾌﾟ体" pitchFamily="50" charset="-128"/>
              <a:ea typeface="HGP創英角ﾎﾟｯﾌﾟ体" pitchFamily="50" charset="-128"/>
            </a:endParaRPr>
          </a:p>
        </p:txBody>
      </p:sp>
      <p:sp>
        <p:nvSpPr>
          <p:cNvPr id="2" name="タイトル 1"/>
          <p:cNvSpPr>
            <a:spLocks noGrp="1"/>
          </p:cNvSpPr>
          <p:nvPr>
            <p:ph type="title"/>
          </p:nvPr>
        </p:nvSpPr>
        <p:spPr/>
        <p:txBody>
          <a:bodyPr>
            <a:normAutofit/>
          </a:bodyPr>
          <a:lstStyle/>
          <a:p>
            <a:r>
              <a:rPr kumimoji="1" lang="en-US" altLang="ja-JP" sz="4000" dirty="0" smtClean="0">
                <a:latin typeface="HGP創英角ﾎﾟｯﾌﾟ体" pitchFamily="50" charset="-128"/>
                <a:ea typeface="HGP創英角ﾎﾟｯﾌﾟ体" pitchFamily="50" charset="-128"/>
              </a:rPr>
              <a:t>SMTP </a:t>
            </a:r>
            <a:r>
              <a:rPr kumimoji="1" lang="ja-JP" altLang="en-US" sz="4000" dirty="0" smtClean="0">
                <a:latin typeface="HGP創英角ﾎﾟｯﾌﾟ体" pitchFamily="50" charset="-128"/>
                <a:ea typeface="HGP創英角ﾎﾟｯﾌﾟ体" pitchFamily="50" charset="-128"/>
              </a:rPr>
              <a:t>とは</a:t>
            </a:r>
            <a:endParaRPr kumimoji="1" lang="ja-JP" altLang="en-US" sz="4000" dirty="0">
              <a:latin typeface="HGP創英角ﾎﾟｯﾌﾟ体" pitchFamily="50" charset="-128"/>
              <a:ea typeface="HGP創英角ﾎﾟｯﾌﾟ体" pitchFamily="50" charset="-128"/>
            </a:endParaRPr>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1640" y="3717031"/>
            <a:ext cx="6518720" cy="2976399"/>
          </a:xfrm>
          <a:prstGeom prst="rect">
            <a:avLst/>
          </a:prstGeom>
        </p:spPr>
      </p:pic>
      <p:sp>
        <p:nvSpPr>
          <p:cNvPr id="6" name="円/楕円 5"/>
          <p:cNvSpPr/>
          <p:nvPr/>
        </p:nvSpPr>
        <p:spPr>
          <a:xfrm>
            <a:off x="2483768" y="4221088"/>
            <a:ext cx="648072" cy="288032"/>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 name="円/楕円 6"/>
          <p:cNvSpPr/>
          <p:nvPr/>
        </p:nvSpPr>
        <p:spPr>
          <a:xfrm>
            <a:off x="4037562" y="4221088"/>
            <a:ext cx="648072" cy="288032"/>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27869705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904971" y="2246828"/>
            <a:ext cx="7408333" cy="3450696"/>
          </a:xfrm>
        </p:spPr>
        <p:txBody>
          <a:bodyPr>
            <a:normAutofit fontScale="92500" lnSpcReduction="20000"/>
          </a:bodyPr>
          <a:lstStyle/>
          <a:p>
            <a:r>
              <a:rPr kumimoji="1" lang="en-US" altLang="ja-JP" dirty="0" smtClean="0">
                <a:latin typeface="HGP創英角ﾎﾟｯﾌﾟ体" pitchFamily="50" charset="-128"/>
                <a:ea typeface="HGP創英角ﾎﾟｯﾌﾟ体" pitchFamily="50" charset="-128"/>
              </a:rPr>
              <a:t>SMTP</a:t>
            </a:r>
            <a:r>
              <a:rPr kumimoji="1" lang="ja-JP" altLang="en-US" dirty="0" smtClean="0">
                <a:latin typeface="HGP創英角ﾎﾟｯﾌﾟ体" pitchFamily="50" charset="-128"/>
                <a:ea typeface="HGP創英角ﾎﾟｯﾌﾟ体" pitchFamily="50" charset="-128"/>
              </a:rPr>
              <a:t> エンベロープ</a:t>
            </a:r>
            <a:endParaRPr lang="en-US" altLang="ja-JP" dirty="0">
              <a:latin typeface="HGP創英角ﾎﾟｯﾌﾟ体" pitchFamily="50" charset="-128"/>
              <a:ea typeface="HGP創英角ﾎﾟｯﾌﾟ体" pitchFamily="50" charset="-128"/>
            </a:endParaRPr>
          </a:p>
          <a:p>
            <a:pPr marL="914400" lvl="2" indent="0">
              <a:buNone/>
            </a:pPr>
            <a:r>
              <a:rPr lang="ja-JP" altLang="en-US" dirty="0" smtClean="0">
                <a:latin typeface="HGP創英角ﾎﾟｯﾌﾟ体" pitchFamily="50" charset="-128"/>
                <a:ea typeface="HGP創英角ﾎﾟｯﾌﾟ体" pitchFamily="50" charset="-128"/>
              </a:rPr>
              <a:t>メール</a:t>
            </a:r>
            <a:r>
              <a:rPr lang="ja-JP" altLang="en-US" dirty="0">
                <a:latin typeface="HGP創英角ﾎﾟｯﾌﾟ体" pitchFamily="50" charset="-128"/>
                <a:ea typeface="HGP創英角ﾎﾟｯﾌﾟ体" pitchFamily="50" charset="-128"/>
              </a:rPr>
              <a:t>の</a:t>
            </a:r>
            <a:r>
              <a:rPr lang="ja-JP" altLang="en-US" dirty="0" smtClean="0">
                <a:latin typeface="HGP創英角ﾎﾟｯﾌﾟ体" pitchFamily="50" charset="-128"/>
                <a:ea typeface="HGP創英角ﾎﾟｯﾌﾟ体" pitchFamily="50" charset="-128"/>
              </a:rPr>
              <a:t>転送に使われる宛先と送信者の情報</a:t>
            </a:r>
            <a:endParaRPr lang="en-US" altLang="ja-JP" dirty="0" smtClean="0">
              <a:latin typeface="HGP創英角ﾎﾟｯﾌﾟ体" pitchFamily="50" charset="-128"/>
              <a:ea typeface="HGP創英角ﾎﾟｯﾌﾟ体" pitchFamily="50" charset="-128"/>
            </a:endParaRPr>
          </a:p>
          <a:p>
            <a:r>
              <a:rPr lang="en-US" altLang="ja-JP" dirty="0">
                <a:latin typeface="HGP創英角ﾎﾟｯﾌﾟ体" pitchFamily="50" charset="-128"/>
                <a:ea typeface="HGP創英角ﾎﾟｯﾌﾟ体" pitchFamily="50" charset="-128"/>
              </a:rPr>
              <a:t>SMTP </a:t>
            </a:r>
            <a:r>
              <a:rPr lang="ja-JP" altLang="en-US" dirty="0" smtClean="0">
                <a:latin typeface="HGP創英角ﾎﾟｯﾌﾟ体" pitchFamily="50" charset="-128"/>
                <a:ea typeface="HGP創英角ﾎﾟｯﾌﾟ体" pitchFamily="50" charset="-128"/>
              </a:rPr>
              <a:t>コンテンツ</a:t>
            </a:r>
            <a:r>
              <a:rPr lang="en-US" altLang="ja-JP" dirty="0" smtClean="0">
                <a:latin typeface="HGP創英角ﾎﾟｯﾌﾟ体" pitchFamily="50" charset="-128"/>
                <a:ea typeface="HGP創英角ﾎﾟｯﾌﾟ体" pitchFamily="50" charset="-128"/>
              </a:rPr>
              <a:t>(</a:t>
            </a:r>
            <a:r>
              <a:rPr lang="en-US" altLang="ja-JP" dirty="0" err="1" smtClean="0">
                <a:solidFill>
                  <a:srgbClr val="000000"/>
                </a:solidFill>
                <a:latin typeface="HGP創英角ﾎﾟｯﾌﾟ体" pitchFamily="50" charset="-128"/>
                <a:ea typeface="HGP創英角ﾎﾟｯﾌﾟ体" pitchFamily="50" charset="-128"/>
              </a:rPr>
              <a:t>メ</a:t>
            </a:r>
            <a:r>
              <a:rPr lang="en-US" altLang="ja-JP" dirty="0" err="1">
                <a:solidFill>
                  <a:srgbClr val="000000"/>
                </a:solidFill>
                <a:latin typeface="HGP創英角ﾎﾟｯﾌﾟ体" pitchFamily="50" charset="-128"/>
                <a:ea typeface="HGP創英角ﾎﾟｯﾌﾟ体" pitchFamily="50" charset="-128"/>
              </a:rPr>
              <a:t>ー</a:t>
            </a:r>
            <a:r>
              <a:rPr lang="en-US" altLang="ja-JP" dirty="0" err="1" smtClean="0">
                <a:solidFill>
                  <a:srgbClr val="000000"/>
                </a:solidFill>
                <a:latin typeface="HGP創英角ﾎﾟｯﾌﾟ体" pitchFamily="50" charset="-128"/>
                <a:ea typeface="HGP創英角ﾎﾟｯﾌﾟ体" pitchFamily="50" charset="-128"/>
              </a:rPr>
              <a:t>ル本体</a:t>
            </a:r>
            <a:r>
              <a:rPr lang="en-US" altLang="ja-JP" dirty="0" smtClean="0">
                <a:solidFill>
                  <a:srgbClr val="000000"/>
                </a:solidFill>
                <a:latin typeface="HGP創英角ﾎﾟｯﾌﾟ体" pitchFamily="50" charset="-128"/>
                <a:ea typeface="HGP創英角ﾎﾟｯﾌﾟ体" pitchFamily="50" charset="-128"/>
              </a:rPr>
              <a:t>)</a:t>
            </a:r>
            <a:endParaRPr lang="en-US" altLang="ja-JP" dirty="0" smtClean="0">
              <a:latin typeface="HGP創英角ﾎﾟｯﾌﾟ体" pitchFamily="50" charset="-128"/>
              <a:ea typeface="HGP創英角ﾎﾟｯﾌﾟ体" pitchFamily="50" charset="-128"/>
            </a:endParaRPr>
          </a:p>
          <a:p>
            <a:pPr lvl="1"/>
            <a:r>
              <a:rPr lang="ja-JP" altLang="en-US" b="1" dirty="0" smtClean="0">
                <a:latin typeface="HGP創英角ﾎﾟｯﾌﾟ体" pitchFamily="50" charset="-128"/>
                <a:ea typeface="HGP創英角ﾎﾟｯﾌﾟ体" pitchFamily="50" charset="-128"/>
              </a:rPr>
              <a:t>ヘッダ</a:t>
            </a:r>
            <a:endParaRPr lang="en-US" altLang="ja-JP" b="1" dirty="0" smtClean="0">
              <a:latin typeface="HGP創英角ﾎﾟｯﾌﾟ体" pitchFamily="50" charset="-128"/>
              <a:ea typeface="HGP創英角ﾎﾟｯﾌﾟ体" pitchFamily="50" charset="-128"/>
            </a:endParaRPr>
          </a:p>
          <a:p>
            <a:pPr marL="457200" lvl="1" indent="0">
              <a:buNone/>
            </a:pPr>
            <a:r>
              <a:rPr lang="en-US" altLang="ja-JP" dirty="0">
                <a:latin typeface="HGP創英角ﾎﾟｯﾌﾟ体" pitchFamily="50" charset="-128"/>
                <a:ea typeface="HGP創英角ﾎﾟｯﾌﾟ体" pitchFamily="50" charset="-128"/>
              </a:rPr>
              <a:t>	</a:t>
            </a:r>
            <a:r>
              <a:rPr lang="ja-JP" altLang="en-US" sz="2400" dirty="0" smtClean="0">
                <a:latin typeface="HGP創英角ﾎﾟｯﾌﾟ体" pitchFamily="50" charset="-128"/>
                <a:ea typeface="HGP創英角ﾎﾟｯﾌﾟ体" pitchFamily="50" charset="-128"/>
              </a:rPr>
              <a:t>送信者や送信日時などの情報</a:t>
            </a:r>
            <a:endParaRPr lang="en-US" altLang="ja-JP" sz="2400" dirty="0" smtClean="0">
              <a:latin typeface="HGP創英角ﾎﾟｯﾌﾟ体" pitchFamily="50" charset="-128"/>
              <a:ea typeface="HGP創英角ﾎﾟｯﾌﾟ体" pitchFamily="50" charset="-128"/>
            </a:endParaRPr>
          </a:p>
          <a:p>
            <a:pPr marL="457200" lvl="1" indent="0">
              <a:buNone/>
            </a:pPr>
            <a:r>
              <a:rPr lang="en-US" altLang="ja-JP" sz="2400" dirty="0">
                <a:latin typeface="HGP創英角ﾎﾟｯﾌﾟ体" pitchFamily="50" charset="-128"/>
                <a:ea typeface="HGP創英角ﾎﾟｯﾌﾟ体" pitchFamily="50" charset="-128"/>
              </a:rPr>
              <a:t>	 MUA</a:t>
            </a:r>
            <a:r>
              <a:rPr lang="ja-JP" altLang="en-US" sz="2400" dirty="0">
                <a:latin typeface="HGP創英角ﾎﾟｯﾌﾟ体" pitchFamily="50" charset="-128"/>
                <a:ea typeface="HGP創英角ﾎﾟｯﾌﾟ体" pitchFamily="50" charset="-128"/>
              </a:rPr>
              <a:t> 上で表示される</a:t>
            </a:r>
            <a:endParaRPr lang="en-US" altLang="ja-JP" sz="2400" dirty="0" smtClean="0">
              <a:latin typeface="HGP創英角ﾎﾟｯﾌﾟ体" pitchFamily="50" charset="-128"/>
              <a:ea typeface="HGP創英角ﾎﾟｯﾌﾟ体" pitchFamily="50" charset="-128"/>
            </a:endParaRPr>
          </a:p>
          <a:p>
            <a:pPr lvl="1"/>
            <a:r>
              <a:rPr lang="ja-JP" altLang="en-US" b="1" dirty="0" smtClean="0">
                <a:latin typeface="HGP創英角ﾎﾟｯﾌﾟ体" pitchFamily="50" charset="-128"/>
                <a:ea typeface="HGP創英角ﾎﾟｯﾌﾟ体" pitchFamily="50" charset="-128"/>
              </a:rPr>
              <a:t>本文</a:t>
            </a:r>
            <a:r>
              <a:rPr lang="en-US" altLang="ja-JP" dirty="0" smtClean="0">
                <a:latin typeface="HGP創英角ﾎﾟｯﾌﾟ体" pitchFamily="50" charset="-128"/>
                <a:ea typeface="HGP創英角ﾎﾟｯﾌﾟ体" pitchFamily="50" charset="-128"/>
              </a:rPr>
              <a:t>(</a:t>
            </a:r>
            <a:r>
              <a:rPr lang="en-US" altLang="ja-JP" dirty="0">
                <a:latin typeface="HGP創英角ﾎﾟｯﾌﾟ体" pitchFamily="50" charset="-128"/>
                <a:ea typeface="HGP創英角ﾎﾟｯﾌﾟ体" pitchFamily="50" charset="-128"/>
              </a:rPr>
              <a:t>body</a:t>
            </a:r>
            <a:r>
              <a:rPr lang="en-US" altLang="ja-JP" dirty="0" smtClean="0">
                <a:latin typeface="HGP創英角ﾎﾟｯﾌﾟ体" pitchFamily="50" charset="-128"/>
                <a:ea typeface="HGP創英角ﾎﾟｯﾌﾟ体" pitchFamily="50" charset="-128"/>
              </a:rPr>
              <a:t>)</a:t>
            </a:r>
            <a:endParaRPr lang="en-US" altLang="ja-JP" dirty="0">
              <a:latin typeface="HGP創英角ﾎﾟｯﾌﾟ体" pitchFamily="50" charset="-128"/>
              <a:ea typeface="HGP創英角ﾎﾟｯﾌﾟ体" pitchFamily="50" charset="-128"/>
            </a:endParaRPr>
          </a:p>
          <a:p>
            <a:pPr marL="457200" lvl="1" indent="0">
              <a:buNone/>
            </a:pPr>
            <a:endParaRPr lang="en-US" altLang="ja-JP" dirty="0">
              <a:latin typeface="HGP創英角ﾎﾟｯﾌﾟ体" pitchFamily="50" charset="-128"/>
              <a:ea typeface="HGP創英角ﾎﾟｯﾌﾟ体" pitchFamily="50" charset="-128"/>
            </a:endParaRPr>
          </a:p>
          <a:p>
            <a:pPr marL="57150" indent="0">
              <a:buNone/>
            </a:pPr>
            <a:r>
              <a:rPr lang="ja-JP" altLang="en-US" sz="2600" dirty="0" smtClean="0">
                <a:latin typeface="HGP創英角ﾎﾟｯﾌﾟ体" pitchFamily="50" charset="-128"/>
                <a:ea typeface="HGP創英角ﾎﾟｯﾌﾟ体" pitchFamily="50" charset="-128"/>
              </a:rPr>
              <a:t>エンベロープとヘッダの情報は</a:t>
            </a:r>
            <a:endParaRPr lang="en-US" altLang="ja-JP" sz="2600" dirty="0" smtClean="0">
              <a:latin typeface="HGP創英角ﾎﾟｯﾌﾟ体" pitchFamily="50" charset="-128"/>
              <a:ea typeface="HGP創英角ﾎﾟｯﾌﾟ体" pitchFamily="50" charset="-128"/>
            </a:endParaRPr>
          </a:p>
          <a:p>
            <a:pPr marL="57150" indent="0">
              <a:buNone/>
            </a:pPr>
            <a:r>
              <a:rPr lang="ja-JP" altLang="en-US" sz="2600" dirty="0" smtClean="0">
                <a:latin typeface="HGP創英角ﾎﾟｯﾌﾟ体" pitchFamily="50" charset="-128"/>
                <a:ea typeface="HGP創英角ﾎﾟｯﾌﾟ体" pitchFamily="50" charset="-128"/>
              </a:rPr>
              <a:t>異なってもよい</a:t>
            </a:r>
            <a:endParaRPr lang="en-US" altLang="ja-JP" sz="2600" dirty="0" smtClean="0">
              <a:latin typeface="HGP創英角ﾎﾟｯﾌﾟ体" pitchFamily="50" charset="-128"/>
              <a:ea typeface="HGP創英角ﾎﾟｯﾌﾟ体" pitchFamily="50" charset="-128"/>
            </a:endParaRPr>
          </a:p>
        </p:txBody>
      </p:sp>
      <p:sp>
        <p:nvSpPr>
          <p:cNvPr id="2" name="タイトル 1"/>
          <p:cNvSpPr>
            <a:spLocks noGrp="1"/>
          </p:cNvSpPr>
          <p:nvPr>
            <p:ph type="title"/>
          </p:nvPr>
        </p:nvSpPr>
        <p:spPr>
          <a:xfrm>
            <a:off x="251520" y="332656"/>
            <a:ext cx="8579296" cy="1252728"/>
          </a:xfrm>
        </p:spPr>
        <p:txBody>
          <a:bodyPr>
            <a:normAutofit fontScale="90000"/>
          </a:bodyPr>
          <a:lstStyle/>
          <a:p>
            <a:r>
              <a:rPr kumimoji="1" lang="en-US" altLang="ja-JP" dirty="0" smtClean="0">
                <a:latin typeface="HGP創英角ﾎﾟｯﾌﾟ体" pitchFamily="50" charset="-128"/>
                <a:ea typeface="HGP創英角ﾎﾟｯﾌﾟ体" pitchFamily="50" charset="-128"/>
              </a:rPr>
              <a:t>SMTP </a:t>
            </a:r>
            <a:r>
              <a:rPr kumimoji="1" lang="ja-JP" altLang="en-US" dirty="0" smtClean="0">
                <a:latin typeface="HGP創英角ﾎﾟｯﾌﾟ体" pitchFamily="50" charset="-128"/>
                <a:ea typeface="HGP創英角ﾎﾟｯﾌﾟ体" pitchFamily="50" charset="-128"/>
              </a:rPr>
              <a:t>通信で転送されるメールの構造</a:t>
            </a:r>
            <a:endParaRPr kumimoji="1" lang="ja-JP" altLang="en-US" dirty="0">
              <a:latin typeface="HGP創英角ﾎﾟｯﾌﾟ体" pitchFamily="50" charset="-128"/>
              <a:ea typeface="HGP創英角ﾎﾟｯﾌﾟ体" pitchFamily="50" charset="-128"/>
            </a:endParaRPr>
          </a:p>
        </p:txBody>
      </p:sp>
      <p:grpSp>
        <p:nvGrpSpPr>
          <p:cNvPr id="11" name="グループ化 10"/>
          <p:cNvGrpSpPr/>
          <p:nvPr/>
        </p:nvGrpSpPr>
        <p:grpSpPr>
          <a:xfrm>
            <a:off x="5825345" y="2924944"/>
            <a:ext cx="2594881" cy="3580200"/>
            <a:chOff x="6260945" y="2909449"/>
            <a:chExt cx="2594881" cy="3580200"/>
          </a:xfrm>
        </p:grpSpPr>
        <p:sp>
          <p:nvSpPr>
            <p:cNvPr id="4" name="フリーフォーム 3"/>
            <p:cNvSpPr/>
            <p:nvPr/>
          </p:nvSpPr>
          <p:spPr>
            <a:xfrm>
              <a:off x="6260945" y="2909449"/>
              <a:ext cx="2594520" cy="65699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chemeClr val="accent2">
                <a:lumMod val="20000"/>
                <a:lumOff val="80000"/>
              </a:schemeClr>
            </a:solidFill>
            <a:ln w="36720">
              <a:solidFill>
                <a:srgbClr val="000000"/>
              </a:solidFill>
              <a:prstDash val="solid"/>
            </a:ln>
          </p:spPr>
          <p:txBody>
            <a:bodyPr vert="horz" wrap="none" lIns="108000" tIns="63000" rIns="108000" bIns="63000" anchor="ctr" anchorCtr="0" compatLnSpc="0"/>
            <a:lstStyle/>
            <a:p>
              <a:pPr hangingPunct="0"/>
              <a:endParaRPr lang="en-US">
                <a:solidFill>
                  <a:prstClr val="black"/>
                </a:solidFill>
                <a:latin typeface="IPA Pゴシック" pitchFamily="50"/>
                <a:ea typeface="IPA Pゴシック" pitchFamily="50"/>
                <a:cs typeface="Tahoma" pitchFamily="2"/>
              </a:endParaRPr>
            </a:p>
          </p:txBody>
        </p:sp>
        <p:sp>
          <p:nvSpPr>
            <p:cNvPr id="5" name="フリーフォーム 4"/>
            <p:cNvSpPr/>
            <p:nvPr/>
          </p:nvSpPr>
          <p:spPr>
            <a:xfrm>
              <a:off x="6261306" y="3599209"/>
              <a:ext cx="2594520" cy="28904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w="36720">
              <a:solidFill>
                <a:srgbClr val="000000"/>
              </a:solidFill>
              <a:prstDash val="solid"/>
            </a:ln>
          </p:spPr>
          <p:txBody>
            <a:bodyPr vert="horz" wrap="none" lIns="108000" tIns="63000" rIns="108000" bIns="63000" anchor="ctr" anchorCtr="0" compatLnSpc="0"/>
            <a:lstStyle/>
            <a:p>
              <a:pPr hangingPunct="0"/>
              <a:endParaRPr lang="en-US">
                <a:solidFill>
                  <a:prstClr val="black"/>
                </a:solidFill>
                <a:latin typeface="IPA Pゴシック" pitchFamily="50"/>
                <a:ea typeface="IPA Pゴシック" pitchFamily="50"/>
                <a:cs typeface="Tahoma" pitchFamily="2"/>
              </a:endParaRPr>
            </a:p>
          </p:txBody>
        </p:sp>
        <p:sp>
          <p:nvSpPr>
            <p:cNvPr id="6" name="テキスト ボックス 5"/>
            <p:cNvSpPr txBox="1"/>
            <p:nvPr/>
          </p:nvSpPr>
          <p:spPr>
            <a:xfrm>
              <a:off x="6260945" y="3012940"/>
              <a:ext cx="2594519" cy="450016"/>
            </a:xfrm>
            <a:prstGeom prst="rect">
              <a:avLst/>
            </a:prstGeom>
            <a:noFill/>
            <a:ln>
              <a:noFill/>
            </a:ln>
          </p:spPr>
          <p:txBody>
            <a:bodyPr vert="horz" wrap="square" lIns="90000" tIns="45000" rIns="90000" bIns="45000" compatLnSpc="0">
              <a:spAutoFit/>
            </a:bodyPr>
            <a:lstStyle/>
            <a:p>
              <a:pPr algn="ctr" hangingPunct="0"/>
              <a:r>
                <a:rPr lang="ja-JP" altLang="en-US" sz="2800" dirty="0">
                  <a:solidFill>
                    <a:prstClr val="black"/>
                  </a:solidFill>
                  <a:latin typeface="IPA Pゴシック" pitchFamily="50"/>
                  <a:ea typeface="IPA Pゴシック" pitchFamily="50"/>
                  <a:cs typeface="Tahoma" pitchFamily="2"/>
                </a:rPr>
                <a:t>エンベロープ</a:t>
              </a:r>
            </a:p>
          </p:txBody>
        </p:sp>
        <p:sp>
          <p:nvSpPr>
            <p:cNvPr id="7" name="フリーフォーム 6"/>
            <p:cNvSpPr/>
            <p:nvPr/>
          </p:nvSpPr>
          <p:spPr>
            <a:xfrm>
              <a:off x="6400800" y="3732551"/>
              <a:ext cx="2323626" cy="704378"/>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chemeClr val="tx2">
                <a:lumMod val="40000"/>
                <a:lumOff val="60000"/>
              </a:schemeClr>
            </a:solidFill>
            <a:ln w="36720">
              <a:solidFill>
                <a:srgbClr val="000000"/>
              </a:solidFill>
              <a:prstDash val="solid"/>
            </a:ln>
          </p:spPr>
          <p:txBody>
            <a:bodyPr vert="horz" wrap="none" lIns="108000" tIns="63000" rIns="108000" bIns="63000" anchor="ctr" anchorCtr="0" compatLnSpc="0"/>
            <a:lstStyle/>
            <a:p>
              <a:pPr hangingPunct="0"/>
              <a:endParaRPr lang="en-US">
                <a:solidFill>
                  <a:prstClr val="black"/>
                </a:solidFill>
                <a:latin typeface="IPA Pゴシック" pitchFamily="50"/>
                <a:ea typeface="IPA Pゴシック" pitchFamily="50"/>
                <a:cs typeface="Tahoma" pitchFamily="2"/>
              </a:endParaRPr>
            </a:p>
          </p:txBody>
        </p:sp>
        <p:sp>
          <p:nvSpPr>
            <p:cNvPr id="8" name="テキスト ボックス 7"/>
            <p:cNvSpPr txBox="1"/>
            <p:nvPr/>
          </p:nvSpPr>
          <p:spPr>
            <a:xfrm>
              <a:off x="7016226" y="3845449"/>
              <a:ext cx="1297440" cy="541800"/>
            </a:xfrm>
            <a:prstGeom prst="rect">
              <a:avLst/>
            </a:prstGeom>
            <a:noFill/>
            <a:ln>
              <a:noFill/>
            </a:ln>
          </p:spPr>
          <p:txBody>
            <a:bodyPr vert="horz" wrap="none" lIns="90000" tIns="45000" rIns="90000" bIns="45000" anchorCtr="0" compatLnSpc="0">
              <a:spAutoFit/>
            </a:bodyPr>
            <a:lstStyle/>
            <a:p>
              <a:pPr hangingPunct="0"/>
              <a:r>
                <a:rPr lang="ja-JP" altLang="en-US" sz="2800" dirty="0">
                  <a:solidFill>
                    <a:prstClr val="black"/>
                  </a:solidFill>
                  <a:latin typeface="IPA Pゴシック" pitchFamily="50"/>
                  <a:ea typeface="IPA Pゴシック" pitchFamily="50"/>
                  <a:cs typeface="Tahoma" pitchFamily="2"/>
                </a:rPr>
                <a:t>ヘッダ</a:t>
              </a:r>
            </a:p>
          </p:txBody>
        </p:sp>
        <p:sp>
          <p:nvSpPr>
            <p:cNvPr id="9" name="フリーフォーム 8"/>
            <p:cNvSpPr/>
            <p:nvPr/>
          </p:nvSpPr>
          <p:spPr>
            <a:xfrm>
              <a:off x="6400800" y="4568688"/>
              <a:ext cx="2323626" cy="1802131"/>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chemeClr val="tx2">
                <a:lumMod val="40000"/>
                <a:lumOff val="60000"/>
              </a:schemeClr>
            </a:solidFill>
            <a:ln w="36720">
              <a:solidFill>
                <a:srgbClr val="000000"/>
              </a:solidFill>
              <a:prstDash val="solid"/>
            </a:ln>
          </p:spPr>
          <p:txBody>
            <a:bodyPr vert="horz" wrap="none" lIns="108000" tIns="63000" rIns="108000" bIns="63000" anchor="ctr" anchorCtr="0" compatLnSpc="0"/>
            <a:lstStyle/>
            <a:p>
              <a:pPr hangingPunct="0"/>
              <a:endParaRPr lang="en-US">
                <a:solidFill>
                  <a:prstClr val="black"/>
                </a:solidFill>
                <a:latin typeface="IPA Pゴシック" pitchFamily="50"/>
                <a:ea typeface="IPA Pゴシック" pitchFamily="50"/>
                <a:cs typeface="Tahoma" pitchFamily="2"/>
              </a:endParaRPr>
            </a:p>
          </p:txBody>
        </p:sp>
        <p:sp>
          <p:nvSpPr>
            <p:cNvPr id="10" name="テキスト ボックス 9"/>
            <p:cNvSpPr txBox="1"/>
            <p:nvPr/>
          </p:nvSpPr>
          <p:spPr>
            <a:xfrm>
              <a:off x="6457866" y="5208769"/>
              <a:ext cx="2266200" cy="473040"/>
            </a:xfrm>
            <a:prstGeom prst="rect">
              <a:avLst/>
            </a:prstGeom>
            <a:noFill/>
            <a:ln>
              <a:noFill/>
            </a:ln>
          </p:spPr>
          <p:txBody>
            <a:bodyPr vert="horz" wrap="none" lIns="90000" tIns="45000" rIns="90000" bIns="45000" compatLnSpc="0">
              <a:spAutoFit/>
            </a:bodyPr>
            <a:lstStyle/>
            <a:p>
              <a:pPr algn="ctr" hangingPunct="0"/>
              <a:r>
                <a:rPr lang="ja-JP" altLang="en-US" sz="2800">
                  <a:solidFill>
                    <a:prstClr val="black"/>
                  </a:solidFill>
                  <a:latin typeface="IPA Pゴシック" pitchFamily="50"/>
                  <a:ea typeface="IPA Pゴシック" pitchFamily="50"/>
                  <a:cs typeface="Tahoma" pitchFamily="2"/>
                </a:rPr>
                <a:t>本文</a:t>
              </a:r>
            </a:p>
          </p:txBody>
        </p:sp>
      </p:grpSp>
    </p:spTree>
    <p:extLst>
      <p:ext uri="{BB962C8B-B14F-4D97-AF65-F5344CB8AC3E}">
        <p14:creationId xmlns:p14="http://schemas.microsoft.com/office/powerpoint/2010/main" val="4076381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353035252"/>
              </p:ext>
            </p:extLst>
          </p:nvPr>
        </p:nvGraphicFramePr>
        <p:xfrm>
          <a:off x="2822028" y="3369629"/>
          <a:ext cx="2852356" cy="3488569"/>
        </p:xfrm>
        <a:graphic>
          <a:graphicData uri="http://schemas.openxmlformats.org/drawingml/2006/table">
            <a:tbl>
              <a:tblPr bandRow="1">
                <a:tableStyleId>{46F890A9-2807-4EBB-B81D-B2AA78EC7F39}</a:tableStyleId>
              </a:tblPr>
              <a:tblGrid>
                <a:gridCol w="2852356"/>
              </a:tblGrid>
              <a:tr h="398330">
                <a:tc>
                  <a:txBody>
                    <a:bodyPr/>
                    <a:lstStyle/>
                    <a:p>
                      <a:pPr>
                        <a:lnSpc>
                          <a:spcPct val="50000"/>
                        </a:lnSpc>
                      </a:pPr>
                      <a:endParaRPr kumimoji="1" lang="ja-JP" altLang="en-US" dirty="0"/>
                    </a:p>
                  </a:txBody>
                  <a:tcPr/>
                </a:tc>
              </a:tr>
              <a:tr h="331075">
                <a:tc>
                  <a:txBody>
                    <a:bodyPr/>
                    <a:lstStyle/>
                    <a:p>
                      <a:pPr>
                        <a:lnSpc>
                          <a:spcPct val="50000"/>
                        </a:lnSpc>
                      </a:pPr>
                      <a:endParaRPr kumimoji="1" lang="ja-JP" altLang="en-US" dirty="0"/>
                    </a:p>
                  </a:txBody>
                  <a:tcPr/>
                </a:tc>
              </a:tr>
              <a:tr h="346841">
                <a:tc>
                  <a:txBody>
                    <a:bodyPr/>
                    <a:lstStyle/>
                    <a:p>
                      <a:pPr>
                        <a:lnSpc>
                          <a:spcPct val="50000"/>
                        </a:lnSpc>
                      </a:pPr>
                      <a:endParaRPr kumimoji="1" lang="ja-JP" altLang="en-US" dirty="0"/>
                    </a:p>
                  </a:txBody>
                  <a:tcPr/>
                </a:tc>
              </a:tr>
              <a:tr h="331077">
                <a:tc>
                  <a:txBody>
                    <a:bodyPr/>
                    <a:lstStyle/>
                    <a:p>
                      <a:pPr>
                        <a:lnSpc>
                          <a:spcPct val="50000"/>
                        </a:lnSpc>
                      </a:pPr>
                      <a:endParaRPr kumimoji="1" lang="ja-JP" altLang="en-US"/>
                    </a:p>
                  </a:txBody>
                  <a:tcPr/>
                </a:tc>
              </a:tr>
              <a:tr h="362607">
                <a:tc>
                  <a:txBody>
                    <a:bodyPr/>
                    <a:lstStyle/>
                    <a:p>
                      <a:pPr>
                        <a:lnSpc>
                          <a:spcPct val="50000"/>
                        </a:lnSpc>
                      </a:pPr>
                      <a:endParaRPr kumimoji="1" lang="ja-JP" altLang="en-US" dirty="0"/>
                    </a:p>
                  </a:txBody>
                  <a:tcPr/>
                </a:tc>
              </a:tr>
              <a:tr h="362805">
                <a:tc>
                  <a:txBody>
                    <a:bodyPr/>
                    <a:lstStyle/>
                    <a:p>
                      <a:pPr>
                        <a:lnSpc>
                          <a:spcPct val="50000"/>
                        </a:lnSpc>
                      </a:pPr>
                      <a:endParaRPr kumimoji="1" lang="ja-JP" altLang="en-US"/>
                    </a:p>
                  </a:txBody>
                  <a:tcPr/>
                </a:tc>
              </a:tr>
              <a:tr h="302900">
                <a:tc>
                  <a:txBody>
                    <a:bodyPr/>
                    <a:lstStyle/>
                    <a:p>
                      <a:pPr>
                        <a:lnSpc>
                          <a:spcPct val="50000"/>
                        </a:lnSpc>
                      </a:pPr>
                      <a:endParaRPr kumimoji="1" lang="ja-JP" altLang="en-US" dirty="0"/>
                    </a:p>
                  </a:txBody>
                  <a:tcPr/>
                </a:tc>
              </a:tr>
              <a:tr h="343288">
                <a:tc>
                  <a:txBody>
                    <a:bodyPr/>
                    <a:lstStyle/>
                    <a:p>
                      <a:pPr>
                        <a:lnSpc>
                          <a:spcPct val="50000"/>
                        </a:lnSpc>
                      </a:pPr>
                      <a:endParaRPr kumimoji="1" lang="ja-JP" altLang="en-US" dirty="0"/>
                    </a:p>
                  </a:txBody>
                  <a:tcPr/>
                </a:tc>
              </a:tr>
              <a:tr h="346841">
                <a:tc>
                  <a:txBody>
                    <a:bodyPr/>
                    <a:lstStyle/>
                    <a:p>
                      <a:pPr>
                        <a:lnSpc>
                          <a:spcPct val="50000"/>
                        </a:lnSpc>
                      </a:pPr>
                      <a:endParaRPr kumimoji="1" lang="ja-JP" altLang="en-US" dirty="0"/>
                    </a:p>
                  </a:txBody>
                  <a:tcPr/>
                </a:tc>
              </a:tr>
              <a:tr h="362805">
                <a:tc>
                  <a:txBody>
                    <a:bodyPr/>
                    <a:lstStyle/>
                    <a:p>
                      <a:pPr>
                        <a:lnSpc>
                          <a:spcPct val="50000"/>
                        </a:lnSpc>
                      </a:pPr>
                      <a:endParaRPr kumimoji="1" lang="ja-JP" altLang="en-US" dirty="0"/>
                    </a:p>
                  </a:txBody>
                  <a:tcPr/>
                </a:tc>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2088100857"/>
              </p:ext>
            </p:extLst>
          </p:nvPr>
        </p:nvGraphicFramePr>
        <p:xfrm>
          <a:off x="5927834" y="3389585"/>
          <a:ext cx="2963919" cy="3468413"/>
        </p:xfrm>
        <a:graphic>
          <a:graphicData uri="http://schemas.openxmlformats.org/drawingml/2006/table">
            <a:tbl>
              <a:tblPr bandRow="1">
                <a:tableStyleId>{93296810-A885-4BE3-A3E7-6D5BEEA58F35}</a:tableStyleId>
              </a:tblPr>
              <a:tblGrid>
                <a:gridCol w="2963919"/>
              </a:tblGrid>
              <a:tr h="396028">
                <a:tc>
                  <a:txBody>
                    <a:bodyPr/>
                    <a:lstStyle/>
                    <a:p>
                      <a:pPr>
                        <a:lnSpc>
                          <a:spcPct val="50000"/>
                        </a:lnSpc>
                      </a:pPr>
                      <a:endParaRPr kumimoji="1" lang="ja-JP" alt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329162">
                <a:tc>
                  <a:txBody>
                    <a:bodyPr/>
                    <a:lstStyle/>
                    <a:p>
                      <a:pPr>
                        <a:lnSpc>
                          <a:spcPct val="50000"/>
                        </a:lnSpc>
                      </a:pPr>
                      <a:endParaRPr kumimoji="1" lang="ja-JP" alt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344837">
                <a:tc>
                  <a:txBody>
                    <a:bodyPr/>
                    <a:lstStyle/>
                    <a:p>
                      <a:pPr>
                        <a:lnSpc>
                          <a:spcPct val="50000"/>
                        </a:lnSpc>
                      </a:pPr>
                      <a:endParaRPr kumimoji="1" lang="ja-JP" alt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329164">
                <a:tc>
                  <a:txBody>
                    <a:bodyPr/>
                    <a:lstStyle/>
                    <a:p>
                      <a:pPr>
                        <a:lnSpc>
                          <a:spcPct val="50000"/>
                        </a:lnSpc>
                      </a:pPr>
                      <a:endParaRPr kumimoji="1" lang="ja-JP" alt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360512">
                <a:tc>
                  <a:txBody>
                    <a:bodyPr/>
                    <a:lstStyle/>
                    <a:p>
                      <a:pPr>
                        <a:lnSpc>
                          <a:spcPct val="50000"/>
                        </a:lnSpc>
                      </a:pPr>
                      <a:endParaRPr kumimoji="1" lang="ja-JP" alt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360709">
                <a:tc>
                  <a:txBody>
                    <a:bodyPr/>
                    <a:lstStyle/>
                    <a:p>
                      <a:pPr>
                        <a:lnSpc>
                          <a:spcPct val="50000"/>
                        </a:lnSpc>
                      </a:pPr>
                      <a:endParaRPr kumimoji="1" lang="ja-JP" alt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301150">
                <a:tc>
                  <a:txBody>
                    <a:bodyPr/>
                    <a:lstStyle/>
                    <a:p>
                      <a:pPr>
                        <a:lnSpc>
                          <a:spcPct val="50000"/>
                        </a:lnSpc>
                      </a:pPr>
                      <a:endParaRPr kumimoji="1" lang="ja-JP" alt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341305">
                <a:tc>
                  <a:txBody>
                    <a:bodyPr/>
                    <a:lstStyle/>
                    <a:p>
                      <a:pPr>
                        <a:lnSpc>
                          <a:spcPct val="50000"/>
                        </a:lnSpc>
                      </a:pPr>
                      <a:endParaRPr kumimoji="1" lang="ja-JP" alt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344837">
                <a:tc>
                  <a:txBody>
                    <a:bodyPr/>
                    <a:lstStyle/>
                    <a:p>
                      <a:pPr>
                        <a:lnSpc>
                          <a:spcPct val="50000"/>
                        </a:lnSpc>
                      </a:pPr>
                      <a:endParaRPr kumimoji="1" lang="ja-JP" alt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360709">
                <a:tc>
                  <a:txBody>
                    <a:bodyPr/>
                    <a:lstStyle/>
                    <a:p>
                      <a:pPr>
                        <a:lnSpc>
                          <a:spcPct val="50000"/>
                        </a:lnSpc>
                      </a:pPr>
                      <a:endParaRPr kumimoji="1" lang="ja-JP" alt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3" name="コンテンツ プレースホルダー 2"/>
          <p:cNvSpPr>
            <a:spLocks noGrp="1"/>
          </p:cNvSpPr>
          <p:nvPr>
            <p:ph idx="1"/>
          </p:nvPr>
        </p:nvSpPr>
        <p:spPr>
          <a:xfrm>
            <a:off x="457200" y="1286748"/>
            <a:ext cx="8229600" cy="1134140"/>
          </a:xfrm>
        </p:spPr>
        <p:txBody>
          <a:bodyPr/>
          <a:lstStyle/>
          <a:p>
            <a:r>
              <a:rPr lang="ja-JP" altLang="en-US" dirty="0">
                <a:latin typeface="HGP創英角ﾎﾟｯﾌﾟ体" pitchFamily="50" charset="-128"/>
                <a:ea typeface="HGP創英角ﾎﾟｯﾌﾟ体" pitchFamily="50" charset="-128"/>
              </a:rPr>
              <a:t>クライアントのコマンドとメールサーバーからのレスポンスで通信が行われる</a:t>
            </a:r>
          </a:p>
        </p:txBody>
      </p:sp>
      <p:sp>
        <p:nvSpPr>
          <p:cNvPr id="2" name="タイトル 1"/>
          <p:cNvSpPr>
            <a:spLocks noGrp="1"/>
          </p:cNvSpPr>
          <p:nvPr>
            <p:ph type="title"/>
          </p:nvPr>
        </p:nvSpPr>
        <p:spPr>
          <a:prstGeom prst="uturnArrow">
            <a:avLst/>
          </a:prstGeom>
        </p:spPr>
        <p:txBody>
          <a:bodyPr/>
          <a:lstStyle/>
          <a:p>
            <a:r>
              <a:rPr kumimoji="1" lang="en-US" altLang="ja-JP" dirty="0" smtClean="0">
                <a:latin typeface="HGP創英角ﾎﾟｯﾌﾟ体" pitchFamily="50" charset="-128"/>
                <a:ea typeface="HGP創英角ﾎﾟｯﾌﾟ体" pitchFamily="50" charset="-128"/>
              </a:rPr>
              <a:t>SMTP</a:t>
            </a:r>
            <a:r>
              <a:rPr lang="ja-JP" altLang="en-US" dirty="0">
                <a:latin typeface="HGP創英角ﾎﾟｯﾌﾟ体" pitchFamily="50" charset="-128"/>
                <a:ea typeface="HGP創英角ﾎﾟｯﾌﾟ体" pitchFamily="50" charset="-128"/>
              </a:rPr>
              <a:t> </a:t>
            </a:r>
            <a:r>
              <a:rPr lang="ja-JP" altLang="en-US" dirty="0" smtClean="0">
                <a:latin typeface="HGP創英角ﾎﾟｯﾌﾟ体" pitchFamily="50" charset="-128"/>
                <a:ea typeface="HGP創英角ﾎﾟｯﾌﾟ体" pitchFamily="50" charset="-128"/>
              </a:rPr>
              <a:t>通信の内容</a:t>
            </a:r>
            <a:endParaRPr kumimoji="1" lang="ja-JP" altLang="en-US" dirty="0">
              <a:latin typeface="HGP創英角ﾎﾟｯﾌﾟ体" pitchFamily="50" charset="-128"/>
              <a:ea typeface="HGP創英角ﾎﾟｯﾌﾟ体" pitchFamily="50" charset="-128"/>
            </a:endParaRPr>
          </a:p>
        </p:txBody>
      </p:sp>
      <p:grpSp>
        <p:nvGrpSpPr>
          <p:cNvPr id="25" name="グループ化 24"/>
          <p:cNvGrpSpPr/>
          <p:nvPr/>
        </p:nvGrpSpPr>
        <p:grpSpPr>
          <a:xfrm>
            <a:off x="0" y="1772816"/>
            <a:ext cx="8904442" cy="4742073"/>
            <a:chOff x="0" y="2191369"/>
            <a:chExt cx="8904442" cy="4742073"/>
          </a:xfrm>
        </p:grpSpPr>
        <p:grpSp>
          <p:nvGrpSpPr>
            <p:cNvPr id="9" name="グループ化 8"/>
            <p:cNvGrpSpPr/>
            <p:nvPr/>
          </p:nvGrpSpPr>
          <p:grpSpPr>
            <a:xfrm>
              <a:off x="0" y="2877586"/>
              <a:ext cx="8904442" cy="4055856"/>
              <a:chOff x="0" y="3403573"/>
              <a:chExt cx="8904442" cy="4055856"/>
            </a:xfrm>
          </p:grpSpPr>
          <p:grpSp>
            <p:nvGrpSpPr>
              <p:cNvPr id="10" name="グループ化 9"/>
              <p:cNvGrpSpPr/>
              <p:nvPr/>
            </p:nvGrpSpPr>
            <p:grpSpPr>
              <a:xfrm>
                <a:off x="2812202" y="3403573"/>
                <a:ext cx="6092240" cy="3980413"/>
                <a:chOff x="1691505" y="3403573"/>
                <a:chExt cx="6092240" cy="3980413"/>
              </a:xfrm>
            </p:grpSpPr>
            <p:sp>
              <p:nvSpPr>
                <p:cNvPr id="14" name="テキスト ボックス 13"/>
                <p:cNvSpPr txBox="1"/>
                <p:nvPr/>
              </p:nvSpPr>
              <p:spPr>
                <a:xfrm>
                  <a:off x="1760955" y="3488615"/>
                  <a:ext cx="2723279" cy="390600"/>
                </a:xfrm>
                <a:prstGeom prst="rect">
                  <a:avLst/>
                </a:prstGeom>
                <a:noFill/>
                <a:ln>
                  <a:noFill/>
                </a:ln>
              </p:spPr>
              <p:txBody>
                <a:bodyPr vert="horz" wrap="none" lIns="90000" tIns="45000" rIns="90000" bIns="45000" compatLnSpc="0"/>
                <a:lstStyle/>
                <a:p>
                  <a:pPr hangingPunct="0"/>
                  <a:r>
                    <a:rPr lang="ja-JP" altLang="en-US" sz="2200" b="1" dirty="0" smtClean="0">
                      <a:solidFill>
                        <a:srgbClr val="000000"/>
                      </a:solidFill>
                      <a:latin typeface="HGP創英角ﾎﾟｯﾌﾟ体" pitchFamily="50" charset="-128"/>
                      <a:ea typeface="HGP創英角ﾎﾟｯﾌﾟ体" pitchFamily="50" charset="-128"/>
                      <a:cs typeface="Tahoma" pitchFamily="2"/>
                    </a:rPr>
                    <a:t>クライアント</a:t>
                  </a:r>
                  <a:r>
                    <a:rPr lang="en-US" altLang="ja-JP" sz="2200" dirty="0" smtClean="0">
                      <a:solidFill>
                        <a:srgbClr val="000000"/>
                      </a:solidFill>
                      <a:latin typeface="HGP創英角ﾎﾟｯﾌﾟ体" pitchFamily="50" charset="-128"/>
                      <a:ea typeface="HGP創英角ﾎﾟｯﾌﾟ体" pitchFamily="50" charset="-128"/>
                      <a:cs typeface="Tahoma" pitchFamily="2"/>
                    </a:rPr>
                    <a:t>(hoge.com)</a:t>
                  </a:r>
                  <a:endParaRPr lang="ja-JP" altLang="en-US" sz="2200" dirty="0">
                    <a:solidFill>
                      <a:srgbClr val="000000"/>
                    </a:solidFill>
                    <a:latin typeface="HGP創英角ﾎﾟｯﾌﾟ体" pitchFamily="50" charset="-128"/>
                    <a:ea typeface="HGP創英角ﾎﾟｯﾌﾟ体" pitchFamily="50" charset="-128"/>
                    <a:cs typeface="Tahoma" pitchFamily="2"/>
                  </a:endParaRPr>
                </a:p>
              </p:txBody>
            </p:sp>
            <p:sp>
              <p:nvSpPr>
                <p:cNvPr id="15" name="CustomShape 6"/>
                <p:cNvSpPr/>
                <p:nvPr/>
              </p:nvSpPr>
              <p:spPr>
                <a:xfrm>
                  <a:off x="4801612" y="3403573"/>
                  <a:ext cx="2982133" cy="560684"/>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compatLnSpc="0"/>
                <a:lstStyle/>
                <a:p>
                  <a:pPr algn="ctr" hangingPunct="0"/>
                  <a:r>
                    <a:rPr lang="ja-JP" altLang="en-US" sz="2200" b="1" dirty="0" smtClean="0">
                      <a:solidFill>
                        <a:srgbClr val="000000"/>
                      </a:solidFill>
                      <a:latin typeface="HGP創英角ﾎﾟｯﾌﾟ体" pitchFamily="50" charset="-128"/>
                      <a:ea typeface="HGP創英角ﾎﾟｯﾌﾟ体" pitchFamily="50" charset="-128"/>
                      <a:cs typeface="Tahoma" pitchFamily="2"/>
                    </a:rPr>
                    <a:t>サーバ</a:t>
                  </a:r>
                  <a:r>
                    <a:rPr lang="en-US" altLang="ja-JP" sz="2200" dirty="0" smtClean="0">
                      <a:solidFill>
                        <a:srgbClr val="000000"/>
                      </a:solidFill>
                      <a:latin typeface="HGP創英角ﾎﾟｯﾌﾟ体" pitchFamily="50" charset="-128"/>
                      <a:ea typeface="HGP創英角ﾎﾟｯﾌﾟ体" pitchFamily="50" charset="-128"/>
                      <a:cs typeface="Tahoma" pitchFamily="2"/>
                    </a:rPr>
                    <a:t>(</a:t>
                  </a:r>
                  <a:r>
                    <a:rPr lang="en-US" altLang="ja-JP" sz="2200" dirty="0">
                      <a:solidFill>
                        <a:prstClr val="black"/>
                      </a:solidFill>
                      <a:latin typeface="HGP創英角ﾎﾟｯﾌﾟ体" pitchFamily="50" charset="-128"/>
                      <a:ea typeface="HGP創英角ﾎﾟｯﾌﾟ体" pitchFamily="50" charset="-128"/>
                      <a:cs typeface="Tahoma" pitchFamily="2"/>
                    </a:rPr>
                    <a:t>mail.hoge.jp</a:t>
                  </a:r>
                  <a:r>
                    <a:rPr lang="en-US" altLang="ja-JP" sz="2200" dirty="0" smtClean="0">
                      <a:solidFill>
                        <a:srgbClr val="000000"/>
                      </a:solidFill>
                      <a:latin typeface="HGP創英角ﾎﾟｯﾌﾟ体" pitchFamily="50" charset="-128"/>
                      <a:ea typeface="HGP創英角ﾎﾟｯﾌﾟ体" pitchFamily="50" charset="-128"/>
                      <a:cs typeface="Tahoma" pitchFamily="2"/>
                    </a:rPr>
                    <a:t>)</a:t>
                  </a:r>
                  <a:endParaRPr lang="ja-JP" altLang="en-US" sz="2200" dirty="0">
                    <a:solidFill>
                      <a:srgbClr val="000000"/>
                    </a:solidFill>
                    <a:latin typeface="HGP創英角ﾎﾟｯﾌﾟ体" pitchFamily="50" charset="-128"/>
                    <a:ea typeface="HGP創英角ﾎﾟｯﾌﾟ体" pitchFamily="50" charset="-128"/>
                    <a:cs typeface="Tahoma" pitchFamily="2"/>
                  </a:endParaRPr>
                </a:p>
              </p:txBody>
            </p:sp>
            <p:sp>
              <p:nvSpPr>
                <p:cNvPr id="12" name="CustomShape 1"/>
                <p:cNvSpPr/>
                <p:nvPr/>
              </p:nvSpPr>
              <p:spPr>
                <a:xfrm>
                  <a:off x="1691505" y="3895614"/>
                  <a:ext cx="2862182" cy="3488372"/>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w="55080">
                  <a:solidFill>
                    <a:srgbClr val="21778D"/>
                  </a:solidFill>
                  <a:prstDash val="solid"/>
                  <a:round/>
                </a:ln>
              </p:spPr>
              <p:txBody>
                <a:bodyPr vert="horz" wrap="square" lIns="90000" tIns="45000" rIns="90000" bIns="45000" anchor="t" compatLnSpc="0"/>
                <a:lstStyle/>
                <a:p>
                  <a:pPr hangingPunct="0">
                    <a:lnSpc>
                      <a:spcPts val="2700"/>
                    </a:lnSpc>
                  </a:pPr>
                  <a:r>
                    <a:rPr lang="en-US" sz="2200" dirty="0" smtClean="0">
                      <a:solidFill>
                        <a:prstClr val="black"/>
                      </a:solidFill>
                      <a:latin typeface="HGP創英角ﾎﾟｯﾌﾟ体" pitchFamily="50" charset="-128"/>
                      <a:ea typeface="HGP創英角ﾎﾟｯﾌﾟ体" pitchFamily="50" charset="-128"/>
                      <a:cs typeface="Tahoma" pitchFamily="2"/>
                    </a:rPr>
                    <a:t>(</a:t>
                  </a:r>
                  <a:r>
                    <a:rPr lang="ja-JP" altLang="en-US" sz="2200" dirty="0" smtClean="0">
                      <a:solidFill>
                        <a:prstClr val="black"/>
                      </a:solidFill>
                      <a:latin typeface="HGP創英角ﾎﾟｯﾌﾟ体" pitchFamily="50" charset="-128"/>
                      <a:ea typeface="HGP創英角ﾎﾟｯﾌﾟ体" pitchFamily="50" charset="-128"/>
                      <a:cs typeface="Tahoma" pitchFamily="2"/>
                    </a:rPr>
                    <a:t>送信先</a:t>
                  </a:r>
                  <a:r>
                    <a:rPr lang="ja-JP" altLang="en-US" sz="2200" dirty="0">
                      <a:solidFill>
                        <a:prstClr val="black"/>
                      </a:solidFill>
                      <a:latin typeface="HGP創英角ﾎﾟｯﾌﾟ体" pitchFamily="50" charset="-128"/>
                      <a:ea typeface="HGP創英角ﾎﾟｯﾌﾟ体" pitchFamily="50" charset="-128"/>
                      <a:cs typeface="Tahoma" pitchFamily="2"/>
                    </a:rPr>
                    <a:t>サーバに</a:t>
                  </a:r>
                  <a:r>
                    <a:rPr lang="ja-JP" altLang="en-US" sz="2200" dirty="0" smtClean="0">
                      <a:solidFill>
                        <a:prstClr val="black"/>
                      </a:solidFill>
                      <a:latin typeface="HGP創英角ﾎﾟｯﾌﾟ体" pitchFamily="50" charset="-128"/>
                      <a:ea typeface="HGP創英角ﾎﾟｯﾌﾟ体" pitchFamily="50" charset="-128"/>
                      <a:cs typeface="Tahoma" pitchFamily="2"/>
                    </a:rPr>
                    <a:t>接続</a:t>
                  </a:r>
                  <a:r>
                    <a:rPr lang="en-US" sz="2200" dirty="0" smtClean="0">
                      <a:solidFill>
                        <a:prstClr val="black"/>
                      </a:solidFill>
                      <a:latin typeface="HGP創英角ﾎﾟｯﾌﾟ体" pitchFamily="50" charset="-128"/>
                      <a:ea typeface="HGP創英角ﾎﾟｯﾌﾟ体" pitchFamily="50" charset="-128"/>
                      <a:cs typeface="Tahoma" pitchFamily="2"/>
                    </a:rPr>
                    <a:t>)</a:t>
                  </a:r>
                  <a:endParaRPr lang="en-US" sz="2200" dirty="0">
                    <a:solidFill>
                      <a:prstClr val="black"/>
                    </a:solidFill>
                    <a:latin typeface="HGP創英角ﾎﾟｯﾌﾟ体" pitchFamily="50" charset="-128"/>
                    <a:ea typeface="HGP創英角ﾎﾟｯﾌﾟ体" pitchFamily="50" charset="-128"/>
                    <a:cs typeface="Tahoma" pitchFamily="2"/>
                  </a:endParaRPr>
                </a:p>
                <a:p>
                  <a:pPr hangingPunct="0">
                    <a:lnSpc>
                      <a:spcPts val="2700"/>
                    </a:lnSpc>
                  </a:pPr>
                  <a:r>
                    <a:rPr lang="en-US" sz="2200" b="1" dirty="0">
                      <a:solidFill>
                        <a:prstClr val="black"/>
                      </a:solidFill>
                      <a:latin typeface="HGP創英角ﾎﾟｯﾌﾟ体" pitchFamily="50" charset="-128"/>
                      <a:ea typeface="HGP創英角ﾎﾟｯﾌﾟ体" pitchFamily="50" charset="-128"/>
                      <a:cs typeface="Tahoma" pitchFamily="2"/>
                    </a:rPr>
                    <a:t>EHLO</a:t>
                  </a:r>
                  <a:r>
                    <a:rPr lang="en-US" sz="2200" dirty="0">
                      <a:solidFill>
                        <a:prstClr val="black"/>
                      </a:solidFill>
                      <a:latin typeface="HGP創英角ﾎﾟｯﾌﾟ体" pitchFamily="50" charset="-128"/>
                      <a:ea typeface="HGP創英角ﾎﾟｯﾌﾟ体" pitchFamily="50" charset="-128"/>
                      <a:cs typeface="Tahoma" pitchFamily="2"/>
                    </a:rPr>
                    <a:t> hoge.com</a:t>
                  </a:r>
                </a:p>
                <a:p>
                  <a:pPr hangingPunct="0">
                    <a:lnSpc>
                      <a:spcPts val="2700"/>
                    </a:lnSpc>
                  </a:pPr>
                  <a:r>
                    <a:rPr lang="en-US" sz="2200" b="1" dirty="0">
                      <a:solidFill>
                        <a:prstClr val="black"/>
                      </a:solidFill>
                      <a:latin typeface="HGP創英角ﾎﾟｯﾌﾟ体" pitchFamily="50" charset="-128"/>
                      <a:ea typeface="HGP創英角ﾎﾟｯﾌﾟ体" pitchFamily="50" charset="-128"/>
                      <a:cs typeface="Tahoma" pitchFamily="2"/>
                    </a:rPr>
                    <a:t>MAIL</a:t>
                  </a:r>
                  <a:r>
                    <a:rPr lang="en-US" sz="2200" dirty="0">
                      <a:solidFill>
                        <a:prstClr val="black"/>
                      </a:solidFill>
                      <a:latin typeface="HGP創英角ﾎﾟｯﾌﾟ体" pitchFamily="50" charset="-128"/>
                      <a:ea typeface="HGP創英角ﾎﾟｯﾌﾟ体" pitchFamily="50" charset="-128"/>
                      <a:cs typeface="Tahoma" pitchFamily="2"/>
                    </a:rPr>
                    <a:t> </a:t>
                  </a:r>
                  <a:r>
                    <a:rPr lang="en-US" altLang="ja-JP" sz="2200" dirty="0" smtClean="0">
                      <a:solidFill>
                        <a:prstClr val="black"/>
                      </a:solidFill>
                      <a:latin typeface="HGP創英角ﾎﾟｯﾌﾟ体" pitchFamily="50" charset="-128"/>
                      <a:ea typeface="HGP創英角ﾎﾟｯﾌﾟ体" pitchFamily="50" charset="-128"/>
                      <a:cs typeface="Tahoma" pitchFamily="2"/>
                    </a:rPr>
                    <a:t>FROM</a:t>
                  </a:r>
                  <a:r>
                    <a:rPr lang="en-US" sz="2200" dirty="0" smtClean="0">
                      <a:solidFill>
                        <a:prstClr val="black"/>
                      </a:solidFill>
                      <a:latin typeface="HGP創英角ﾎﾟｯﾌﾟ体" pitchFamily="50" charset="-128"/>
                      <a:ea typeface="HGP創英角ﾎﾟｯﾌﾟ体" pitchFamily="50" charset="-128"/>
                      <a:cs typeface="Tahoma" pitchFamily="2"/>
                    </a:rPr>
                    <a:t>:</a:t>
                  </a:r>
                  <a:r>
                    <a:rPr lang="en-US" altLang="ja-JP" sz="2200" dirty="0" smtClean="0">
                      <a:solidFill>
                        <a:prstClr val="black"/>
                      </a:solidFill>
                      <a:latin typeface="HGP創英角ﾎﾟｯﾌﾟ体" pitchFamily="50" charset="-128"/>
                      <a:ea typeface="HGP創英角ﾎﾟｯﾌﾟ体" pitchFamily="50" charset="-128"/>
                      <a:cs typeface="Tahoma" pitchFamily="2"/>
                    </a:rPr>
                    <a:t>(</a:t>
                  </a:r>
                  <a:r>
                    <a:rPr lang="ja-JP" altLang="en-US" sz="2200" dirty="0" smtClean="0">
                      <a:solidFill>
                        <a:prstClr val="black"/>
                      </a:solidFill>
                      <a:latin typeface="HGP創英角ﾎﾟｯﾌﾟ体" pitchFamily="50" charset="-128"/>
                      <a:ea typeface="HGP創英角ﾎﾟｯﾌﾟ体" pitchFamily="50" charset="-128"/>
                      <a:cs typeface="Tahoma" pitchFamily="2"/>
                    </a:rPr>
                    <a:t>送信元</a:t>
                  </a:r>
                  <a:r>
                    <a:rPr lang="en-US" altLang="ja-JP" sz="2200" dirty="0">
                      <a:solidFill>
                        <a:prstClr val="black"/>
                      </a:solidFill>
                      <a:latin typeface="HGP創英角ﾎﾟｯﾌﾟ体" pitchFamily="50" charset="-128"/>
                      <a:ea typeface="HGP創英角ﾎﾟｯﾌﾟ体" pitchFamily="50" charset="-128"/>
                      <a:cs typeface="Tahoma" pitchFamily="2"/>
                    </a:rPr>
                    <a:t>)</a:t>
                  </a:r>
                  <a:endParaRPr lang="ja-JP" altLang="en-US" sz="2200" dirty="0">
                    <a:solidFill>
                      <a:prstClr val="black"/>
                    </a:solidFill>
                    <a:latin typeface="HGP創英角ﾎﾟｯﾌﾟ体" pitchFamily="50" charset="-128"/>
                    <a:ea typeface="HGP創英角ﾎﾟｯﾌﾟ体" pitchFamily="50" charset="-128"/>
                    <a:cs typeface="Tahoma" pitchFamily="2"/>
                  </a:endParaRPr>
                </a:p>
                <a:p>
                  <a:pPr hangingPunct="0">
                    <a:lnSpc>
                      <a:spcPts val="2700"/>
                    </a:lnSpc>
                  </a:pPr>
                  <a:r>
                    <a:rPr lang="en-US" sz="2200" b="1" dirty="0">
                      <a:solidFill>
                        <a:prstClr val="black"/>
                      </a:solidFill>
                      <a:latin typeface="HGP創英角ﾎﾟｯﾌﾟ体" pitchFamily="50" charset="-128"/>
                      <a:ea typeface="HGP創英角ﾎﾟｯﾌﾟ体" pitchFamily="50" charset="-128"/>
                      <a:cs typeface="Tahoma" pitchFamily="2"/>
                    </a:rPr>
                    <a:t>RCPT</a:t>
                  </a:r>
                  <a:r>
                    <a:rPr lang="en-US" sz="2200" dirty="0">
                      <a:solidFill>
                        <a:prstClr val="black"/>
                      </a:solidFill>
                      <a:latin typeface="HGP創英角ﾎﾟｯﾌﾟ体" pitchFamily="50" charset="-128"/>
                      <a:ea typeface="HGP創英角ﾎﾟｯﾌﾟ体" pitchFamily="50" charset="-128"/>
                      <a:cs typeface="Tahoma" pitchFamily="2"/>
                    </a:rPr>
                    <a:t> </a:t>
                  </a:r>
                  <a:r>
                    <a:rPr lang="ja-JP" altLang="en-US" sz="2200" dirty="0" smtClean="0">
                      <a:solidFill>
                        <a:prstClr val="black"/>
                      </a:solidFill>
                      <a:latin typeface="HGP創英角ﾎﾟｯﾌﾟ体" pitchFamily="50" charset="-128"/>
                      <a:ea typeface="HGP創英角ﾎﾟｯﾌﾟ体" pitchFamily="50" charset="-128"/>
                      <a:cs typeface="Tahoma" pitchFamily="2"/>
                    </a:rPr>
                    <a:t> </a:t>
                  </a:r>
                  <a:r>
                    <a:rPr lang="en-US" altLang="ja-JP" sz="2200" dirty="0" smtClean="0">
                      <a:solidFill>
                        <a:prstClr val="black"/>
                      </a:solidFill>
                      <a:latin typeface="HGP創英角ﾎﾟｯﾌﾟ体" pitchFamily="50" charset="-128"/>
                      <a:ea typeface="HGP創英角ﾎﾟｯﾌﾟ体" pitchFamily="50" charset="-128"/>
                      <a:cs typeface="Tahoma" pitchFamily="2"/>
                    </a:rPr>
                    <a:t>TO</a:t>
                  </a:r>
                  <a:r>
                    <a:rPr lang="en-US" sz="2200" dirty="0" smtClean="0">
                      <a:solidFill>
                        <a:prstClr val="black"/>
                      </a:solidFill>
                      <a:latin typeface="HGP創英角ﾎﾟｯﾌﾟ体" pitchFamily="50" charset="-128"/>
                      <a:ea typeface="HGP創英角ﾎﾟｯﾌﾟ体" pitchFamily="50" charset="-128"/>
                      <a:cs typeface="Tahoma" pitchFamily="2"/>
                    </a:rPr>
                    <a:t>:(</a:t>
                  </a:r>
                  <a:r>
                    <a:rPr lang="ja-JP" altLang="en-US" sz="2200" dirty="0">
                      <a:solidFill>
                        <a:prstClr val="black"/>
                      </a:solidFill>
                      <a:latin typeface="HGP創英角ﾎﾟｯﾌﾟ体" pitchFamily="50" charset="-128"/>
                      <a:ea typeface="HGP創英角ﾎﾟｯﾌﾟ体" pitchFamily="50" charset="-128"/>
                      <a:cs typeface="Tahoma" pitchFamily="2"/>
                    </a:rPr>
                    <a:t>宛先</a:t>
                  </a:r>
                  <a:r>
                    <a:rPr lang="en-US" sz="2200" dirty="0">
                      <a:solidFill>
                        <a:prstClr val="black"/>
                      </a:solidFill>
                      <a:latin typeface="HGP創英角ﾎﾟｯﾌﾟ体" pitchFamily="50" charset="-128"/>
                      <a:ea typeface="HGP創英角ﾎﾟｯﾌﾟ体" pitchFamily="50" charset="-128"/>
                      <a:cs typeface="Tahoma" pitchFamily="2"/>
                    </a:rPr>
                    <a:t>)</a:t>
                  </a:r>
                </a:p>
                <a:p>
                  <a:pPr hangingPunct="0">
                    <a:lnSpc>
                      <a:spcPts val="2700"/>
                    </a:lnSpc>
                  </a:pPr>
                  <a:r>
                    <a:rPr lang="en-US" sz="2200" b="1" dirty="0" smtClean="0">
                      <a:solidFill>
                        <a:prstClr val="black"/>
                      </a:solidFill>
                      <a:latin typeface="HGP創英角ﾎﾟｯﾌﾟ体" pitchFamily="50" charset="-128"/>
                      <a:ea typeface="HGP創英角ﾎﾟｯﾌﾟ体" pitchFamily="50" charset="-128"/>
                      <a:cs typeface="Tahoma" pitchFamily="2"/>
                    </a:rPr>
                    <a:t>DATA</a:t>
                  </a:r>
                </a:p>
                <a:p>
                  <a:pPr hangingPunct="0">
                    <a:lnSpc>
                      <a:spcPts val="2700"/>
                    </a:lnSpc>
                  </a:pPr>
                  <a:r>
                    <a:rPr lang="en-US" altLang="ja-JP" sz="2200" dirty="0" smtClean="0">
                      <a:solidFill>
                        <a:prstClr val="black"/>
                      </a:solidFill>
                      <a:latin typeface="HGP創英角ﾎﾟｯﾌﾟ体" pitchFamily="50" charset="-128"/>
                      <a:ea typeface="HGP創英角ﾎﾟｯﾌﾟ体" pitchFamily="50" charset="-128"/>
                      <a:cs typeface="Tahoma" pitchFamily="2"/>
                    </a:rPr>
                    <a:t>(</a:t>
                  </a:r>
                  <a:r>
                    <a:rPr lang="ja-JP" altLang="en-US" sz="2200" dirty="0" smtClean="0">
                      <a:solidFill>
                        <a:prstClr val="black"/>
                      </a:solidFill>
                      <a:latin typeface="HGP創英角ﾎﾟｯﾌﾟ体" pitchFamily="50" charset="-128"/>
                      <a:ea typeface="HGP創英角ﾎﾟｯﾌﾟ体" pitchFamily="50" charset="-128"/>
                      <a:cs typeface="Tahoma" pitchFamily="2"/>
                    </a:rPr>
                    <a:t>ヘッダ</a:t>
                  </a:r>
                  <a:r>
                    <a:rPr lang="en-US" altLang="ja-JP" sz="2200" dirty="0" smtClean="0">
                      <a:solidFill>
                        <a:prstClr val="black"/>
                      </a:solidFill>
                      <a:latin typeface="HGP創英角ﾎﾟｯﾌﾟ体" pitchFamily="50" charset="-128"/>
                      <a:ea typeface="HGP創英角ﾎﾟｯﾌﾟ体" pitchFamily="50" charset="-128"/>
                      <a:cs typeface="Tahoma" pitchFamily="2"/>
                    </a:rPr>
                    <a:t>)</a:t>
                  </a:r>
                </a:p>
                <a:p>
                  <a:pPr hangingPunct="0">
                    <a:lnSpc>
                      <a:spcPts val="2700"/>
                    </a:lnSpc>
                  </a:pPr>
                  <a:endParaRPr lang="en-US" sz="2200" dirty="0">
                    <a:solidFill>
                      <a:prstClr val="black"/>
                    </a:solidFill>
                    <a:latin typeface="HGP創英角ﾎﾟｯﾌﾟ体" pitchFamily="50" charset="-128"/>
                    <a:ea typeface="HGP創英角ﾎﾟｯﾌﾟ体" pitchFamily="50" charset="-128"/>
                    <a:cs typeface="Tahoma" pitchFamily="2"/>
                  </a:endParaRPr>
                </a:p>
                <a:p>
                  <a:pPr hangingPunct="0">
                    <a:lnSpc>
                      <a:spcPts val="2700"/>
                    </a:lnSpc>
                  </a:pPr>
                  <a:r>
                    <a:rPr lang="en-US" sz="2200" dirty="0" smtClean="0">
                      <a:solidFill>
                        <a:prstClr val="black"/>
                      </a:solidFill>
                      <a:latin typeface="HGP創英角ﾎﾟｯﾌﾟ体" pitchFamily="50" charset="-128"/>
                      <a:ea typeface="HGP創英角ﾎﾟｯﾌﾟ体" pitchFamily="50" charset="-128"/>
                      <a:cs typeface="Tahoma" pitchFamily="2"/>
                    </a:rPr>
                    <a:t>(</a:t>
                  </a:r>
                  <a:r>
                    <a:rPr lang="ja-JP" altLang="en-US" sz="2200" dirty="0">
                      <a:solidFill>
                        <a:prstClr val="black"/>
                      </a:solidFill>
                      <a:latin typeface="HGP創英角ﾎﾟｯﾌﾟ体" pitchFamily="50" charset="-128"/>
                      <a:ea typeface="HGP創英角ﾎﾟｯﾌﾟ体" pitchFamily="50" charset="-128"/>
                      <a:cs typeface="Tahoma" pitchFamily="2"/>
                    </a:rPr>
                    <a:t>メール本文</a:t>
                  </a:r>
                  <a:r>
                    <a:rPr lang="en-US" sz="2200" dirty="0">
                      <a:solidFill>
                        <a:prstClr val="black"/>
                      </a:solidFill>
                      <a:latin typeface="HGP創英角ﾎﾟｯﾌﾟ体" pitchFamily="50" charset="-128"/>
                      <a:ea typeface="HGP創英角ﾎﾟｯﾌﾟ体" pitchFamily="50" charset="-128"/>
                      <a:cs typeface="Tahoma" pitchFamily="2"/>
                    </a:rPr>
                    <a:t>)</a:t>
                  </a:r>
                </a:p>
                <a:p>
                  <a:pPr hangingPunct="0">
                    <a:lnSpc>
                      <a:spcPts val="2700"/>
                    </a:lnSpc>
                  </a:pPr>
                  <a:r>
                    <a:rPr lang="en-US" sz="2200" b="1" dirty="0" smtClean="0">
                      <a:solidFill>
                        <a:prstClr val="black"/>
                      </a:solidFill>
                      <a:latin typeface="HGP創英角ﾎﾟｯﾌﾟ体" pitchFamily="50" charset="-128"/>
                      <a:ea typeface="HGP創英角ﾎﾟｯﾌﾟ体" pitchFamily="50" charset="-128"/>
                      <a:cs typeface="Tahoma" pitchFamily="2"/>
                    </a:rPr>
                    <a:t>.</a:t>
                  </a:r>
                  <a:endParaRPr lang="en-US" sz="2200" b="1" dirty="0">
                    <a:solidFill>
                      <a:prstClr val="black"/>
                    </a:solidFill>
                    <a:latin typeface="HGP創英角ﾎﾟｯﾌﾟ体" pitchFamily="50" charset="-128"/>
                    <a:ea typeface="HGP創英角ﾎﾟｯﾌﾟ体" pitchFamily="50" charset="-128"/>
                    <a:cs typeface="Tahoma" pitchFamily="2"/>
                  </a:endParaRPr>
                </a:p>
                <a:p>
                  <a:pPr hangingPunct="0">
                    <a:lnSpc>
                      <a:spcPts val="2700"/>
                    </a:lnSpc>
                  </a:pPr>
                  <a:r>
                    <a:rPr lang="en-US" sz="2200" b="1" dirty="0">
                      <a:solidFill>
                        <a:prstClr val="black"/>
                      </a:solidFill>
                      <a:latin typeface="HGP創英角ﾎﾟｯﾌﾟ体" pitchFamily="50" charset="-128"/>
                      <a:ea typeface="HGP創英角ﾎﾟｯﾌﾟ体" pitchFamily="50" charset="-128"/>
                      <a:cs typeface="Tahoma" pitchFamily="2"/>
                    </a:rPr>
                    <a:t>QUIT</a:t>
                  </a:r>
                </a:p>
              </p:txBody>
            </p:sp>
            <p:sp>
              <p:nvSpPr>
                <p:cNvPr id="13" name="CustomShape 2"/>
                <p:cNvSpPr/>
                <p:nvPr/>
              </p:nvSpPr>
              <p:spPr>
                <a:xfrm>
                  <a:off x="4788922" y="3895614"/>
                  <a:ext cx="2982134" cy="3488372"/>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w="55080">
                  <a:solidFill>
                    <a:srgbClr val="21778D"/>
                  </a:solidFill>
                  <a:prstDash val="solid"/>
                  <a:round/>
                </a:ln>
              </p:spPr>
              <p:txBody>
                <a:bodyPr vert="horz" wrap="square" lIns="90000" tIns="45000" rIns="90000" bIns="45000" anchor="t" compatLnSpc="0"/>
                <a:lstStyle/>
                <a:p>
                  <a:pPr hangingPunct="0">
                    <a:lnSpc>
                      <a:spcPts val="2700"/>
                    </a:lnSpc>
                  </a:pPr>
                  <a:r>
                    <a:rPr lang="en-US" sz="2200" b="1" dirty="0" smtClean="0">
                      <a:solidFill>
                        <a:prstClr val="black"/>
                      </a:solidFill>
                      <a:latin typeface="HGP創英角ﾎﾟｯﾌﾟ体" pitchFamily="50" charset="-128"/>
                      <a:ea typeface="HGP創英角ﾎﾟｯﾌﾟ体" pitchFamily="50" charset="-128"/>
                      <a:cs typeface="Tahoma" pitchFamily="2"/>
                    </a:rPr>
                    <a:t>220</a:t>
                  </a:r>
                  <a:r>
                    <a:rPr lang="en-US" sz="2200" dirty="0" smtClean="0">
                      <a:solidFill>
                        <a:prstClr val="black"/>
                      </a:solidFill>
                      <a:latin typeface="HGP創英角ﾎﾟｯﾌﾟ体" pitchFamily="50" charset="-128"/>
                      <a:ea typeface="HGP創英角ﾎﾟｯﾌﾟ体" pitchFamily="50" charset="-128"/>
                      <a:cs typeface="Tahoma" pitchFamily="2"/>
                    </a:rPr>
                    <a:t> mail.hoge.jp ESMTP</a:t>
                  </a:r>
                </a:p>
                <a:p>
                  <a:pPr hangingPunct="0">
                    <a:lnSpc>
                      <a:spcPts val="2700"/>
                    </a:lnSpc>
                  </a:pPr>
                  <a:r>
                    <a:rPr lang="en-US" sz="2200" b="1" dirty="0" smtClean="0">
                      <a:solidFill>
                        <a:prstClr val="black"/>
                      </a:solidFill>
                      <a:latin typeface="HGP創英角ﾎﾟｯﾌﾟ体" pitchFamily="50" charset="-128"/>
                      <a:ea typeface="HGP創英角ﾎﾟｯﾌﾟ体" pitchFamily="50" charset="-128"/>
                      <a:cs typeface="Tahoma" pitchFamily="2"/>
                    </a:rPr>
                    <a:t>250</a:t>
                  </a:r>
                  <a:r>
                    <a:rPr lang="en-US" sz="2200" dirty="0" smtClean="0">
                      <a:solidFill>
                        <a:prstClr val="black"/>
                      </a:solidFill>
                      <a:latin typeface="HGP創英角ﾎﾟｯﾌﾟ体" pitchFamily="50" charset="-128"/>
                      <a:ea typeface="HGP創英角ﾎﾟｯﾌﾟ体" pitchFamily="50" charset="-128"/>
                      <a:cs typeface="Tahoma" pitchFamily="2"/>
                    </a:rPr>
                    <a:t> </a:t>
                  </a:r>
                  <a:r>
                    <a:rPr lang="en-US" sz="2200" dirty="0">
                      <a:solidFill>
                        <a:prstClr val="black"/>
                      </a:solidFill>
                      <a:latin typeface="HGP創英角ﾎﾟｯﾌﾟ体" pitchFamily="50" charset="-128"/>
                      <a:ea typeface="HGP創英角ﾎﾟｯﾌﾟ体" pitchFamily="50" charset="-128"/>
                      <a:cs typeface="Tahoma" pitchFamily="2"/>
                    </a:rPr>
                    <a:t>mail.hoge.jp</a:t>
                  </a:r>
                </a:p>
                <a:p>
                  <a:pPr hangingPunct="0">
                    <a:lnSpc>
                      <a:spcPts val="2700"/>
                    </a:lnSpc>
                  </a:pPr>
                  <a:r>
                    <a:rPr lang="en-US" sz="2200" b="1" dirty="0">
                      <a:solidFill>
                        <a:prstClr val="black"/>
                      </a:solidFill>
                      <a:latin typeface="HGP創英角ﾎﾟｯﾌﾟ体" pitchFamily="50" charset="-128"/>
                      <a:ea typeface="HGP創英角ﾎﾟｯﾌﾟ体" pitchFamily="50" charset="-128"/>
                      <a:cs typeface="Tahoma" pitchFamily="2"/>
                    </a:rPr>
                    <a:t>250</a:t>
                  </a:r>
                  <a:r>
                    <a:rPr lang="en-US" sz="2200" dirty="0">
                      <a:solidFill>
                        <a:prstClr val="black"/>
                      </a:solidFill>
                      <a:latin typeface="HGP創英角ﾎﾟｯﾌﾟ体" pitchFamily="50" charset="-128"/>
                      <a:ea typeface="HGP創英角ﾎﾟｯﾌﾟ体" pitchFamily="50" charset="-128"/>
                      <a:cs typeface="Tahoma" pitchFamily="2"/>
                    </a:rPr>
                    <a:t> </a:t>
                  </a:r>
                  <a:r>
                    <a:rPr lang="en-US" altLang="ja-JP" sz="2200" dirty="0" smtClean="0">
                      <a:solidFill>
                        <a:prstClr val="black"/>
                      </a:solidFill>
                      <a:latin typeface="HGP創英角ﾎﾟｯﾌﾟ体" pitchFamily="50" charset="-128"/>
                      <a:ea typeface="HGP創英角ﾎﾟｯﾌﾟ体" pitchFamily="50" charset="-128"/>
                      <a:cs typeface="Tahoma" pitchFamily="2"/>
                    </a:rPr>
                    <a:t>OK</a:t>
                  </a:r>
                </a:p>
                <a:p>
                  <a:pPr hangingPunct="0">
                    <a:lnSpc>
                      <a:spcPts val="2700"/>
                    </a:lnSpc>
                  </a:pPr>
                  <a:r>
                    <a:rPr lang="en-US" sz="2200" b="1" dirty="0" smtClean="0">
                      <a:solidFill>
                        <a:prstClr val="black"/>
                      </a:solidFill>
                      <a:latin typeface="HGP創英角ﾎﾟｯﾌﾟ体" pitchFamily="50" charset="-128"/>
                      <a:ea typeface="HGP創英角ﾎﾟｯﾌﾟ体" pitchFamily="50" charset="-128"/>
                      <a:cs typeface="Tahoma" pitchFamily="2"/>
                    </a:rPr>
                    <a:t>250</a:t>
                  </a:r>
                  <a:r>
                    <a:rPr lang="en-US" sz="2200" dirty="0" smtClean="0">
                      <a:solidFill>
                        <a:prstClr val="black"/>
                      </a:solidFill>
                      <a:latin typeface="HGP創英角ﾎﾟｯﾌﾟ体" pitchFamily="50" charset="-128"/>
                      <a:ea typeface="HGP創英角ﾎﾟｯﾌﾟ体" pitchFamily="50" charset="-128"/>
                      <a:cs typeface="Tahoma" pitchFamily="2"/>
                    </a:rPr>
                    <a:t> </a:t>
                  </a:r>
                  <a:r>
                    <a:rPr lang="en-US" altLang="ja-JP" sz="2200" dirty="0" smtClean="0">
                      <a:solidFill>
                        <a:prstClr val="black"/>
                      </a:solidFill>
                      <a:latin typeface="HGP創英角ﾎﾟｯﾌﾟ体" pitchFamily="50" charset="-128"/>
                      <a:ea typeface="HGP創英角ﾎﾟｯﾌﾟ体" pitchFamily="50" charset="-128"/>
                      <a:cs typeface="Tahoma" pitchFamily="2"/>
                    </a:rPr>
                    <a:t>OK</a:t>
                  </a:r>
                </a:p>
                <a:p>
                  <a:pPr hangingPunct="0">
                    <a:lnSpc>
                      <a:spcPts val="2700"/>
                    </a:lnSpc>
                  </a:pPr>
                  <a:r>
                    <a:rPr lang="en-US" sz="2200" b="1" dirty="0" smtClean="0">
                      <a:solidFill>
                        <a:prstClr val="black"/>
                      </a:solidFill>
                      <a:latin typeface="HGP創英角ﾎﾟｯﾌﾟ体" pitchFamily="50" charset="-128"/>
                      <a:ea typeface="HGP創英角ﾎﾟｯﾌﾟ体" pitchFamily="50" charset="-128"/>
                      <a:cs typeface="Tahoma" pitchFamily="2"/>
                    </a:rPr>
                    <a:t>354</a:t>
                  </a:r>
                  <a:r>
                    <a:rPr lang="en-US" sz="2200" dirty="0" smtClean="0">
                      <a:solidFill>
                        <a:prstClr val="black"/>
                      </a:solidFill>
                      <a:latin typeface="HGP創英角ﾎﾟｯﾌﾟ体" pitchFamily="50" charset="-128"/>
                      <a:ea typeface="HGP創英角ﾎﾟｯﾌﾟ体" pitchFamily="50" charset="-128"/>
                      <a:cs typeface="Tahoma" pitchFamily="2"/>
                    </a:rPr>
                    <a:t> </a:t>
                  </a:r>
                  <a:r>
                    <a:rPr lang="en-US" sz="2200" dirty="0">
                      <a:solidFill>
                        <a:prstClr val="black"/>
                      </a:solidFill>
                      <a:latin typeface="HGP創英角ﾎﾟｯﾌﾟ体" pitchFamily="50" charset="-128"/>
                      <a:ea typeface="HGP創英角ﾎﾟｯﾌﾟ体" pitchFamily="50" charset="-128"/>
                      <a:cs typeface="Tahoma" pitchFamily="2"/>
                    </a:rPr>
                    <a:t>go ahead</a:t>
                  </a:r>
                </a:p>
                <a:p>
                  <a:pPr hangingPunct="0">
                    <a:lnSpc>
                      <a:spcPts val="2700"/>
                    </a:lnSpc>
                  </a:pPr>
                  <a:endParaRPr lang="en-US" sz="2200" dirty="0" smtClean="0">
                    <a:solidFill>
                      <a:prstClr val="black"/>
                    </a:solidFill>
                    <a:latin typeface="HGP創英角ﾎﾟｯﾌﾟ体" pitchFamily="50" charset="-128"/>
                    <a:ea typeface="HGP創英角ﾎﾟｯﾌﾟ体" pitchFamily="50" charset="-128"/>
                    <a:cs typeface="Tahoma" pitchFamily="2"/>
                  </a:endParaRPr>
                </a:p>
                <a:p>
                  <a:pPr hangingPunct="0">
                    <a:lnSpc>
                      <a:spcPts val="2700"/>
                    </a:lnSpc>
                  </a:pPr>
                  <a:endParaRPr lang="en-US" sz="2200" dirty="0">
                    <a:solidFill>
                      <a:prstClr val="black"/>
                    </a:solidFill>
                    <a:latin typeface="HGP創英角ﾎﾟｯﾌﾟ体" pitchFamily="50" charset="-128"/>
                    <a:ea typeface="HGP創英角ﾎﾟｯﾌﾟ体" pitchFamily="50" charset="-128"/>
                    <a:cs typeface="Tahoma" pitchFamily="2"/>
                  </a:endParaRPr>
                </a:p>
                <a:p>
                  <a:pPr hangingPunct="0">
                    <a:lnSpc>
                      <a:spcPts val="2700"/>
                    </a:lnSpc>
                  </a:pPr>
                  <a:r>
                    <a:rPr lang="en-US" sz="2200" b="1" dirty="0" smtClean="0">
                      <a:solidFill>
                        <a:prstClr val="black"/>
                      </a:solidFill>
                      <a:latin typeface="HGP創英角ﾎﾟｯﾌﾟ体" pitchFamily="50" charset="-128"/>
                      <a:ea typeface="HGP創英角ﾎﾟｯﾌﾟ体" pitchFamily="50" charset="-128"/>
                      <a:cs typeface="Tahoma" pitchFamily="2"/>
                    </a:rPr>
                    <a:t>250</a:t>
                  </a:r>
                  <a:r>
                    <a:rPr lang="en-US" sz="2200" dirty="0" smtClean="0">
                      <a:solidFill>
                        <a:prstClr val="black"/>
                      </a:solidFill>
                      <a:latin typeface="HGP創英角ﾎﾟｯﾌﾟ体" pitchFamily="50" charset="-128"/>
                      <a:ea typeface="HGP創英角ﾎﾟｯﾌﾟ体" pitchFamily="50" charset="-128"/>
                      <a:cs typeface="Tahoma" pitchFamily="2"/>
                    </a:rPr>
                    <a:t> </a:t>
                  </a:r>
                  <a:r>
                    <a:rPr lang="en-US" altLang="ja-JP" sz="2200" dirty="0" smtClean="0">
                      <a:solidFill>
                        <a:prstClr val="black"/>
                      </a:solidFill>
                      <a:latin typeface="HGP創英角ﾎﾟｯﾌﾟ体" pitchFamily="50" charset="-128"/>
                      <a:ea typeface="HGP創英角ﾎﾟｯﾌﾟ体" pitchFamily="50" charset="-128"/>
                      <a:cs typeface="Tahoma" pitchFamily="2"/>
                    </a:rPr>
                    <a:t>OK</a:t>
                  </a:r>
                </a:p>
                <a:p>
                  <a:pPr hangingPunct="0">
                    <a:lnSpc>
                      <a:spcPts val="2700"/>
                    </a:lnSpc>
                  </a:pPr>
                  <a:r>
                    <a:rPr lang="en-US" sz="2200" b="1" dirty="0" smtClean="0">
                      <a:solidFill>
                        <a:prstClr val="black"/>
                      </a:solidFill>
                      <a:latin typeface="HGP創英角ﾎﾟｯﾌﾟ体" pitchFamily="50" charset="-128"/>
                      <a:ea typeface="HGP創英角ﾎﾟｯﾌﾟ体" pitchFamily="50" charset="-128"/>
                      <a:cs typeface="Tahoma" pitchFamily="2"/>
                    </a:rPr>
                    <a:t>221</a:t>
                  </a:r>
                  <a:r>
                    <a:rPr lang="en-US" sz="2200" dirty="0" smtClean="0">
                      <a:solidFill>
                        <a:prstClr val="black"/>
                      </a:solidFill>
                      <a:latin typeface="HGP創英角ﾎﾟｯﾌﾟ体" pitchFamily="50" charset="-128"/>
                      <a:ea typeface="HGP創英角ﾎﾟｯﾌﾟ体" pitchFamily="50" charset="-128"/>
                      <a:cs typeface="Tahoma" pitchFamily="2"/>
                    </a:rPr>
                    <a:t> </a:t>
                  </a:r>
                  <a:r>
                    <a:rPr lang="en-US" sz="2200" dirty="0">
                      <a:solidFill>
                        <a:prstClr val="black"/>
                      </a:solidFill>
                      <a:latin typeface="HGP創英角ﾎﾟｯﾌﾟ体" pitchFamily="50" charset="-128"/>
                      <a:ea typeface="HGP創英角ﾎﾟｯﾌﾟ体" pitchFamily="50" charset="-128"/>
                      <a:cs typeface="Tahoma" pitchFamily="2"/>
                    </a:rPr>
                    <a:t>mail.hoge.jp</a:t>
                  </a:r>
                </a:p>
              </p:txBody>
            </p:sp>
          </p:grpSp>
          <p:sp>
            <p:nvSpPr>
              <p:cNvPr id="11" name="テキスト ボックス 10"/>
              <p:cNvSpPr txBox="1"/>
              <p:nvPr/>
            </p:nvSpPr>
            <p:spPr>
              <a:xfrm>
                <a:off x="0" y="4250858"/>
                <a:ext cx="2812202" cy="3208571"/>
              </a:xfrm>
              <a:prstGeom prst="rect">
                <a:avLst/>
              </a:prstGeom>
              <a:noFill/>
            </p:spPr>
            <p:txBody>
              <a:bodyPr wrap="square" rtlCol="0">
                <a:spAutoFit/>
              </a:bodyPr>
              <a:lstStyle/>
              <a:p>
                <a:pPr algn="r">
                  <a:lnSpc>
                    <a:spcPts val="2700"/>
                  </a:lnSpc>
                </a:pPr>
                <a:r>
                  <a:rPr lang="ja-JP" altLang="en-US" sz="2000" b="1" dirty="0" smtClean="0">
                    <a:solidFill>
                      <a:prstClr val="black"/>
                    </a:solidFill>
                    <a:latin typeface="HGP創英角ﾎﾟｯﾌﾟ体" pitchFamily="50" charset="-128"/>
                    <a:ea typeface="HGP創英角ﾎﾟｯﾌﾟ体" pitchFamily="50" charset="-128"/>
                  </a:rPr>
                  <a:t>接続を確認 →</a:t>
                </a:r>
                <a:endParaRPr lang="en-US" altLang="ja-JP" sz="2000" b="1" dirty="0" smtClean="0">
                  <a:solidFill>
                    <a:prstClr val="black"/>
                  </a:solidFill>
                  <a:latin typeface="HGP創英角ﾎﾟｯﾌﾟ体" pitchFamily="50" charset="-128"/>
                  <a:ea typeface="HGP創英角ﾎﾟｯﾌﾟ体" pitchFamily="50" charset="-128"/>
                </a:endParaRPr>
              </a:p>
              <a:p>
                <a:pPr algn="r">
                  <a:lnSpc>
                    <a:spcPts val="2700"/>
                  </a:lnSpc>
                </a:pPr>
                <a:r>
                  <a:rPr lang="ja-JP" altLang="en-US" sz="2000" b="1" dirty="0" smtClean="0">
                    <a:solidFill>
                      <a:prstClr val="black"/>
                    </a:solidFill>
                    <a:latin typeface="HGP創英角ﾎﾟｯﾌﾟ体" pitchFamily="50" charset="-128"/>
                    <a:ea typeface="HGP創英角ﾎﾟｯﾌﾟ体" pitchFamily="50" charset="-128"/>
                  </a:rPr>
                  <a:t>送信者アドレス</a:t>
                </a:r>
                <a:r>
                  <a:rPr lang="ja-JP" altLang="en-US" sz="2000" b="1" dirty="0" smtClean="0">
                    <a:solidFill>
                      <a:prstClr val="black"/>
                    </a:solidFill>
                    <a:latin typeface="HGP創英角ﾎﾟｯﾌﾟ体" pitchFamily="50" charset="-128"/>
                    <a:ea typeface="HGP創英角ﾎﾟｯﾌﾟ体" pitchFamily="50" charset="-128"/>
                  </a:rPr>
                  <a:t>指定 →</a:t>
                </a:r>
                <a:endParaRPr lang="en-US" altLang="ja-JP" sz="2000" b="1" dirty="0" smtClean="0">
                  <a:solidFill>
                    <a:prstClr val="black"/>
                  </a:solidFill>
                  <a:latin typeface="HGP創英角ﾎﾟｯﾌﾟ体" pitchFamily="50" charset="-128"/>
                  <a:ea typeface="HGP創英角ﾎﾟｯﾌﾟ体" pitchFamily="50" charset="-128"/>
                </a:endParaRPr>
              </a:p>
              <a:p>
                <a:pPr algn="r">
                  <a:lnSpc>
                    <a:spcPts val="2700"/>
                  </a:lnSpc>
                </a:pPr>
                <a:r>
                  <a:rPr lang="ja-JP" altLang="en-US" sz="2000" b="1" dirty="0" smtClean="0">
                    <a:solidFill>
                      <a:prstClr val="black"/>
                    </a:solidFill>
                    <a:latin typeface="HGP創英角ﾎﾟｯﾌﾟ体" pitchFamily="50" charset="-128"/>
                    <a:ea typeface="HGP創英角ﾎﾟｯﾌﾟ体" pitchFamily="50" charset="-128"/>
                  </a:rPr>
                  <a:t>宛先アドレス指定 →</a:t>
                </a:r>
                <a:endParaRPr lang="en-US" altLang="ja-JP" sz="2000" b="1" dirty="0" smtClean="0">
                  <a:solidFill>
                    <a:prstClr val="black"/>
                  </a:solidFill>
                  <a:latin typeface="HGP創英角ﾎﾟｯﾌﾟ体" pitchFamily="50" charset="-128"/>
                  <a:ea typeface="HGP創英角ﾎﾟｯﾌﾟ体" pitchFamily="50" charset="-128"/>
                </a:endParaRPr>
              </a:p>
              <a:p>
                <a:pPr algn="r">
                  <a:lnSpc>
                    <a:spcPts val="2700"/>
                  </a:lnSpc>
                </a:pPr>
                <a:r>
                  <a:rPr lang="ja-JP" altLang="en-US" sz="2000" b="1" dirty="0">
                    <a:solidFill>
                      <a:prstClr val="black"/>
                    </a:solidFill>
                    <a:latin typeface="HGP創英角ﾎﾟｯﾌﾟ体" pitchFamily="50" charset="-128"/>
                    <a:ea typeface="HGP創英角ﾎﾟｯﾌﾟ体" pitchFamily="50" charset="-128"/>
                  </a:rPr>
                  <a:t>メール本文の</a:t>
                </a:r>
                <a:r>
                  <a:rPr lang="ja-JP" altLang="en-US" sz="2000" b="1" dirty="0" smtClean="0">
                    <a:solidFill>
                      <a:prstClr val="black"/>
                    </a:solidFill>
                    <a:latin typeface="HGP創英角ﾎﾟｯﾌﾟ体" pitchFamily="50" charset="-128"/>
                    <a:ea typeface="HGP創英角ﾎﾟｯﾌﾟ体" pitchFamily="50" charset="-128"/>
                  </a:rPr>
                  <a:t>開始 →</a:t>
                </a:r>
                <a:endParaRPr lang="en-US" altLang="ja-JP" sz="2000" b="1" dirty="0" smtClean="0">
                  <a:solidFill>
                    <a:prstClr val="black"/>
                  </a:solidFill>
                  <a:latin typeface="HGP創英角ﾎﾟｯﾌﾟ体" pitchFamily="50" charset="-128"/>
                  <a:ea typeface="HGP創英角ﾎﾟｯﾌﾟ体" pitchFamily="50" charset="-128"/>
                </a:endParaRPr>
              </a:p>
              <a:p>
                <a:pPr algn="r">
                  <a:lnSpc>
                    <a:spcPts val="2700"/>
                  </a:lnSpc>
                </a:pPr>
                <a:endParaRPr lang="en-US" altLang="ja-JP" sz="2000" b="1" dirty="0" smtClean="0">
                  <a:solidFill>
                    <a:prstClr val="black"/>
                  </a:solidFill>
                  <a:latin typeface="HGP創英角ﾎﾟｯﾌﾟ体" pitchFamily="50" charset="-128"/>
                  <a:ea typeface="HGP創英角ﾎﾟｯﾌﾟ体" pitchFamily="50" charset="-128"/>
                </a:endParaRPr>
              </a:p>
              <a:p>
                <a:pPr algn="r">
                  <a:lnSpc>
                    <a:spcPts val="2700"/>
                  </a:lnSpc>
                </a:pPr>
                <a:r>
                  <a:rPr lang="ja-JP" altLang="en-US" sz="2000" b="1" dirty="0" smtClean="0">
                    <a:solidFill>
                      <a:prstClr val="black"/>
                    </a:solidFill>
                    <a:latin typeface="HGP創英角ﾎﾟｯﾌﾟ体" pitchFamily="50" charset="-128"/>
                    <a:ea typeface="HGP創英角ﾎﾟｯﾌﾟ体" pitchFamily="50" charset="-128"/>
                  </a:rPr>
                  <a:t>改行 →</a:t>
                </a:r>
                <a:endParaRPr lang="en-US" altLang="ja-JP" sz="2000" b="1" dirty="0">
                  <a:solidFill>
                    <a:prstClr val="black"/>
                  </a:solidFill>
                  <a:latin typeface="HGP創英角ﾎﾟｯﾌﾟ体" pitchFamily="50" charset="-128"/>
                  <a:ea typeface="HGP創英角ﾎﾟｯﾌﾟ体" pitchFamily="50" charset="-128"/>
                </a:endParaRPr>
              </a:p>
              <a:p>
                <a:pPr algn="r">
                  <a:lnSpc>
                    <a:spcPts val="2700"/>
                  </a:lnSpc>
                </a:pPr>
                <a:endParaRPr lang="en-US" altLang="ja-JP" sz="2000" b="1" dirty="0">
                  <a:solidFill>
                    <a:prstClr val="black"/>
                  </a:solidFill>
                  <a:latin typeface="HGP創英角ﾎﾟｯﾌﾟ体" pitchFamily="50" charset="-128"/>
                  <a:ea typeface="HGP創英角ﾎﾟｯﾌﾟ体" pitchFamily="50" charset="-128"/>
                </a:endParaRPr>
              </a:p>
              <a:p>
                <a:pPr algn="r">
                  <a:lnSpc>
                    <a:spcPts val="2700"/>
                  </a:lnSpc>
                </a:pPr>
                <a:r>
                  <a:rPr lang="ja-JP" altLang="en-US" sz="2000" b="1" dirty="0" smtClean="0">
                    <a:solidFill>
                      <a:prstClr val="black"/>
                    </a:solidFill>
                    <a:latin typeface="HGP創英角ﾎﾟｯﾌﾟ体" pitchFamily="50" charset="-128"/>
                    <a:ea typeface="HGP創英角ﾎﾟｯﾌﾟ体" pitchFamily="50" charset="-128"/>
                  </a:rPr>
                  <a:t>本文終了は「</a:t>
                </a:r>
                <a:r>
                  <a:rPr lang="en-US" altLang="ja-JP" sz="2000" b="1" dirty="0" smtClean="0">
                    <a:solidFill>
                      <a:prstClr val="black"/>
                    </a:solidFill>
                    <a:latin typeface="HGP創英角ﾎﾟｯﾌﾟ体" pitchFamily="50" charset="-128"/>
                    <a:ea typeface="HGP創英角ﾎﾟｯﾌﾟ体" pitchFamily="50" charset="-128"/>
                  </a:rPr>
                  <a:t>.</a:t>
                </a:r>
                <a:r>
                  <a:rPr lang="ja-JP" altLang="en-US" sz="2000" b="1" dirty="0" smtClean="0">
                    <a:solidFill>
                      <a:prstClr val="black"/>
                    </a:solidFill>
                    <a:latin typeface="HGP創英角ﾎﾟｯﾌﾟ体" pitchFamily="50" charset="-128"/>
                    <a:ea typeface="HGP創英角ﾎﾟｯﾌﾟ体" pitchFamily="50" charset="-128"/>
                  </a:rPr>
                  <a:t>」</a:t>
                </a:r>
                <a:r>
                  <a:rPr lang="ja-JP" altLang="en-US" sz="2000" b="1" dirty="0">
                    <a:solidFill>
                      <a:prstClr val="black"/>
                    </a:solidFill>
                    <a:latin typeface="HGP創英角ﾎﾟｯﾌﾟ体" pitchFamily="50" charset="-128"/>
                    <a:ea typeface="HGP創英角ﾎﾟｯﾌﾟ体" pitchFamily="50" charset="-128"/>
                  </a:rPr>
                  <a:t> →</a:t>
                </a:r>
                <a:endParaRPr lang="en-US" altLang="ja-JP" sz="2000" b="1" dirty="0" smtClean="0">
                  <a:solidFill>
                    <a:prstClr val="black"/>
                  </a:solidFill>
                  <a:latin typeface="HGP創英角ﾎﾟｯﾌﾟ体" pitchFamily="50" charset="-128"/>
                  <a:ea typeface="HGP創英角ﾎﾟｯﾌﾟ体" pitchFamily="50" charset="-128"/>
                </a:endParaRPr>
              </a:p>
              <a:p>
                <a:pPr algn="r">
                  <a:lnSpc>
                    <a:spcPts val="2700"/>
                  </a:lnSpc>
                </a:pPr>
                <a:r>
                  <a:rPr lang="ja-JP" altLang="en-US" sz="2000" b="1" dirty="0">
                    <a:solidFill>
                      <a:prstClr val="black"/>
                    </a:solidFill>
                    <a:latin typeface="HGP創英角ﾎﾟｯﾌﾟ体" pitchFamily="50" charset="-128"/>
                    <a:ea typeface="HGP創英角ﾎﾟｯﾌﾟ体" pitchFamily="50" charset="-128"/>
                  </a:rPr>
                  <a:t>処理の</a:t>
                </a:r>
                <a:r>
                  <a:rPr lang="ja-JP" altLang="en-US" sz="2000" b="1" dirty="0" smtClean="0">
                    <a:solidFill>
                      <a:prstClr val="black"/>
                    </a:solidFill>
                    <a:latin typeface="HGP創英角ﾎﾟｯﾌﾟ体" pitchFamily="50" charset="-128"/>
                    <a:ea typeface="HGP創英角ﾎﾟｯﾌﾟ体" pitchFamily="50" charset="-128"/>
                  </a:rPr>
                  <a:t>終了 →</a:t>
                </a:r>
                <a:endParaRPr lang="ja-JP" altLang="en-US" sz="2000" b="1" dirty="0">
                  <a:solidFill>
                    <a:prstClr val="black"/>
                  </a:solidFill>
                  <a:latin typeface="HGP創英角ﾎﾟｯﾌﾟ体" pitchFamily="50" charset="-128"/>
                  <a:ea typeface="HGP創英角ﾎﾟｯﾌﾟ体" pitchFamily="50" charset="-128"/>
                </a:endParaRPr>
              </a:p>
            </p:txBody>
          </p:sp>
        </p:grpSp>
        <p:grpSp>
          <p:nvGrpSpPr>
            <p:cNvPr id="24" name="グループ化 23"/>
            <p:cNvGrpSpPr/>
            <p:nvPr/>
          </p:nvGrpSpPr>
          <p:grpSpPr>
            <a:xfrm>
              <a:off x="4214255" y="2191369"/>
              <a:ext cx="3206440" cy="800976"/>
              <a:chOff x="4240218" y="2595578"/>
              <a:chExt cx="3206440" cy="800976"/>
            </a:xfrm>
          </p:grpSpPr>
          <p:sp>
            <p:nvSpPr>
              <p:cNvPr id="23" name="U ターン矢印 22"/>
              <p:cNvSpPr/>
              <p:nvPr/>
            </p:nvSpPr>
            <p:spPr>
              <a:xfrm>
                <a:off x="4240218" y="2996952"/>
                <a:ext cx="3206440" cy="399602"/>
              </a:xfrm>
              <a:prstGeom prst="uturnArrow">
                <a:avLst>
                  <a:gd name="adj1" fmla="val 25000"/>
                  <a:gd name="adj2" fmla="val 25000"/>
                  <a:gd name="adj3" fmla="val 25000"/>
                  <a:gd name="adj4" fmla="val 43750"/>
                  <a:gd name="adj5"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black"/>
                  </a:solidFill>
                </a:endParaRPr>
              </a:p>
            </p:txBody>
          </p:sp>
          <p:pic>
            <p:nvPicPr>
              <p:cNvPr id="1029" name="Picture 5" descr="C:\Documents and Settings\Administrator\Local Settings\Temporary Internet Files\Content.IE5\2WQQAJ7P\MC900431536[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36162" y="2595578"/>
                <a:ext cx="814552" cy="800976"/>
              </a:xfrm>
              <a:prstGeom prst="rect">
                <a:avLst/>
              </a:prstGeom>
              <a:noFill/>
              <a:extLst>
                <a:ext uri="{909E8E84-426E-40DD-AFC4-6F175D3DCCD1}">
                  <a14:hiddenFill xmlns:a14="http://schemas.microsoft.com/office/drawing/2010/main">
                    <a:solidFill>
                      <a:srgbClr val="FFFFFF"/>
                    </a:solidFill>
                  </a14:hiddenFill>
                </a:ext>
              </a:extLst>
            </p:spPr>
          </p:pic>
        </p:grpSp>
      </p:grpSp>
    </p:spTree>
    <p:extLst>
      <p:ext uri="{BB962C8B-B14F-4D97-AF65-F5344CB8AC3E}">
        <p14:creationId xmlns:p14="http://schemas.microsoft.com/office/powerpoint/2010/main" val="24265389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lnSpcReduction="10000"/>
          </a:bodyPr>
          <a:lstStyle/>
          <a:p>
            <a:r>
              <a:rPr lang="en-US" altLang="ja-JP" dirty="0">
                <a:solidFill>
                  <a:srgbClr val="000000"/>
                </a:solidFill>
                <a:latin typeface="HGP創英角ﾎﾟｯﾌﾟ体" pitchFamily="50" charset="-128"/>
                <a:ea typeface="HGP創英角ﾎﾟｯﾌﾟ体" pitchFamily="50" charset="-128"/>
              </a:rPr>
              <a:t>MUA -&gt; </a:t>
            </a:r>
            <a:r>
              <a:rPr lang="en-US" altLang="ja-JP" dirty="0" smtClean="0">
                <a:solidFill>
                  <a:srgbClr val="000000"/>
                </a:solidFill>
                <a:latin typeface="HGP創英角ﾎﾟｯﾌﾟ体" pitchFamily="50" charset="-128"/>
                <a:ea typeface="HGP創英角ﾎﾟｯﾌﾟ体" pitchFamily="50" charset="-128"/>
              </a:rPr>
              <a:t>MTA</a:t>
            </a:r>
          </a:p>
          <a:p>
            <a:pPr lvl="1"/>
            <a:r>
              <a:rPr lang="en-US" altLang="ja-JP" dirty="0" smtClean="0">
                <a:solidFill>
                  <a:srgbClr val="000000"/>
                </a:solidFill>
                <a:latin typeface="HGP創英角ﾎﾟｯﾌﾟ体" pitchFamily="50" charset="-128"/>
                <a:ea typeface="HGP創英角ﾎﾟｯﾌﾟ体" pitchFamily="50" charset="-128"/>
              </a:rPr>
              <a:t>エンベロ</a:t>
            </a:r>
            <a:r>
              <a:rPr lang="en-US" altLang="ja-JP" dirty="0">
                <a:solidFill>
                  <a:srgbClr val="000000"/>
                </a:solidFill>
                <a:latin typeface="HGP創英角ﾎﾟｯﾌﾟ体" pitchFamily="50" charset="-128"/>
                <a:ea typeface="HGP創英角ﾎﾟｯﾌﾟ体" pitchFamily="50" charset="-128"/>
              </a:rPr>
              <a:t>ープの情報やメー</a:t>
            </a:r>
            <a:r>
              <a:rPr lang="en-US" altLang="ja-JP" dirty="0" smtClean="0">
                <a:solidFill>
                  <a:srgbClr val="000000"/>
                </a:solidFill>
                <a:latin typeface="HGP創英角ﾎﾟｯﾌﾟ体" pitchFamily="50" charset="-128"/>
                <a:ea typeface="HGP創英角ﾎﾟｯﾌﾟ体" pitchFamily="50" charset="-128"/>
              </a:rPr>
              <a:t>ル本体を,</a:t>
            </a:r>
            <a:r>
              <a:rPr lang="ja-JP" altLang="en-US" dirty="0" smtClean="0">
                <a:solidFill>
                  <a:srgbClr val="000000"/>
                </a:solidFill>
                <a:latin typeface="HGP創英角ﾎﾟｯﾌﾟ体" pitchFamily="50" charset="-128"/>
                <a:ea typeface="HGP創英角ﾎﾟｯﾌﾟ体" pitchFamily="50" charset="-128"/>
              </a:rPr>
              <a:t> </a:t>
            </a:r>
            <a:r>
              <a:rPr lang="en-US" altLang="ja-JP" dirty="0" smtClean="0">
                <a:solidFill>
                  <a:srgbClr val="000000"/>
                </a:solidFill>
                <a:latin typeface="HGP創英角ﾎﾟｯﾌﾟ体" pitchFamily="50" charset="-128"/>
                <a:ea typeface="HGP創英角ﾎﾟｯﾌﾟ体" pitchFamily="50" charset="-128"/>
              </a:rPr>
              <a:t>コマンドとレスポンスを通してメ</a:t>
            </a:r>
            <a:r>
              <a:rPr lang="en-US" altLang="ja-JP" dirty="0">
                <a:solidFill>
                  <a:srgbClr val="000000"/>
                </a:solidFill>
                <a:latin typeface="HGP創英角ﾎﾟｯﾌﾟ体" pitchFamily="50" charset="-128"/>
                <a:ea typeface="HGP創英角ﾎﾟｯﾌﾟ体" pitchFamily="50" charset="-128"/>
              </a:rPr>
              <a:t>ールサーバへと SMTP </a:t>
            </a:r>
            <a:r>
              <a:rPr lang="en-US" altLang="ja-JP" dirty="0" smtClean="0">
                <a:solidFill>
                  <a:srgbClr val="000000"/>
                </a:solidFill>
                <a:latin typeface="HGP創英角ﾎﾟｯﾌﾟ体" pitchFamily="50" charset="-128"/>
                <a:ea typeface="HGP創英角ﾎﾟｯﾌﾟ体" pitchFamily="50" charset="-128"/>
              </a:rPr>
              <a:t>通信する</a:t>
            </a:r>
          </a:p>
          <a:p>
            <a:pPr lvl="2"/>
            <a:r>
              <a:rPr lang="ja-JP" altLang="en-US" dirty="0">
                <a:solidFill>
                  <a:srgbClr val="000000"/>
                </a:solidFill>
                <a:latin typeface="HGP創英角ﾎﾟｯﾌﾟ体" pitchFamily="50" charset="-128"/>
                <a:ea typeface="HGP創英角ﾎﾟｯﾌﾟ体" pitchFamily="50" charset="-128"/>
              </a:rPr>
              <a:t>実際コマンドやレスポンスによって転送処理を行う処理はメールソフトが行ってくれる</a:t>
            </a:r>
            <a:endParaRPr lang="ja-JP" altLang="en-US" dirty="0">
              <a:latin typeface="HGP創英角ﾎﾟｯﾌﾟ体" pitchFamily="50" charset="-128"/>
              <a:ea typeface="HGP創英角ﾎﾟｯﾌﾟ体" pitchFamily="50" charset="-128"/>
            </a:endParaRPr>
          </a:p>
          <a:p>
            <a:r>
              <a:rPr lang="en-US" altLang="ja-JP" dirty="0">
                <a:solidFill>
                  <a:srgbClr val="000000"/>
                </a:solidFill>
                <a:latin typeface="HGP創英角ﾎﾟｯﾌﾟ体" pitchFamily="50" charset="-128"/>
                <a:ea typeface="HGP創英角ﾎﾟｯﾌﾟ体" pitchFamily="50" charset="-128"/>
              </a:rPr>
              <a:t>MTA -&gt; </a:t>
            </a:r>
            <a:r>
              <a:rPr lang="en-US" altLang="ja-JP" dirty="0" smtClean="0">
                <a:solidFill>
                  <a:srgbClr val="000000"/>
                </a:solidFill>
                <a:latin typeface="HGP創英角ﾎﾟｯﾌﾟ体" pitchFamily="50" charset="-128"/>
                <a:ea typeface="HGP創英角ﾎﾟｯﾌﾟ体" pitchFamily="50" charset="-128"/>
              </a:rPr>
              <a:t>MTA</a:t>
            </a:r>
          </a:p>
          <a:p>
            <a:pPr lvl="1"/>
            <a:r>
              <a:rPr lang="ja-JP" altLang="en-US" sz="2400" dirty="0">
                <a:solidFill>
                  <a:srgbClr val="000000"/>
                </a:solidFill>
                <a:latin typeface="HGP創英角ﾎﾟｯﾌﾟ体" pitchFamily="50" charset="-128"/>
                <a:ea typeface="HGP創英角ﾎﾟｯﾌﾟ体" pitchFamily="50" charset="-128"/>
              </a:rPr>
              <a:t>基本的には </a:t>
            </a:r>
            <a:r>
              <a:rPr lang="en-US" altLang="ja-JP" sz="2400" dirty="0">
                <a:solidFill>
                  <a:srgbClr val="000000"/>
                </a:solidFill>
                <a:latin typeface="HGP創英角ﾎﾟｯﾌﾟ体" pitchFamily="50" charset="-128"/>
                <a:ea typeface="HGP創英角ﾎﾟｯﾌﾟ体" pitchFamily="50" charset="-128"/>
              </a:rPr>
              <a:t>MUA -&gt; MTA </a:t>
            </a:r>
            <a:r>
              <a:rPr lang="ja-JP" altLang="en-US" sz="2400" dirty="0">
                <a:solidFill>
                  <a:srgbClr val="000000"/>
                </a:solidFill>
                <a:latin typeface="HGP創英角ﾎﾟｯﾌﾟ体" pitchFamily="50" charset="-128"/>
                <a:ea typeface="HGP創英角ﾎﾟｯﾌﾟ体" pitchFamily="50" charset="-128"/>
              </a:rPr>
              <a:t>と同じで</a:t>
            </a:r>
            <a:r>
              <a:rPr lang="ja-JP" altLang="en-US" sz="2400" dirty="0" smtClean="0">
                <a:solidFill>
                  <a:srgbClr val="000000"/>
                </a:solidFill>
                <a:latin typeface="HGP創英角ﾎﾟｯﾌﾟ体" pitchFamily="50" charset="-128"/>
                <a:ea typeface="HGP創英角ﾎﾟｯﾌﾟ体" pitchFamily="50" charset="-128"/>
              </a:rPr>
              <a:t>ある</a:t>
            </a:r>
            <a:endParaRPr lang="en-US" altLang="ja-JP" sz="2400" dirty="0" smtClean="0">
              <a:solidFill>
                <a:srgbClr val="000000"/>
              </a:solidFill>
              <a:latin typeface="HGP創英角ﾎﾟｯﾌﾟ体" pitchFamily="50" charset="-128"/>
              <a:ea typeface="HGP創英角ﾎﾟｯﾌﾟ体" pitchFamily="50" charset="-128"/>
            </a:endParaRPr>
          </a:p>
          <a:p>
            <a:pPr lvl="1"/>
            <a:r>
              <a:rPr lang="ja-JP" altLang="en-US" sz="2400" dirty="0">
                <a:solidFill>
                  <a:srgbClr val="000000"/>
                </a:solidFill>
                <a:latin typeface="HGP創英角ﾎﾟｯﾌﾟ体" pitchFamily="50" charset="-128"/>
                <a:ea typeface="HGP創英角ﾎﾟｯﾌﾟ体" pitchFamily="50" charset="-128"/>
              </a:rPr>
              <a:t>メールの受信者が自己のサーバ内にある場合は</a:t>
            </a:r>
            <a:r>
              <a:rPr lang="en-US" altLang="ja-JP" sz="2400" dirty="0">
                <a:solidFill>
                  <a:srgbClr val="000000"/>
                </a:solidFill>
                <a:latin typeface="HGP創英角ﾎﾟｯﾌﾟ体" pitchFamily="50" charset="-128"/>
                <a:ea typeface="HGP創英角ﾎﾟｯﾌﾟ体" pitchFamily="50" charset="-128"/>
              </a:rPr>
              <a:t>, </a:t>
            </a:r>
            <a:r>
              <a:rPr lang="ja-JP" altLang="en-US" sz="2400" dirty="0">
                <a:solidFill>
                  <a:srgbClr val="000000"/>
                </a:solidFill>
                <a:latin typeface="HGP創英角ﾎﾟｯﾌﾟ体" pitchFamily="50" charset="-128"/>
                <a:ea typeface="HGP創英角ﾎﾟｯﾌﾟ体" pitchFamily="50" charset="-128"/>
              </a:rPr>
              <a:t>ローカル</a:t>
            </a:r>
            <a:r>
              <a:rPr lang="en-US" altLang="ja-JP" sz="2400" dirty="0">
                <a:solidFill>
                  <a:srgbClr val="000000"/>
                </a:solidFill>
                <a:latin typeface="HGP創英角ﾎﾟｯﾌﾟ体" pitchFamily="50" charset="-128"/>
                <a:ea typeface="HGP創英角ﾎﾟｯﾌﾟ体" pitchFamily="50" charset="-128"/>
              </a:rPr>
              <a:t>MDA</a:t>
            </a:r>
            <a:r>
              <a:rPr lang="ja-JP" altLang="en-US" sz="2400" dirty="0">
                <a:solidFill>
                  <a:srgbClr val="000000"/>
                </a:solidFill>
                <a:latin typeface="HGP創英角ﾎﾟｯﾌﾟ体" pitchFamily="50" charset="-128"/>
                <a:ea typeface="HGP創英角ﾎﾟｯﾌﾟ体" pitchFamily="50" charset="-128"/>
              </a:rPr>
              <a:t> によってメールボックスへと格納される</a:t>
            </a:r>
            <a:endParaRPr lang="ja-JP" altLang="en-US" sz="2400" dirty="0">
              <a:latin typeface="HGP創英角ﾎﾟｯﾌﾟ体" pitchFamily="50" charset="-128"/>
              <a:ea typeface="HGP創英角ﾎﾟｯﾌﾟ体" pitchFamily="50" charset="-128"/>
            </a:endParaRPr>
          </a:p>
          <a:p>
            <a:pPr lvl="1"/>
            <a:endParaRPr lang="ja-JP" altLang="en-US" sz="2400" dirty="0">
              <a:latin typeface="HGP創英角ﾎﾟｯﾌﾟ体" pitchFamily="50" charset="-128"/>
              <a:ea typeface="HGP創英角ﾎﾟｯﾌﾟ体" pitchFamily="50" charset="-128"/>
            </a:endParaRPr>
          </a:p>
          <a:p>
            <a:pPr lvl="1"/>
            <a:endParaRPr lang="en-US" altLang="ja-JP" sz="2400" dirty="0">
              <a:latin typeface="HGP創英角ﾎﾟｯﾌﾟ体" pitchFamily="50" charset="-128"/>
              <a:ea typeface="HGP創英角ﾎﾟｯﾌﾟ体" pitchFamily="50" charset="-128"/>
            </a:endParaRPr>
          </a:p>
          <a:p>
            <a:endParaRPr kumimoji="1" lang="ja-JP" altLang="en-US" dirty="0">
              <a:latin typeface="+mn-ea"/>
            </a:endParaRPr>
          </a:p>
        </p:txBody>
      </p:sp>
      <p:sp>
        <p:nvSpPr>
          <p:cNvPr id="2" name="タイトル 1"/>
          <p:cNvSpPr>
            <a:spLocks noGrp="1"/>
          </p:cNvSpPr>
          <p:nvPr>
            <p:ph type="title"/>
          </p:nvPr>
        </p:nvSpPr>
        <p:spPr/>
        <p:txBody>
          <a:bodyPr>
            <a:noAutofit/>
          </a:bodyPr>
          <a:lstStyle/>
          <a:p>
            <a:r>
              <a:rPr lang="en-US" altLang="ja-JP" sz="4000" dirty="0">
                <a:latin typeface="HGP創英角ﾎﾟｯﾌﾟ体" pitchFamily="50" charset="-128"/>
                <a:ea typeface="HGP創英角ﾎﾟｯﾌﾟ体" pitchFamily="50" charset="-128"/>
              </a:rPr>
              <a:t>SMTP </a:t>
            </a:r>
            <a:r>
              <a:rPr lang="ja-JP" altLang="en-US" sz="4000" dirty="0">
                <a:latin typeface="HGP創英角ﾎﾟｯﾌﾟ体" pitchFamily="50" charset="-128"/>
                <a:ea typeface="HGP創英角ﾎﾟｯﾌﾟ体" pitchFamily="50" charset="-128"/>
              </a:rPr>
              <a:t>におけるメールの</a:t>
            </a:r>
            <a:r>
              <a:rPr lang="ja-JP" altLang="en-US" sz="4000" dirty="0" smtClean="0">
                <a:latin typeface="HGP創英角ﾎﾟｯﾌﾟ体" pitchFamily="50" charset="-128"/>
                <a:ea typeface="HGP創英角ﾎﾟｯﾌﾟ体" pitchFamily="50" charset="-128"/>
              </a:rPr>
              <a:t>送受信</a:t>
            </a:r>
            <a:endParaRPr kumimoji="1" lang="ja-JP" altLang="en-US" sz="4000" dirty="0">
              <a:latin typeface="HGP創英角ﾎﾟｯﾌﾟ体" pitchFamily="50" charset="-128"/>
              <a:ea typeface="HGP創英角ﾎﾟｯﾌﾟ体" pitchFamily="50" charset="-128"/>
            </a:endParaRPr>
          </a:p>
        </p:txBody>
      </p:sp>
    </p:spTree>
    <p:extLst>
      <p:ext uri="{BB962C8B-B14F-4D97-AF65-F5344CB8AC3E}">
        <p14:creationId xmlns:p14="http://schemas.microsoft.com/office/powerpoint/2010/main" val="28023254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1580" y="332656"/>
            <a:ext cx="8229600" cy="1252728"/>
          </a:xfrm>
        </p:spPr>
        <p:txBody>
          <a:bodyPr>
            <a:normAutofit/>
          </a:bodyPr>
          <a:lstStyle/>
          <a:p>
            <a:r>
              <a:rPr lang="en-US" altLang="ja-JP" sz="4000" dirty="0" smtClean="0">
                <a:latin typeface="HGP創英角ﾎﾟｯﾌﾟ体" pitchFamily="50" charset="-128"/>
                <a:ea typeface="HGP創英角ﾎﾟｯﾌﾟ体" pitchFamily="50" charset="-128"/>
              </a:rPr>
              <a:t>POP, IMAP</a:t>
            </a:r>
            <a:r>
              <a:rPr lang="ja-JP" altLang="en-US" sz="4000" dirty="0" smtClean="0">
                <a:latin typeface="HGP創英角ﾎﾟｯﾌﾟ体" pitchFamily="50" charset="-128"/>
                <a:ea typeface="HGP創英角ﾎﾟｯﾌﾟ体" pitchFamily="50" charset="-128"/>
              </a:rPr>
              <a:t> とは</a:t>
            </a:r>
            <a:endParaRPr kumimoji="1" lang="ja-JP" altLang="en-US" sz="4000" dirty="0">
              <a:latin typeface="HGP創英角ﾎﾟｯﾌﾟ体" pitchFamily="50" charset="-128"/>
              <a:ea typeface="HGP創英角ﾎﾟｯﾌﾟ体" pitchFamily="50" charset="-128"/>
            </a:endParaRPr>
          </a:p>
        </p:txBody>
      </p:sp>
      <p:sp>
        <p:nvSpPr>
          <p:cNvPr id="7" name="テキスト ボックス 6"/>
          <p:cNvSpPr txBox="1"/>
          <p:nvPr/>
        </p:nvSpPr>
        <p:spPr>
          <a:xfrm>
            <a:off x="4499992" y="6021288"/>
            <a:ext cx="4716356" cy="307777"/>
          </a:xfrm>
          <a:prstGeom prst="rect">
            <a:avLst/>
          </a:prstGeom>
          <a:noFill/>
        </p:spPr>
        <p:txBody>
          <a:bodyPr wrap="none" rtlCol="0">
            <a:spAutoFit/>
          </a:bodyPr>
          <a:lstStyle/>
          <a:p>
            <a:r>
              <a:rPr lang="en-GB" altLang="ja-JP" sz="1400" dirty="0" smtClean="0">
                <a:solidFill>
                  <a:prstClr val="black"/>
                </a:solidFill>
              </a:rPr>
              <a:t>http://linuxexpert.ne.jp/modules/pukiwiki/46.html</a:t>
            </a:r>
            <a:endParaRPr lang="ja-JP" altLang="en-US" sz="1400" dirty="0">
              <a:solidFill>
                <a:prstClr val="black"/>
              </a:solidFill>
            </a:endParaRPr>
          </a:p>
        </p:txBody>
      </p:sp>
      <p:pic>
        <p:nvPicPr>
          <p:cNvPr id="1028" name="Picture 4" descr="mail_transfer.gif&#10;SIZE:524x247(47.0KB)"/>
          <p:cNvPicPr>
            <a:picLocks noChangeAspect="1" noChangeArrowheads="1"/>
          </p:cNvPicPr>
          <p:nvPr/>
        </p:nvPicPr>
        <p:blipFill>
          <a:blip r:embed="rId2" cstate="print"/>
          <a:srcRect/>
          <a:stretch>
            <a:fillRect/>
          </a:stretch>
        </p:blipFill>
        <p:spPr bwMode="auto">
          <a:xfrm>
            <a:off x="611560" y="2177774"/>
            <a:ext cx="8096381" cy="3816424"/>
          </a:xfrm>
          <a:prstGeom prst="rect">
            <a:avLst/>
          </a:prstGeom>
          <a:noFill/>
        </p:spPr>
      </p:pic>
      <p:sp>
        <p:nvSpPr>
          <p:cNvPr id="3" name="角丸四角形 2"/>
          <p:cNvSpPr/>
          <p:nvPr/>
        </p:nvSpPr>
        <p:spPr>
          <a:xfrm>
            <a:off x="6228184" y="3226363"/>
            <a:ext cx="980075" cy="319881"/>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Tree>
    <p:extLst>
      <p:ext uri="{BB962C8B-B14F-4D97-AF65-F5344CB8AC3E}">
        <p14:creationId xmlns:p14="http://schemas.microsoft.com/office/powerpoint/2010/main" val="1705490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899592" y="2276872"/>
            <a:ext cx="7408333" cy="3960440"/>
          </a:xfrm>
        </p:spPr>
        <p:txBody>
          <a:bodyPr>
            <a:normAutofit/>
          </a:bodyPr>
          <a:lstStyle/>
          <a:p>
            <a:pPr>
              <a:buNone/>
            </a:pPr>
            <a:r>
              <a:rPr lang="en-US" altLang="ja-JP" sz="3200" dirty="0">
                <a:latin typeface="HGP創英角ﾎﾟｯﾌﾟ体" pitchFamily="50" charset="-128"/>
                <a:ea typeface="HGP創英角ﾎﾟｯﾌﾟ体" pitchFamily="50" charset="-128"/>
              </a:rPr>
              <a:t>1</a:t>
            </a:r>
            <a:r>
              <a:rPr kumimoji="1" lang="en-US" altLang="ja-JP" sz="3200" dirty="0" smtClean="0">
                <a:latin typeface="HGP創英角ﾎﾟｯﾌﾟ体" pitchFamily="50" charset="-128"/>
                <a:ea typeface="HGP創英角ﾎﾟｯﾌﾟ体" pitchFamily="50" charset="-128"/>
              </a:rPr>
              <a:t> . </a:t>
            </a:r>
            <a:r>
              <a:rPr kumimoji="1" lang="ja-JP" altLang="en-US" sz="3200" dirty="0" smtClean="0">
                <a:latin typeface="HGP創英角ﾎﾟｯﾌﾟ体" pitchFamily="50" charset="-128"/>
                <a:ea typeface="HGP創英角ﾎﾟｯﾌﾟ体" pitchFamily="50" charset="-128"/>
              </a:rPr>
              <a:t>メール送受信の大まかな流れ</a:t>
            </a:r>
            <a:endParaRPr kumimoji="1" lang="en-US" altLang="ja-JP" sz="3200" dirty="0" smtClean="0">
              <a:latin typeface="HGP創英角ﾎﾟｯﾌﾟ体" pitchFamily="50" charset="-128"/>
              <a:ea typeface="HGP創英角ﾎﾟｯﾌﾟ体" pitchFamily="50" charset="-128"/>
            </a:endParaRPr>
          </a:p>
          <a:p>
            <a:pPr>
              <a:buNone/>
            </a:pPr>
            <a:r>
              <a:rPr lang="en-US" altLang="ja-JP" sz="3200" dirty="0">
                <a:latin typeface="HGP創英角ﾎﾟｯﾌﾟ体" pitchFamily="50" charset="-128"/>
                <a:ea typeface="HGP創英角ﾎﾟｯﾌﾟ体" pitchFamily="50" charset="-128"/>
              </a:rPr>
              <a:t>2</a:t>
            </a:r>
            <a:r>
              <a:rPr kumimoji="1" lang="en-US" altLang="ja-JP" sz="3200" dirty="0" smtClean="0">
                <a:latin typeface="HGP創英角ﾎﾟｯﾌﾟ体" pitchFamily="50" charset="-128"/>
                <a:ea typeface="HGP創英角ﾎﾟｯﾌﾟ体" pitchFamily="50" charset="-128"/>
              </a:rPr>
              <a:t> . MTA</a:t>
            </a:r>
            <a:r>
              <a:rPr lang="ja-JP" altLang="en-US" sz="3200" dirty="0" smtClean="0">
                <a:latin typeface="HGP創英角ﾎﾟｯﾌﾟ体" pitchFamily="50" charset="-128"/>
                <a:ea typeface="HGP創英角ﾎﾟｯﾌﾟ体" pitchFamily="50" charset="-128"/>
              </a:rPr>
              <a:t> </a:t>
            </a:r>
            <a:r>
              <a:rPr lang="en-US" altLang="ja-JP" sz="3200" dirty="0" smtClean="0">
                <a:latin typeface="HGP創英角ﾎﾟｯﾌﾟ体" pitchFamily="50" charset="-128"/>
                <a:ea typeface="HGP創英角ﾎﾟｯﾌﾟ体" pitchFamily="50" charset="-128"/>
              </a:rPr>
              <a:t>, </a:t>
            </a:r>
            <a:r>
              <a:rPr kumimoji="1" lang="en-US" altLang="ja-JP" sz="3200" dirty="0" smtClean="0">
                <a:latin typeface="HGP創英角ﾎﾟｯﾌﾟ体" pitchFamily="50" charset="-128"/>
                <a:ea typeface="HGP創英角ﾎﾟｯﾌﾟ体" pitchFamily="50" charset="-128"/>
              </a:rPr>
              <a:t>MDA , MUA</a:t>
            </a:r>
          </a:p>
          <a:p>
            <a:pPr>
              <a:buNone/>
            </a:pPr>
            <a:r>
              <a:rPr lang="en-US" altLang="ja-JP" sz="3200" dirty="0">
                <a:latin typeface="HGP創英角ﾎﾟｯﾌﾟ体" pitchFamily="50" charset="-128"/>
                <a:ea typeface="HGP創英角ﾎﾟｯﾌﾟ体" pitchFamily="50" charset="-128"/>
              </a:rPr>
              <a:t>3 . </a:t>
            </a:r>
            <a:r>
              <a:rPr lang="ja-JP" altLang="en-US" sz="3200" dirty="0">
                <a:latin typeface="HGP創英角ﾎﾟｯﾌﾟ体" pitchFamily="50" charset="-128"/>
                <a:ea typeface="HGP創英角ﾎﾟｯﾌﾟ体" pitchFamily="50" charset="-128"/>
              </a:rPr>
              <a:t>メールの送受信とプロトコル</a:t>
            </a:r>
          </a:p>
          <a:p>
            <a:pPr lvl="1"/>
            <a:r>
              <a:rPr lang="en-US" altLang="ja-JP" sz="2800" dirty="0">
                <a:latin typeface="HGP創英角ﾎﾟｯﾌﾟ体" pitchFamily="50" charset="-128"/>
                <a:ea typeface="HGP創英角ﾎﾟｯﾌﾟ体" pitchFamily="50" charset="-128"/>
              </a:rPr>
              <a:t>SMTP</a:t>
            </a:r>
          </a:p>
          <a:p>
            <a:pPr lvl="1"/>
            <a:r>
              <a:rPr lang="en-US" altLang="ja-JP" sz="2800" dirty="0">
                <a:latin typeface="HGP創英角ﾎﾟｯﾌﾟ体" pitchFamily="50" charset="-128"/>
                <a:ea typeface="HGP創英角ﾎﾟｯﾌﾟ体" pitchFamily="50" charset="-128"/>
              </a:rPr>
              <a:t>POP</a:t>
            </a:r>
          </a:p>
          <a:p>
            <a:pPr lvl="1"/>
            <a:r>
              <a:rPr lang="en-US" altLang="ja-JP" sz="2800" dirty="0">
                <a:latin typeface="HGP創英角ﾎﾟｯﾌﾟ体" pitchFamily="50" charset="-128"/>
                <a:ea typeface="HGP創英角ﾎﾟｯﾌﾟ体" pitchFamily="50" charset="-128"/>
              </a:rPr>
              <a:t>IMAP</a:t>
            </a:r>
          </a:p>
          <a:p>
            <a:pPr>
              <a:buNone/>
            </a:pPr>
            <a:r>
              <a:rPr lang="en-US" altLang="ja-JP" sz="3200" dirty="0" smtClean="0">
                <a:latin typeface="HGP創英角ﾎﾟｯﾌﾟ体" pitchFamily="50" charset="-128"/>
                <a:ea typeface="HGP創英角ﾎﾟｯﾌﾟ体" pitchFamily="50" charset="-128"/>
              </a:rPr>
              <a:t>4 . </a:t>
            </a:r>
            <a:r>
              <a:rPr lang="ja-JP" altLang="en-US" sz="3200" dirty="0" smtClean="0">
                <a:latin typeface="HGP創英角ﾎﾟｯﾌﾟ体" pitchFamily="50" charset="-128"/>
                <a:ea typeface="HGP創英角ﾎﾟｯﾌﾟ体" pitchFamily="50" charset="-128"/>
              </a:rPr>
              <a:t>まとめ</a:t>
            </a:r>
            <a:r>
              <a:rPr lang="en-US" altLang="ja-JP" sz="3200" dirty="0" smtClean="0">
                <a:latin typeface="HGP創英角ﾎﾟｯﾌﾟ体" pitchFamily="50" charset="-128"/>
                <a:ea typeface="HGP創英角ﾎﾟｯﾌﾟ体" pitchFamily="50" charset="-128"/>
              </a:rPr>
              <a:t>  </a:t>
            </a:r>
            <a:endParaRPr lang="ja-JP" altLang="en-US" sz="3200" dirty="0" smtClean="0">
              <a:latin typeface="HGP創英角ﾎﾟｯﾌﾟ体" pitchFamily="50" charset="-128"/>
              <a:ea typeface="HGP創英角ﾎﾟｯﾌﾟ体" pitchFamily="50" charset="-128"/>
            </a:endParaRPr>
          </a:p>
        </p:txBody>
      </p:sp>
      <p:sp>
        <p:nvSpPr>
          <p:cNvPr id="2" name="タイトル 1"/>
          <p:cNvSpPr>
            <a:spLocks noGrp="1"/>
          </p:cNvSpPr>
          <p:nvPr>
            <p:ph type="title"/>
          </p:nvPr>
        </p:nvSpPr>
        <p:spPr>
          <a:xfrm>
            <a:off x="457200" y="371781"/>
            <a:ext cx="8229600" cy="1252728"/>
          </a:xfrm>
        </p:spPr>
        <p:txBody>
          <a:bodyPr/>
          <a:lstStyle/>
          <a:p>
            <a:r>
              <a:rPr kumimoji="1" lang="ja-JP" altLang="en-US" dirty="0" smtClean="0">
                <a:latin typeface="HGP創英角ﾎﾟｯﾌﾟ体" pitchFamily="50" charset="-128"/>
                <a:ea typeface="HGP創英角ﾎﾟｯﾌﾟ体" pitchFamily="50" charset="-128"/>
              </a:rPr>
              <a:t>目次</a:t>
            </a:r>
            <a:endParaRPr kumimoji="1" lang="ja-JP" altLang="en-US" dirty="0">
              <a:latin typeface="HGP創英角ﾎﾟｯﾌﾟ体" pitchFamily="50" charset="-128"/>
              <a:ea typeface="HGP創英角ﾎﾟｯﾌﾟ体" pitchFamily="50"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fontScale="92500" lnSpcReduction="20000"/>
          </a:bodyPr>
          <a:lstStyle/>
          <a:p>
            <a:pPr marL="0" indent="0">
              <a:buNone/>
            </a:pPr>
            <a:r>
              <a:rPr lang="en-US" altLang="ja-JP" sz="3600" dirty="0">
                <a:latin typeface="HGP創英角ﾎﾟｯﾌﾟ体" pitchFamily="50" charset="-128"/>
                <a:ea typeface="HGP創英角ﾎﾟｯﾌﾟ体" pitchFamily="50" charset="-128"/>
              </a:rPr>
              <a:t>POP(Post Office Protocol</a:t>
            </a:r>
            <a:r>
              <a:rPr lang="en-US" altLang="ja-JP" sz="3600" dirty="0" smtClean="0">
                <a:latin typeface="HGP創英角ﾎﾟｯﾌﾟ体" pitchFamily="50" charset="-128"/>
                <a:ea typeface="HGP創英角ﾎﾟｯﾌﾟ体" pitchFamily="50" charset="-128"/>
              </a:rPr>
              <a:t>)</a:t>
            </a:r>
          </a:p>
          <a:p>
            <a:r>
              <a:rPr lang="ja-JP" altLang="en-US" sz="2800" dirty="0">
                <a:latin typeface="HGP創英角ﾎﾟｯﾌﾟ体" pitchFamily="50" charset="-128"/>
                <a:ea typeface="HGP創英角ﾎﾟｯﾌﾟ体" pitchFamily="50" charset="-128"/>
              </a:rPr>
              <a:t>メールサーバー</a:t>
            </a:r>
            <a:r>
              <a:rPr lang="ja-JP" altLang="en-US" sz="2800" dirty="0" smtClean="0">
                <a:latin typeface="HGP創英角ﾎﾟｯﾌﾟ体" pitchFamily="50" charset="-128"/>
                <a:ea typeface="HGP創英角ﾎﾟｯﾌﾟ体" pitchFamily="50" charset="-128"/>
              </a:rPr>
              <a:t>からメールをダウンロードするためのプロトコル</a:t>
            </a:r>
            <a:endParaRPr lang="en-US" altLang="ja-JP" sz="2800" dirty="0" smtClean="0">
              <a:latin typeface="HGP創英角ﾎﾟｯﾌﾟ体" pitchFamily="50" charset="-128"/>
              <a:ea typeface="HGP創英角ﾎﾟｯﾌﾟ体" pitchFamily="50" charset="-128"/>
            </a:endParaRPr>
          </a:p>
          <a:p>
            <a:r>
              <a:rPr lang="ja-JP" altLang="en-US" sz="2800" dirty="0">
                <a:latin typeface="HGP創英角ﾎﾟｯﾌﾟ体" pitchFamily="50" charset="-128"/>
                <a:ea typeface="HGP創英角ﾎﾟｯﾌﾟ体" pitchFamily="50" charset="-128"/>
              </a:rPr>
              <a:t>受信したメール</a:t>
            </a:r>
            <a:r>
              <a:rPr lang="ja-JP" altLang="en-US" sz="2800" dirty="0" smtClean="0">
                <a:latin typeface="HGP創英角ﾎﾟｯﾌﾟ体" pitchFamily="50" charset="-128"/>
                <a:ea typeface="HGP創英角ﾎﾟｯﾌﾟ体" pitchFamily="50" charset="-128"/>
              </a:rPr>
              <a:t>はサーバーから削除される</a:t>
            </a:r>
            <a:endParaRPr lang="en-US" altLang="ja-JP" sz="2800" dirty="0" smtClean="0">
              <a:latin typeface="HGP創英角ﾎﾟｯﾌﾟ体" pitchFamily="50" charset="-128"/>
              <a:ea typeface="HGP創英角ﾎﾟｯﾌﾟ体" pitchFamily="50" charset="-128"/>
            </a:endParaRPr>
          </a:p>
          <a:p>
            <a:pPr lvl="1"/>
            <a:r>
              <a:rPr lang="ja-JP" altLang="en-US" sz="2400" dirty="0" smtClean="0">
                <a:latin typeface="HGP創英角ﾎﾟｯﾌﾟ体" pitchFamily="50" charset="-128"/>
                <a:ea typeface="HGP創英角ﾎﾟｯﾌﾟ体" pitchFamily="50" charset="-128"/>
              </a:rPr>
              <a:t>残すように設定することも可能</a:t>
            </a:r>
            <a:endParaRPr lang="en-US" altLang="ja-JP" sz="2400" dirty="0" smtClean="0">
              <a:latin typeface="HGP創英角ﾎﾟｯﾌﾟ体" pitchFamily="50" charset="-128"/>
              <a:ea typeface="HGP創英角ﾎﾟｯﾌﾟ体" pitchFamily="50" charset="-128"/>
            </a:endParaRPr>
          </a:p>
          <a:p>
            <a:pPr lvl="1"/>
            <a:r>
              <a:rPr lang="ja-JP" altLang="en-US" sz="2400" dirty="0" smtClean="0">
                <a:latin typeface="HGP創英角ﾎﾟｯﾌﾟ体" pitchFamily="50" charset="-128"/>
                <a:ea typeface="HGP創英角ﾎﾟｯﾌﾟ体" pitchFamily="50" charset="-128"/>
              </a:rPr>
              <a:t>複数 </a:t>
            </a:r>
            <a:r>
              <a:rPr lang="en-US" altLang="ja-JP" sz="2400" dirty="0" smtClean="0">
                <a:latin typeface="HGP創英角ﾎﾟｯﾌﾟ体" pitchFamily="50" charset="-128"/>
                <a:ea typeface="HGP創英角ﾎﾟｯﾌﾟ体" pitchFamily="50" charset="-128"/>
              </a:rPr>
              <a:t>PC </a:t>
            </a:r>
            <a:r>
              <a:rPr lang="ja-JP" altLang="en-US" sz="2400" dirty="0" smtClean="0">
                <a:latin typeface="HGP創英角ﾎﾟｯﾌﾟ体" pitchFamily="50" charset="-128"/>
                <a:ea typeface="HGP創英角ﾎﾟｯﾌﾟ体" pitchFamily="50" charset="-128"/>
              </a:rPr>
              <a:t>で管理が困難</a:t>
            </a:r>
            <a:endParaRPr lang="en-US" altLang="ja-JP" sz="2400" dirty="0" smtClean="0">
              <a:latin typeface="HGP創英角ﾎﾟｯﾌﾟ体" pitchFamily="50" charset="-128"/>
              <a:ea typeface="HGP創英角ﾎﾟｯﾌﾟ体" pitchFamily="50" charset="-128"/>
            </a:endParaRPr>
          </a:p>
          <a:p>
            <a:r>
              <a:rPr lang="ja-JP" altLang="en-US" sz="2800" dirty="0" smtClean="0">
                <a:latin typeface="HGP創英角ﾎﾟｯﾌﾟ体" pitchFamily="50" charset="-128"/>
                <a:ea typeface="HGP創英角ﾎﾟｯﾌﾟ体" pitchFamily="50" charset="-128"/>
              </a:rPr>
              <a:t>パスワードを平文で送る</a:t>
            </a:r>
            <a:endParaRPr lang="en-US" altLang="ja-JP" sz="2800" dirty="0">
              <a:latin typeface="HGP創英角ﾎﾟｯﾌﾟ体" pitchFamily="50" charset="-128"/>
              <a:ea typeface="HGP創英角ﾎﾟｯﾌﾟ体" pitchFamily="50" charset="-128"/>
            </a:endParaRPr>
          </a:p>
          <a:p>
            <a:pPr lvl="1"/>
            <a:r>
              <a:rPr lang="ja-JP" altLang="en-US" sz="2400" dirty="0" smtClean="0">
                <a:latin typeface="HGP創英角ﾎﾟｯﾌﾟ体" pitchFamily="50" charset="-128"/>
                <a:ea typeface="HGP創英角ﾎﾟｯﾌﾟ体" pitchFamily="50" charset="-128"/>
              </a:rPr>
              <a:t>盗聴防止のため </a:t>
            </a:r>
            <a:r>
              <a:rPr lang="en-US" altLang="ja-JP" sz="2400" dirty="0" smtClean="0">
                <a:latin typeface="HGP創英角ﾎﾟｯﾌﾟ体" pitchFamily="50" charset="-128"/>
                <a:ea typeface="HGP創英角ﾎﾟｯﾌﾟ体" pitchFamily="50" charset="-128"/>
              </a:rPr>
              <a:t>POP </a:t>
            </a:r>
            <a:r>
              <a:rPr lang="en-US" altLang="ja-JP" sz="2400" dirty="0">
                <a:latin typeface="HGP創英角ﾎﾟｯﾌﾟ体" pitchFamily="50" charset="-128"/>
                <a:ea typeface="HGP創英角ﾎﾟｯﾌﾟ体" pitchFamily="50" charset="-128"/>
              </a:rPr>
              <a:t>over </a:t>
            </a:r>
            <a:r>
              <a:rPr lang="en-US" altLang="ja-JP" sz="2400" dirty="0" smtClean="0">
                <a:latin typeface="HGP創英角ﾎﾟｯﾌﾟ体" pitchFamily="50" charset="-128"/>
                <a:ea typeface="HGP創英角ﾎﾟｯﾌﾟ体" pitchFamily="50" charset="-128"/>
              </a:rPr>
              <a:t>SSL</a:t>
            </a:r>
            <a:r>
              <a:rPr lang="ja-JP" altLang="en-US" sz="2400" dirty="0">
                <a:latin typeface="HGP創英角ﾎﾟｯﾌﾟ体" pitchFamily="50" charset="-128"/>
                <a:ea typeface="HGP創英角ﾎﾟｯﾌﾟ体" pitchFamily="50" charset="-128"/>
              </a:rPr>
              <a:t> </a:t>
            </a:r>
            <a:r>
              <a:rPr lang="ja-JP" altLang="en-US" sz="2400" dirty="0" smtClean="0">
                <a:latin typeface="HGP創英角ﾎﾟｯﾌﾟ体" pitchFamily="50" charset="-128"/>
                <a:ea typeface="HGP創英角ﾎﾟｯﾌﾟ体" pitchFamily="50" charset="-128"/>
              </a:rPr>
              <a:t>などで認証を暗号化するの</a:t>
            </a:r>
            <a:r>
              <a:rPr lang="ja-JP" altLang="en-US" sz="2400" smtClean="0">
                <a:latin typeface="HGP創英角ﾎﾟｯﾌﾟ体" pitchFamily="50" charset="-128"/>
                <a:ea typeface="HGP創英角ﾎﾟｯﾌﾟ体" pitchFamily="50" charset="-128"/>
              </a:rPr>
              <a:t>が</a:t>
            </a:r>
            <a:r>
              <a:rPr lang="ja-JP" altLang="en-US" sz="2400" smtClean="0">
                <a:latin typeface="HGP創英角ﾎﾟｯﾌﾟ体" pitchFamily="50" charset="-128"/>
                <a:ea typeface="HGP創英角ﾎﾟｯﾌﾟ体" pitchFamily="50" charset="-128"/>
              </a:rPr>
              <a:t>一般的</a:t>
            </a:r>
            <a:endParaRPr lang="en-US" altLang="ja-JP" sz="2400" dirty="0">
              <a:latin typeface="HGP創英角ﾎﾟｯﾌﾟ体" pitchFamily="50" charset="-128"/>
              <a:ea typeface="HGP創英角ﾎﾟｯﾌﾟ体" pitchFamily="50" charset="-128"/>
            </a:endParaRPr>
          </a:p>
        </p:txBody>
      </p:sp>
      <p:sp>
        <p:nvSpPr>
          <p:cNvPr id="2" name="タイトル 1"/>
          <p:cNvSpPr>
            <a:spLocks noGrp="1"/>
          </p:cNvSpPr>
          <p:nvPr>
            <p:ph type="title"/>
          </p:nvPr>
        </p:nvSpPr>
        <p:spPr/>
        <p:txBody>
          <a:bodyPr>
            <a:normAutofit/>
          </a:bodyPr>
          <a:lstStyle/>
          <a:p>
            <a:r>
              <a:rPr kumimoji="1" lang="en-US" altLang="ja-JP" sz="4000" dirty="0" smtClean="0">
                <a:latin typeface="HGP創英角ﾎﾟｯﾌﾟ体" pitchFamily="50" charset="-128"/>
                <a:ea typeface="HGP創英角ﾎﾟｯﾌﾟ体" pitchFamily="50" charset="-128"/>
              </a:rPr>
              <a:t>POP</a:t>
            </a:r>
            <a:r>
              <a:rPr lang="ja-JP" altLang="en-US" sz="4000" dirty="0">
                <a:latin typeface="HGP創英角ﾎﾟｯﾌﾟ体" pitchFamily="50" charset="-128"/>
                <a:ea typeface="HGP創英角ﾎﾟｯﾌﾟ体" pitchFamily="50" charset="-128"/>
              </a:rPr>
              <a:t> </a:t>
            </a:r>
            <a:r>
              <a:rPr lang="ja-JP" altLang="en-US" sz="4000" dirty="0" smtClean="0">
                <a:latin typeface="HGP創英角ﾎﾟｯﾌﾟ体" pitchFamily="50" charset="-128"/>
                <a:ea typeface="HGP創英角ﾎﾟｯﾌﾟ体" pitchFamily="50" charset="-128"/>
              </a:rPr>
              <a:t>とは</a:t>
            </a:r>
            <a:endParaRPr kumimoji="1" lang="ja-JP" altLang="en-US" sz="4000" dirty="0">
              <a:latin typeface="HGP創英角ﾎﾟｯﾌﾟ体" pitchFamily="50" charset="-128"/>
              <a:ea typeface="HGP創英角ﾎﾟｯﾌﾟ体" pitchFamily="50" charset="-128"/>
            </a:endParaRPr>
          </a:p>
        </p:txBody>
      </p:sp>
    </p:spTree>
    <p:extLst>
      <p:ext uri="{BB962C8B-B14F-4D97-AF65-F5344CB8AC3E}">
        <p14:creationId xmlns:p14="http://schemas.microsoft.com/office/powerpoint/2010/main" val="4424274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1600200"/>
            <a:ext cx="8229600" cy="1180728"/>
          </a:xfrm>
        </p:spPr>
        <p:txBody>
          <a:bodyPr>
            <a:normAutofit/>
          </a:bodyPr>
          <a:lstStyle/>
          <a:p>
            <a:r>
              <a:rPr lang="ja-JP" altLang="en-US" dirty="0">
                <a:latin typeface="HGP創英角ﾎﾟｯﾌﾟ体" pitchFamily="50" charset="-128"/>
                <a:ea typeface="HGP創英角ﾎﾟｯﾌﾟ体" pitchFamily="50" charset="-128"/>
              </a:rPr>
              <a:t>クライアントのコマンドとメールサーバーからのレスポンスで通信が</a:t>
            </a:r>
            <a:r>
              <a:rPr lang="ja-JP" altLang="en-US" dirty="0" smtClean="0">
                <a:latin typeface="HGP創英角ﾎﾟｯﾌﾟ体" pitchFamily="50" charset="-128"/>
                <a:ea typeface="HGP創英角ﾎﾟｯﾌﾟ体" pitchFamily="50" charset="-128"/>
              </a:rPr>
              <a:t>行われる</a:t>
            </a:r>
            <a:endParaRPr lang="en-US" altLang="ja-JP" dirty="0" smtClean="0">
              <a:latin typeface="HGP創英角ﾎﾟｯﾌﾟ体" pitchFamily="50" charset="-128"/>
              <a:ea typeface="HGP創英角ﾎﾟｯﾌﾟ体" pitchFamily="50" charset="-128"/>
            </a:endParaRPr>
          </a:p>
        </p:txBody>
      </p:sp>
      <p:sp>
        <p:nvSpPr>
          <p:cNvPr id="2" name="タイトル 1"/>
          <p:cNvSpPr>
            <a:spLocks noGrp="1"/>
          </p:cNvSpPr>
          <p:nvPr>
            <p:ph type="title"/>
          </p:nvPr>
        </p:nvSpPr>
        <p:spPr/>
        <p:txBody>
          <a:bodyPr>
            <a:normAutofit/>
          </a:bodyPr>
          <a:lstStyle/>
          <a:p>
            <a:r>
              <a:rPr lang="en-US" altLang="ja-JP" sz="4000" dirty="0">
                <a:latin typeface="HGP創英角ﾎﾟｯﾌﾟ体" pitchFamily="50" charset="-128"/>
                <a:ea typeface="HGP創英角ﾎﾟｯﾌﾟ体" pitchFamily="50" charset="-128"/>
              </a:rPr>
              <a:t>POP </a:t>
            </a:r>
            <a:r>
              <a:rPr lang="ja-JP" altLang="en-US" sz="4000" dirty="0">
                <a:latin typeface="HGP創英角ﾎﾟｯﾌﾟ体" pitchFamily="50" charset="-128"/>
                <a:ea typeface="HGP創英角ﾎﾟｯﾌﾟ体" pitchFamily="50" charset="-128"/>
              </a:rPr>
              <a:t>によるメールの</a:t>
            </a:r>
            <a:r>
              <a:rPr lang="ja-JP" altLang="en-US" sz="4000" dirty="0" smtClean="0">
                <a:latin typeface="HGP創英角ﾎﾟｯﾌﾟ体" pitchFamily="50" charset="-128"/>
                <a:ea typeface="HGP創英角ﾎﾟｯﾌﾟ体" pitchFamily="50" charset="-128"/>
              </a:rPr>
              <a:t>受信</a:t>
            </a:r>
            <a:endParaRPr kumimoji="1" lang="ja-JP" altLang="en-US" sz="4000" dirty="0">
              <a:latin typeface="HGP創英角ﾎﾟｯﾌﾟ体" pitchFamily="50" charset="-128"/>
              <a:ea typeface="HGP創英角ﾎﾟｯﾌﾟ体" pitchFamily="50" charset="-128"/>
            </a:endParaRPr>
          </a:p>
        </p:txBody>
      </p:sp>
      <p:pic>
        <p:nvPicPr>
          <p:cNvPr id="7" name="図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72125" y="2996952"/>
            <a:ext cx="3571875" cy="3143250"/>
          </a:xfrm>
          <a:prstGeom prst="rect">
            <a:avLst/>
          </a:prstGeom>
        </p:spPr>
      </p:pic>
      <p:sp>
        <p:nvSpPr>
          <p:cNvPr id="8" name="テキスト ボックス 7"/>
          <p:cNvSpPr txBox="1"/>
          <p:nvPr/>
        </p:nvSpPr>
        <p:spPr>
          <a:xfrm>
            <a:off x="494329" y="2639615"/>
            <a:ext cx="5229799" cy="4154984"/>
          </a:xfrm>
          <a:prstGeom prst="rect">
            <a:avLst/>
          </a:prstGeom>
          <a:noFill/>
        </p:spPr>
        <p:txBody>
          <a:bodyPr wrap="square" rtlCol="0">
            <a:spAutoFit/>
          </a:bodyPr>
          <a:lstStyle/>
          <a:p>
            <a:pPr marL="742950" lvl="1" indent="-285750">
              <a:spcBef>
                <a:spcPct val="20000"/>
              </a:spcBef>
              <a:buFont typeface="Arial" pitchFamily="34" charset="0"/>
              <a:buChar char="–"/>
            </a:pPr>
            <a:r>
              <a:rPr lang="ja-JP" altLang="en-US" sz="2800" dirty="0" smtClean="0">
                <a:solidFill>
                  <a:prstClr val="black"/>
                </a:solidFill>
                <a:latin typeface="HGP創英角ﾎﾟｯﾌﾟ体" pitchFamily="50" charset="-128"/>
                <a:ea typeface="HGP創英角ﾎﾟｯﾌﾟ体" pitchFamily="50" charset="-128"/>
              </a:rPr>
              <a:t>認証</a:t>
            </a:r>
            <a:endParaRPr lang="en-US" altLang="ja-JP" sz="2800" dirty="0" smtClean="0">
              <a:solidFill>
                <a:prstClr val="black"/>
              </a:solidFill>
              <a:latin typeface="HGP創英角ﾎﾟｯﾌﾟ体" pitchFamily="50" charset="-128"/>
              <a:ea typeface="HGP創英角ﾎﾟｯﾌﾟ体" pitchFamily="50" charset="-128"/>
            </a:endParaRPr>
          </a:p>
          <a:p>
            <a:pPr marL="857250" lvl="2">
              <a:spcBef>
                <a:spcPct val="20000"/>
              </a:spcBef>
            </a:pPr>
            <a:r>
              <a:rPr lang="ja-JP" altLang="en-US" sz="2400" dirty="0" smtClean="0">
                <a:solidFill>
                  <a:prstClr val="black"/>
                </a:solidFill>
                <a:latin typeface="HGP創英角ﾎﾟｯﾌﾟ体" pitchFamily="50" charset="-128"/>
                <a:ea typeface="HGP創英角ﾎﾟｯﾌﾟ体" pitchFamily="50" charset="-128"/>
              </a:rPr>
              <a:t>ユーザー名とパスワードを使用</a:t>
            </a:r>
            <a:endParaRPr lang="en-US" altLang="ja-JP" sz="2400" dirty="0" smtClean="0">
              <a:solidFill>
                <a:prstClr val="black"/>
              </a:solidFill>
              <a:latin typeface="HGP創英角ﾎﾟｯﾌﾟ体" pitchFamily="50" charset="-128"/>
              <a:ea typeface="HGP創英角ﾎﾟｯﾌﾟ体" pitchFamily="50" charset="-128"/>
            </a:endParaRPr>
          </a:p>
          <a:p>
            <a:pPr marL="800100" lvl="1" indent="-342900">
              <a:spcBef>
                <a:spcPct val="20000"/>
              </a:spcBef>
              <a:buFont typeface="Arial" pitchFamily="34" charset="0"/>
              <a:buChar char="–"/>
            </a:pPr>
            <a:r>
              <a:rPr lang="ja-JP" altLang="en-US" sz="2800" dirty="0" smtClean="0">
                <a:solidFill>
                  <a:prstClr val="black"/>
                </a:solidFill>
                <a:latin typeface="HGP創英角ﾎﾟｯﾌﾟ体" pitchFamily="50" charset="-128"/>
                <a:ea typeface="HGP創英角ﾎﾟｯﾌﾟ体" pitchFamily="50" charset="-128"/>
              </a:rPr>
              <a:t>トランザクション</a:t>
            </a:r>
            <a:endParaRPr lang="en-US" altLang="ja-JP" sz="2800" dirty="0">
              <a:solidFill>
                <a:prstClr val="black"/>
              </a:solidFill>
              <a:latin typeface="HGP創英角ﾎﾟｯﾌﾟ体" pitchFamily="50" charset="-128"/>
              <a:ea typeface="HGP創英角ﾎﾟｯﾌﾟ体" pitchFamily="50" charset="-128"/>
            </a:endParaRPr>
          </a:p>
          <a:p>
            <a:pPr marL="1200150" lvl="2" indent="-342900">
              <a:spcBef>
                <a:spcPct val="20000"/>
              </a:spcBef>
              <a:buFont typeface="Arial" pitchFamily="34" charset="0"/>
              <a:buChar char="•"/>
            </a:pPr>
            <a:r>
              <a:rPr lang="ja-JP" altLang="en-US" sz="2400" dirty="0">
                <a:solidFill>
                  <a:prstClr val="black"/>
                </a:solidFill>
                <a:latin typeface="HGP創英角ﾎﾟｯﾌﾟ体" pitchFamily="50" charset="-128"/>
                <a:ea typeface="HGP創英角ﾎﾟｯﾌﾟ体" pitchFamily="50" charset="-128"/>
              </a:rPr>
              <a:t>メールの情報取得や受信など</a:t>
            </a:r>
            <a:endParaRPr lang="en-US" altLang="ja-JP" sz="2400" dirty="0">
              <a:solidFill>
                <a:prstClr val="black"/>
              </a:solidFill>
              <a:latin typeface="HGP創英角ﾎﾟｯﾌﾟ体" pitchFamily="50" charset="-128"/>
              <a:ea typeface="HGP創英角ﾎﾟｯﾌﾟ体" pitchFamily="50" charset="-128"/>
            </a:endParaRPr>
          </a:p>
          <a:p>
            <a:pPr marL="1200150" lvl="2" indent="-342900">
              <a:spcBef>
                <a:spcPct val="20000"/>
              </a:spcBef>
              <a:buFont typeface="Arial" pitchFamily="34" charset="0"/>
              <a:buChar char="•"/>
            </a:pPr>
            <a:r>
              <a:rPr lang="en-US" altLang="ja-JP" sz="2400" dirty="0">
                <a:solidFill>
                  <a:prstClr val="black"/>
                </a:solidFill>
                <a:latin typeface="HGP創英角ﾎﾟｯﾌﾟ体" pitchFamily="50" charset="-128"/>
                <a:ea typeface="HGP創英角ﾎﾟｯﾌﾟ体" pitchFamily="50" charset="-128"/>
              </a:rPr>
              <a:t>QUIT</a:t>
            </a:r>
            <a:r>
              <a:rPr lang="ja-JP" altLang="en-US" sz="2400" dirty="0">
                <a:solidFill>
                  <a:prstClr val="black"/>
                </a:solidFill>
                <a:latin typeface="HGP創英角ﾎﾟｯﾌﾟ体" pitchFamily="50" charset="-128"/>
                <a:ea typeface="HGP創英角ﾎﾟｯﾌﾟ体" pitchFamily="50" charset="-128"/>
              </a:rPr>
              <a:t> コマンド</a:t>
            </a:r>
            <a:endParaRPr lang="en-US" altLang="ja-JP" sz="2400" dirty="0">
              <a:solidFill>
                <a:prstClr val="black"/>
              </a:solidFill>
              <a:latin typeface="HGP創英角ﾎﾟｯﾌﾟ体" pitchFamily="50" charset="-128"/>
              <a:ea typeface="HGP創英角ﾎﾟｯﾌﾟ体" pitchFamily="50" charset="-128"/>
            </a:endParaRPr>
          </a:p>
          <a:p>
            <a:pPr marL="1657350" lvl="3" indent="-342900">
              <a:spcBef>
                <a:spcPct val="20000"/>
              </a:spcBef>
              <a:buFont typeface="Arial" pitchFamily="34" charset="0"/>
              <a:buChar char="–"/>
            </a:pPr>
            <a:r>
              <a:rPr lang="ja-JP" altLang="en-US" sz="2000" dirty="0">
                <a:solidFill>
                  <a:prstClr val="black"/>
                </a:solidFill>
                <a:latin typeface="HGP創英角ﾎﾟｯﾌﾟ体" pitchFamily="50" charset="-128"/>
                <a:ea typeface="HGP創英角ﾎﾟｯﾌﾟ体" pitchFamily="50" charset="-128"/>
              </a:rPr>
              <a:t>サーバー上</a:t>
            </a:r>
            <a:r>
              <a:rPr lang="ja-JP" altLang="en-US" sz="2000" dirty="0" smtClean="0">
                <a:solidFill>
                  <a:prstClr val="black"/>
                </a:solidFill>
                <a:latin typeface="HGP創英角ﾎﾟｯﾌﾟ体" pitchFamily="50" charset="-128"/>
                <a:ea typeface="HGP創英角ﾎﾟｯﾌﾟ体" pitchFamily="50" charset="-128"/>
              </a:rPr>
              <a:t>のメールを削除しアップデート</a:t>
            </a:r>
            <a:r>
              <a:rPr lang="ja-JP" altLang="en-US" sz="2000" dirty="0">
                <a:solidFill>
                  <a:prstClr val="black"/>
                </a:solidFill>
                <a:latin typeface="HGP創英角ﾎﾟｯﾌﾟ体" pitchFamily="50" charset="-128"/>
                <a:ea typeface="HGP創英角ﾎﾟｯﾌﾟ体" pitchFamily="50" charset="-128"/>
              </a:rPr>
              <a:t>状態に</a:t>
            </a:r>
            <a:endParaRPr lang="en-US" altLang="ja-JP" sz="2000" dirty="0">
              <a:solidFill>
                <a:prstClr val="black"/>
              </a:solidFill>
              <a:latin typeface="HGP創英角ﾎﾟｯﾌﾟ体" pitchFamily="50" charset="-128"/>
              <a:ea typeface="HGP創英角ﾎﾟｯﾌﾟ体" pitchFamily="50" charset="-128"/>
            </a:endParaRPr>
          </a:p>
          <a:p>
            <a:pPr marL="742950" lvl="1" indent="-285750">
              <a:spcBef>
                <a:spcPct val="20000"/>
              </a:spcBef>
              <a:buFont typeface="Arial" pitchFamily="34" charset="0"/>
              <a:buChar char="–"/>
            </a:pPr>
            <a:r>
              <a:rPr lang="ja-JP" altLang="en-US" sz="2800" dirty="0">
                <a:solidFill>
                  <a:prstClr val="black"/>
                </a:solidFill>
                <a:latin typeface="HGP創英角ﾎﾟｯﾌﾟ体" pitchFamily="50" charset="-128"/>
                <a:ea typeface="HGP創英角ﾎﾟｯﾌﾟ体" pitchFamily="50" charset="-128"/>
              </a:rPr>
              <a:t>アップデート</a:t>
            </a:r>
            <a:r>
              <a:rPr lang="en-US" altLang="ja-JP" sz="2800" dirty="0">
                <a:solidFill>
                  <a:prstClr val="black"/>
                </a:solidFill>
                <a:latin typeface="HGP創英角ﾎﾟｯﾌﾟ体" pitchFamily="50" charset="-128"/>
                <a:ea typeface="HGP創英角ﾎﾟｯﾌﾟ体" pitchFamily="50" charset="-128"/>
              </a:rPr>
              <a:t>(</a:t>
            </a:r>
            <a:r>
              <a:rPr lang="ja-JP" altLang="en-US" sz="2800" dirty="0">
                <a:solidFill>
                  <a:prstClr val="black"/>
                </a:solidFill>
                <a:latin typeface="HGP創英角ﾎﾟｯﾌﾟ体" pitchFamily="50" charset="-128"/>
                <a:ea typeface="HGP創英角ﾎﾟｯﾌﾟ体" pitchFamily="50" charset="-128"/>
              </a:rPr>
              <a:t>切断</a:t>
            </a:r>
            <a:r>
              <a:rPr lang="en-US" altLang="ja-JP" sz="2800" dirty="0">
                <a:solidFill>
                  <a:prstClr val="black"/>
                </a:solidFill>
                <a:latin typeface="HGP創英角ﾎﾟｯﾌﾟ体" pitchFamily="50" charset="-128"/>
                <a:ea typeface="HGP創英角ﾎﾟｯﾌﾟ体" pitchFamily="50" charset="-128"/>
              </a:rPr>
              <a:t>)</a:t>
            </a:r>
          </a:p>
          <a:p>
            <a:pPr>
              <a:spcBef>
                <a:spcPct val="20000"/>
              </a:spcBef>
            </a:pPr>
            <a:endParaRPr lang="ja-JP" altLang="en-US" sz="3200" dirty="0">
              <a:solidFill>
                <a:prstClr val="black"/>
              </a:solidFill>
              <a:latin typeface="HGP創英角ﾎﾟｯﾌﾟ体" pitchFamily="50" charset="-128"/>
              <a:ea typeface="HGP創英角ﾎﾟｯﾌﾟ体" pitchFamily="50" charset="-128"/>
            </a:endParaRPr>
          </a:p>
        </p:txBody>
      </p:sp>
    </p:spTree>
    <p:extLst>
      <p:ext uri="{BB962C8B-B14F-4D97-AF65-F5344CB8AC3E}">
        <p14:creationId xmlns:p14="http://schemas.microsoft.com/office/powerpoint/2010/main" val="20038635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95536" y="1772816"/>
            <a:ext cx="8424936" cy="4752528"/>
          </a:xfrm>
        </p:spPr>
        <p:txBody>
          <a:bodyPr>
            <a:normAutofit fontScale="70000" lnSpcReduction="20000"/>
          </a:bodyPr>
          <a:lstStyle/>
          <a:p>
            <a:pPr marL="0" indent="0">
              <a:buNone/>
            </a:pPr>
            <a:r>
              <a:rPr lang="en-US" altLang="ja-JP" sz="5100" dirty="0" smtClean="0">
                <a:latin typeface="HGP創英角ﾎﾟｯﾌﾟ体" pitchFamily="50" charset="-128"/>
                <a:ea typeface="HGP創英角ﾎﾟｯﾌﾟ体" pitchFamily="50" charset="-128"/>
              </a:rPr>
              <a:t>IMAP</a:t>
            </a:r>
          </a:p>
          <a:p>
            <a:pPr marL="0" indent="0">
              <a:buNone/>
            </a:pPr>
            <a:r>
              <a:rPr lang="en-US" altLang="ja-JP" sz="5100" dirty="0">
                <a:latin typeface="HGP創英角ﾎﾟｯﾌﾟ体" pitchFamily="50" charset="-128"/>
                <a:ea typeface="HGP創英角ﾎﾟｯﾌﾟ体" pitchFamily="50" charset="-128"/>
              </a:rPr>
              <a:t> </a:t>
            </a:r>
            <a:r>
              <a:rPr lang="en-US" altLang="ja-JP" sz="5100" dirty="0" smtClean="0">
                <a:latin typeface="HGP創英角ﾎﾟｯﾌﾟ体" pitchFamily="50" charset="-128"/>
                <a:ea typeface="HGP創英角ﾎﾟｯﾌﾟ体" pitchFamily="50" charset="-128"/>
              </a:rPr>
              <a:t> (Internet Message Access Protocol)</a:t>
            </a:r>
            <a:endParaRPr lang="en-US" altLang="ja-JP" sz="5100" dirty="0">
              <a:latin typeface="HGP創英角ﾎﾟｯﾌﾟ体" pitchFamily="50" charset="-128"/>
              <a:ea typeface="HGP創英角ﾎﾟｯﾌﾟ体" pitchFamily="50" charset="-128"/>
            </a:endParaRPr>
          </a:p>
          <a:p>
            <a:endParaRPr kumimoji="1" lang="en-US" altLang="ja-JP" dirty="0" smtClean="0">
              <a:latin typeface="HGP創英角ﾎﾟｯﾌﾟ体" pitchFamily="50" charset="-128"/>
              <a:ea typeface="HGP創英角ﾎﾟｯﾌﾟ体" pitchFamily="50" charset="-128"/>
            </a:endParaRPr>
          </a:p>
          <a:p>
            <a:r>
              <a:rPr kumimoji="1" lang="en-US" altLang="ja-JP" sz="3800" dirty="0" smtClean="0">
                <a:latin typeface="HGP創英角ﾎﾟｯﾌﾟ体" pitchFamily="50" charset="-128"/>
                <a:ea typeface="HGP創英角ﾎﾟｯﾌﾟ体" pitchFamily="50" charset="-128"/>
              </a:rPr>
              <a:t>POP</a:t>
            </a:r>
            <a:r>
              <a:rPr kumimoji="1" lang="ja-JP" altLang="en-US" sz="3800" dirty="0" smtClean="0">
                <a:latin typeface="HGP創英角ﾎﾟｯﾌﾟ体" pitchFamily="50" charset="-128"/>
                <a:ea typeface="HGP創英角ﾎﾟｯﾌﾟ体" pitchFamily="50" charset="-128"/>
              </a:rPr>
              <a:t> の問題点を解消し</a:t>
            </a:r>
            <a:r>
              <a:rPr kumimoji="1" lang="en-US" altLang="ja-JP" sz="3800" dirty="0" smtClean="0">
                <a:latin typeface="HGP創英角ﾎﾟｯﾌﾟ体" pitchFamily="50" charset="-128"/>
                <a:ea typeface="HGP創英角ﾎﾟｯﾌﾟ体" pitchFamily="50" charset="-128"/>
              </a:rPr>
              <a:t>,</a:t>
            </a:r>
            <a:r>
              <a:rPr kumimoji="1" lang="ja-JP" altLang="en-US" sz="3800" dirty="0" smtClean="0">
                <a:latin typeface="HGP創英角ﾎﾟｯﾌﾟ体" pitchFamily="50" charset="-128"/>
                <a:ea typeface="HGP創英角ﾎﾟｯﾌﾟ体" pitchFamily="50" charset="-128"/>
              </a:rPr>
              <a:t> 多機能化したもの</a:t>
            </a:r>
            <a:endParaRPr kumimoji="1" lang="en-US" altLang="ja-JP" sz="3800" dirty="0" smtClean="0">
              <a:latin typeface="HGP創英角ﾎﾟｯﾌﾟ体" pitchFamily="50" charset="-128"/>
              <a:ea typeface="HGP創英角ﾎﾟｯﾌﾟ体" pitchFamily="50" charset="-128"/>
            </a:endParaRPr>
          </a:p>
          <a:p>
            <a:r>
              <a:rPr lang="ja-JP" altLang="en-US" sz="3800" dirty="0" smtClean="0">
                <a:latin typeface="HGP創英角ﾎﾟｯﾌﾟ体" pitchFamily="50" charset="-128"/>
                <a:ea typeface="HGP創英角ﾎﾟｯﾌﾟ体" pitchFamily="50" charset="-128"/>
              </a:rPr>
              <a:t>サーバー上でのメール管理を基本としている</a:t>
            </a:r>
            <a:endParaRPr kumimoji="1" lang="en-US" altLang="ja-JP" sz="3800" dirty="0" smtClean="0">
              <a:latin typeface="HGP創英角ﾎﾟｯﾌﾟ体" pitchFamily="50" charset="-128"/>
              <a:ea typeface="HGP創英角ﾎﾟｯﾌﾟ体" pitchFamily="50" charset="-128"/>
            </a:endParaRPr>
          </a:p>
          <a:p>
            <a:r>
              <a:rPr lang="en-US" altLang="ja-JP" sz="3800" dirty="0" smtClean="0">
                <a:latin typeface="HGP創英角ﾎﾟｯﾌﾟ体" pitchFamily="50" charset="-128"/>
                <a:ea typeface="HGP創英角ﾎﾟｯﾌﾟ体" pitchFamily="50" charset="-128"/>
              </a:rPr>
              <a:t>IMAP</a:t>
            </a:r>
            <a:r>
              <a:rPr lang="ja-JP" altLang="en-US" sz="3800" dirty="0">
                <a:latin typeface="HGP創英角ﾎﾟｯﾌﾟ体" pitchFamily="50" charset="-128"/>
                <a:ea typeface="HGP創英角ﾎﾟｯﾌﾟ体" pitchFamily="50" charset="-128"/>
              </a:rPr>
              <a:t> </a:t>
            </a:r>
            <a:r>
              <a:rPr lang="ja-JP" altLang="en-US" sz="3800" dirty="0" smtClean="0">
                <a:latin typeface="HGP創英角ﾎﾟｯﾌﾟ体" pitchFamily="50" charset="-128"/>
                <a:ea typeface="HGP創英角ﾎﾟｯﾌﾟ体" pitchFamily="50" charset="-128"/>
              </a:rPr>
              <a:t>の特徴</a:t>
            </a:r>
            <a:endParaRPr kumimoji="1" lang="en-US" altLang="ja-JP" sz="2900" dirty="0" smtClean="0">
              <a:latin typeface="HGP創英角ﾎﾟｯﾌﾟ体" pitchFamily="50" charset="-128"/>
              <a:ea typeface="HGP創英角ﾎﾟｯﾌﾟ体" pitchFamily="50" charset="-128"/>
            </a:endParaRPr>
          </a:p>
          <a:p>
            <a:pPr lvl="1"/>
            <a:r>
              <a:rPr kumimoji="1" lang="ja-JP" altLang="en-US" sz="2900" dirty="0" smtClean="0">
                <a:latin typeface="HGP創英角ﾎﾟｯﾌﾟ体" pitchFamily="50" charset="-128"/>
                <a:ea typeface="HGP創英角ﾎﾟｯﾌﾟ体" pitchFamily="50" charset="-128"/>
              </a:rPr>
              <a:t>メールの一部分のみの受信が可能</a:t>
            </a:r>
            <a:endParaRPr kumimoji="1" lang="en-US" altLang="ja-JP" sz="2900" dirty="0" smtClean="0">
              <a:latin typeface="HGP創英角ﾎﾟｯﾌﾟ体" pitchFamily="50" charset="-128"/>
              <a:ea typeface="HGP創英角ﾎﾟｯﾌﾟ体" pitchFamily="50" charset="-128"/>
            </a:endParaRPr>
          </a:p>
          <a:p>
            <a:pPr lvl="2"/>
            <a:r>
              <a:rPr lang="ja-JP" altLang="en-US" sz="2900" dirty="0" smtClean="0">
                <a:latin typeface="HGP創英角ﾎﾟｯﾌﾟ体" pitchFamily="50" charset="-128"/>
                <a:ea typeface="HGP創英角ﾎﾟｯﾌﾟ体" pitchFamily="50" charset="-128"/>
              </a:rPr>
              <a:t>ヘッダのみ</a:t>
            </a:r>
            <a:r>
              <a:rPr lang="en-US" altLang="ja-JP" sz="2900" dirty="0" smtClean="0">
                <a:latin typeface="HGP創英角ﾎﾟｯﾌﾟ体" pitchFamily="50" charset="-128"/>
                <a:ea typeface="HGP創英角ﾎﾟｯﾌﾟ体" pitchFamily="50" charset="-128"/>
              </a:rPr>
              <a:t>,</a:t>
            </a:r>
            <a:r>
              <a:rPr lang="ja-JP" altLang="en-US" sz="2900" dirty="0" smtClean="0">
                <a:latin typeface="HGP創英角ﾎﾟｯﾌﾟ体" pitchFamily="50" charset="-128"/>
                <a:ea typeface="HGP創英角ﾎﾟｯﾌﾟ体" pitchFamily="50" charset="-128"/>
              </a:rPr>
              <a:t> 添付ファイル以外 など</a:t>
            </a:r>
            <a:endParaRPr kumimoji="1" lang="en-US" altLang="ja-JP" sz="2900" dirty="0" smtClean="0">
              <a:latin typeface="HGP創英角ﾎﾟｯﾌﾟ体" pitchFamily="50" charset="-128"/>
              <a:ea typeface="HGP創英角ﾎﾟｯﾌﾟ体" pitchFamily="50" charset="-128"/>
            </a:endParaRPr>
          </a:p>
          <a:p>
            <a:pPr lvl="1"/>
            <a:r>
              <a:rPr lang="ja-JP" altLang="en-US" sz="2900" dirty="0" smtClean="0">
                <a:latin typeface="HGP創英角ﾎﾟｯﾌﾟ体" pitchFamily="50" charset="-128"/>
                <a:ea typeface="HGP創英角ﾎﾟｯﾌﾟ体" pitchFamily="50" charset="-128"/>
              </a:rPr>
              <a:t>サーバ上のデータと常に同期</a:t>
            </a:r>
            <a:endParaRPr lang="en-US" altLang="ja-JP" sz="2900" dirty="0" smtClean="0">
              <a:latin typeface="HGP創英角ﾎﾟｯﾌﾟ体" pitchFamily="50" charset="-128"/>
              <a:ea typeface="HGP創英角ﾎﾟｯﾌﾟ体" pitchFamily="50" charset="-128"/>
            </a:endParaRPr>
          </a:p>
          <a:p>
            <a:pPr lvl="1"/>
            <a:r>
              <a:rPr kumimoji="1" lang="ja-JP" altLang="en-US" sz="2900" dirty="0" smtClean="0">
                <a:latin typeface="HGP創英角ﾎﾟｯﾌﾟ体" pitchFamily="50" charset="-128"/>
                <a:ea typeface="HGP創英角ﾎﾟｯﾌﾟ体" pitchFamily="50" charset="-128"/>
              </a:rPr>
              <a:t>サーバ上に複数のメールボックスを作成可能</a:t>
            </a:r>
            <a:endParaRPr kumimoji="1" lang="en-US" altLang="ja-JP" sz="2900" dirty="0" smtClean="0">
              <a:latin typeface="HGP創英角ﾎﾟｯﾌﾟ体" pitchFamily="50" charset="-128"/>
              <a:ea typeface="HGP創英角ﾎﾟｯﾌﾟ体" pitchFamily="50" charset="-128"/>
            </a:endParaRPr>
          </a:p>
          <a:p>
            <a:pPr lvl="1"/>
            <a:r>
              <a:rPr lang="ja-JP" altLang="en-US" sz="2900" dirty="0" smtClean="0">
                <a:latin typeface="HGP創英角ﾎﾟｯﾌﾟ体" pitchFamily="50" charset="-128"/>
                <a:ea typeface="HGP創英角ﾎﾟｯﾌﾟ体" pitchFamily="50" charset="-128"/>
              </a:rPr>
              <a:t>サーバー上での検索機能</a:t>
            </a:r>
            <a:endParaRPr lang="en-US" altLang="ja-JP" sz="2900" dirty="0" smtClean="0">
              <a:latin typeface="HGP創英角ﾎﾟｯﾌﾟ体" pitchFamily="50" charset="-128"/>
              <a:ea typeface="HGP創英角ﾎﾟｯﾌﾟ体" pitchFamily="50" charset="-128"/>
            </a:endParaRPr>
          </a:p>
          <a:p>
            <a:pPr lvl="1"/>
            <a:r>
              <a:rPr kumimoji="1" lang="ja-JP" altLang="en-US" sz="2900" dirty="0" smtClean="0">
                <a:latin typeface="HGP創英角ﾎﾟｯﾌﾟ体" pitchFamily="50" charset="-128"/>
                <a:ea typeface="HGP創英角ﾎﾟｯﾌﾟ体" pitchFamily="50" charset="-128"/>
              </a:rPr>
              <a:t>既読</a:t>
            </a:r>
            <a:r>
              <a:rPr kumimoji="1" lang="en-US" altLang="ja-JP" sz="2900" dirty="0" smtClean="0">
                <a:latin typeface="HGP創英角ﾎﾟｯﾌﾟ体" pitchFamily="50" charset="-128"/>
                <a:ea typeface="HGP創英角ﾎﾟｯﾌﾟ体" pitchFamily="50" charset="-128"/>
              </a:rPr>
              <a:t>,</a:t>
            </a:r>
            <a:r>
              <a:rPr kumimoji="1" lang="ja-JP" altLang="en-US" sz="2900" dirty="0" smtClean="0">
                <a:latin typeface="HGP創英角ﾎﾟｯﾌﾟ体" pitchFamily="50" charset="-128"/>
                <a:ea typeface="HGP創英角ﾎﾟｯﾌﾟ体" pitchFamily="50" charset="-128"/>
              </a:rPr>
              <a:t> </a:t>
            </a:r>
            <a:r>
              <a:rPr lang="ja-JP" altLang="en-US" sz="2900" dirty="0" smtClean="0">
                <a:latin typeface="HGP創英角ﾎﾟｯﾌﾟ体" pitchFamily="50" charset="-128"/>
                <a:ea typeface="HGP創英角ﾎﾟｯﾌﾟ体" pitchFamily="50" charset="-128"/>
              </a:rPr>
              <a:t>送信済みなどの属性をメールに付加できる</a:t>
            </a:r>
            <a:endParaRPr lang="en-US" altLang="ja-JP" sz="2900" dirty="0" smtClean="0">
              <a:latin typeface="HGP創英角ﾎﾟｯﾌﾟ体" pitchFamily="50" charset="-128"/>
              <a:ea typeface="HGP創英角ﾎﾟｯﾌﾟ体" pitchFamily="50" charset="-128"/>
            </a:endParaRPr>
          </a:p>
        </p:txBody>
      </p:sp>
      <p:sp>
        <p:nvSpPr>
          <p:cNvPr id="2" name="タイトル 1"/>
          <p:cNvSpPr>
            <a:spLocks noGrp="1"/>
          </p:cNvSpPr>
          <p:nvPr>
            <p:ph type="title"/>
          </p:nvPr>
        </p:nvSpPr>
        <p:spPr/>
        <p:txBody>
          <a:bodyPr>
            <a:normAutofit/>
          </a:bodyPr>
          <a:lstStyle/>
          <a:p>
            <a:r>
              <a:rPr kumimoji="1" lang="en-US" altLang="ja-JP" sz="4000" dirty="0" smtClean="0">
                <a:latin typeface="HGP創英角ﾎﾟｯﾌﾟ体" pitchFamily="50" charset="-128"/>
                <a:ea typeface="HGP創英角ﾎﾟｯﾌﾟ体" pitchFamily="50" charset="-128"/>
              </a:rPr>
              <a:t>IMAP</a:t>
            </a:r>
            <a:r>
              <a:rPr kumimoji="1" lang="ja-JP" altLang="en-US" sz="4000" dirty="0" smtClean="0">
                <a:latin typeface="HGP創英角ﾎﾟｯﾌﾟ体" pitchFamily="50" charset="-128"/>
                <a:ea typeface="HGP創英角ﾎﾟｯﾌﾟ体" pitchFamily="50" charset="-128"/>
              </a:rPr>
              <a:t> とは</a:t>
            </a:r>
            <a:endParaRPr kumimoji="1" lang="ja-JP" altLang="en-US" sz="4000" dirty="0">
              <a:latin typeface="HGP創英角ﾎﾟｯﾌﾟ体" pitchFamily="50" charset="-128"/>
              <a:ea typeface="HGP創英角ﾎﾟｯﾌﾟ体" pitchFamily="50" charset="-128"/>
            </a:endParaRPr>
          </a:p>
        </p:txBody>
      </p:sp>
    </p:spTree>
    <p:extLst>
      <p:ext uri="{BB962C8B-B14F-4D97-AF65-F5344CB8AC3E}">
        <p14:creationId xmlns:p14="http://schemas.microsoft.com/office/powerpoint/2010/main" val="7089064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0" y="2276872"/>
            <a:ext cx="9144000" cy="5376672"/>
          </a:xfrm>
        </p:spPr>
        <p:txBody>
          <a:bodyPr>
            <a:normAutofit/>
          </a:bodyPr>
          <a:lstStyle/>
          <a:p>
            <a:r>
              <a:rPr lang="ja-JP" altLang="en-US" dirty="0" smtClean="0">
                <a:latin typeface="HGP創英角ﾎﾟｯﾌﾟ体" pitchFamily="50" charset="-128"/>
                <a:ea typeface="HGP創英角ﾎﾟｯﾌﾟ体" pitchFamily="50" charset="-128"/>
              </a:rPr>
              <a:t>メール送受信に関するプログラム</a:t>
            </a:r>
            <a:endParaRPr kumimoji="1" lang="en-US" altLang="ja-JP" dirty="0" smtClean="0">
              <a:latin typeface="HGP創英角ﾎﾟｯﾌﾟ体" pitchFamily="50" charset="-128"/>
              <a:ea typeface="HGP創英角ﾎﾟｯﾌﾟ体" pitchFamily="50" charset="-128"/>
            </a:endParaRPr>
          </a:p>
          <a:p>
            <a:pPr lvl="1"/>
            <a:r>
              <a:rPr kumimoji="1" lang="en-US" altLang="ja-JP" dirty="0" smtClean="0">
                <a:latin typeface="HGP創英角ﾎﾟｯﾌﾟ体" pitchFamily="50" charset="-128"/>
                <a:ea typeface="HGP創英角ﾎﾟｯﾌﾟ体" pitchFamily="50" charset="-128"/>
              </a:rPr>
              <a:t>MUA : </a:t>
            </a:r>
            <a:r>
              <a:rPr kumimoji="1" lang="ja-JP" altLang="en-US" dirty="0" smtClean="0">
                <a:latin typeface="HGP創英角ﾎﾟｯﾌﾟ体" pitchFamily="50" charset="-128"/>
                <a:ea typeface="HGP創英角ﾎﾟｯﾌﾟ体" pitchFamily="50" charset="-128"/>
              </a:rPr>
              <a:t>ユーザがメールの作成や送受信などを行うためのプログラム</a:t>
            </a:r>
            <a:endParaRPr kumimoji="1" lang="en-US" altLang="ja-JP" dirty="0" smtClean="0">
              <a:latin typeface="HGP創英角ﾎﾟｯﾌﾟ体" pitchFamily="50" charset="-128"/>
              <a:ea typeface="HGP創英角ﾎﾟｯﾌﾟ体" pitchFamily="50" charset="-128"/>
            </a:endParaRPr>
          </a:p>
          <a:p>
            <a:pPr lvl="1"/>
            <a:r>
              <a:rPr kumimoji="1" lang="en-US" altLang="ja-JP" dirty="0" smtClean="0">
                <a:latin typeface="HGP創英角ﾎﾟｯﾌﾟ体" pitchFamily="50" charset="-128"/>
                <a:ea typeface="HGP創英角ﾎﾟｯﾌﾟ体" pitchFamily="50" charset="-128"/>
              </a:rPr>
              <a:t> MTA : </a:t>
            </a:r>
            <a:r>
              <a:rPr kumimoji="1" lang="ja-JP" altLang="en-US" dirty="0" smtClean="0">
                <a:latin typeface="HGP創英角ﾎﾟｯﾌﾟ体" pitchFamily="50" charset="-128"/>
                <a:ea typeface="HGP創英角ﾎﾟｯﾌﾟ体" pitchFamily="50" charset="-128"/>
              </a:rPr>
              <a:t>メールを受信し配送経路を決めるためのプログラム</a:t>
            </a:r>
            <a:endParaRPr kumimoji="1" lang="en-US" altLang="ja-JP" dirty="0" smtClean="0">
              <a:latin typeface="HGP創英角ﾎﾟｯﾌﾟ体" pitchFamily="50" charset="-128"/>
              <a:ea typeface="HGP創英角ﾎﾟｯﾌﾟ体" pitchFamily="50" charset="-128"/>
            </a:endParaRPr>
          </a:p>
          <a:p>
            <a:pPr lvl="1"/>
            <a:r>
              <a:rPr kumimoji="1" lang="en-US" altLang="ja-JP" dirty="0" smtClean="0">
                <a:latin typeface="HGP創英角ﾎﾟｯﾌﾟ体" pitchFamily="50" charset="-128"/>
                <a:ea typeface="HGP創英角ﾎﾟｯﾌﾟ体" pitchFamily="50" charset="-128"/>
              </a:rPr>
              <a:t> MDA : </a:t>
            </a:r>
            <a:r>
              <a:rPr kumimoji="1" lang="ja-JP" altLang="en-US" dirty="0" smtClean="0">
                <a:latin typeface="HGP創英角ﾎﾟｯﾌﾟ体" pitchFamily="50" charset="-128"/>
                <a:ea typeface="HGP創英角ﾎﾟｯﾌﾟ体" pitchFamily="50" charset="-128"/>
              </a:rPr>
              <a:t>メールを配送するためのプログラム</a:t>
            </a:r>
            <a:endParaRPr kumimoji="1" lang="en-US" altLang="ja-JP" dirty="0" smtClean="0">
              <a:latin typeface="HGP創英角ﾎﾟｯﾌﾟ体" pitchFamily="50" charset="-128"/>
              <a:ea typeface="HGP創英角ﾎﾟｯﾌﾟ体" pitchFamily="50" charset="-128"/>
            </a:endParaRPr>
          </a:p>
          <a:p>
            <a:endParaRPr lang="en-US" altLang="ja-JP" dirty="0" smtClean="0">
              <a:latin typeface="HGP創英角ﾎﾟｯﾌﾟ体" pitchFamily="50" charset="-128"/>
              <a:ea typeface="HGP創英角ﾎﾟｯﾌﾟ体" pitchFamily="50" charset="-128"/>
            </a:endParaRPr>
          </a:p>
          <a:p>
            <a:r>
              <a:rPr kumimoji="1" lang="ja-JP" altLang="en-US" dirty="0" smtClean="0">
                <a:latin typeface="HGP創英角ﾎﾟｯﾌﾟ体" pitchFamily="50" charset="-128"/>
                <a:ea typeface="HGP創英角ﾎﾟｯﾌﾟ体" pitchFamily="50" charset="-128"/>
              </a:rPr>
              <a:t>メール送受信に関するプロトコル</a:t>
            </a:r>
            <a:endParaRPr kumimoji="1" lang="en-US" altLang="ja-JP" dirty="0" smtClean="0">
              <a:latin typeface="HGP創英角ﾎﾟｯﾌﾟ体" pitchFamily="50" charset="-128"/>
              <a:ea typeface="HGP創英角ﾎﾟｯﾌﾟ体" pitchFamily="50" charset="-128"/>
            </a:endParaRPr>
          </a:p>
          <a:p>
            <a:pPr lvl="1"/>
            <a:r>
              <a:rPr kumimoji="1" lang="en-US" altLang="ja-JP" dirty="0" smtClean="0">
                <a:latin typeface="HGP創英角ﾎﾟｯﾌﾟ体" pitchFamily="50" charset="-128"/>
                <a:ea typeface="HGP創英角ﾎﾟｯﾌﾟ体" pitchFamily="50" charset="-128"/>
              </a:rPr>
              <a:t>SMTP : </a:t>
            </a:r>
            <a:r>
              <a:rPr kumimoji="1" lang="ja-JP" altLang="en-US" dirty="0" smtClean="0">
                <a:latin typeface="HGP創英角ﾎﾟｯﾌﾟ体" pitchFamily="50" charset="-128"/>
                <a:ea typeface="HGP創英角ﾎﾟｯﾌﾟ体" pitchFamily="50" charset="-128"/>
              </a:rPr>
              <a:t>メール送信に関わるプロトコル</a:t>
            </a:r>
            <a:endParaRPr kumimoji="1" lang="en-US" altLang="ja-JP" dirty="0" smtClean="0">
              <a:latin typeface="HGP創英角ﾎﾟｯﾌﾟ体" pitchFamily="50" charset="-128"/>
              <a:ea typeface="HGP創英角ﾎﾟｯﾌﾟ体" pitchFamily="50" charset="-128"/>
            </a:endParaRPr>
          </a:p>
          <a:p>
            <a:pPr lvl="1"/>
            <a:r>
              <a:rPr lang="en-US" altLang="ja-JP" dirty="0" smtClean="0">
                <a:latin typeface="HGP創英角ﾎﾟｯﾌﾟ体" pitchFamily="50" charset="-128"/>
                <a:ea typeface="HGP創英角ﾎﾟｯﾌﾟ体" pitchFamily="50" charset="-128"/>
              </a:rPr>
              <a:t>POP, IMAP : </a:t>
            </a:r>
            <a:r>
              <a:rPr lang="ja-JP" altLang="en-US" dirty="0" smtClean="0">
                <a:latin typeface="HGP創英角ﾎﾟｯﾌﾟ体" pitchFamily="50" charset="-128"/>
                <a:ea typeface="HGP創英角ﾎﾟｯﾌﾟ体" pitchFamily="50" charset="-128"/>
              </a:rPr>
              <a:t>メール受信に関わるプロトコル</a:t>
            </a:r>
            <a:endParaRPr lang="en-US" altLang="ja-JP" dirty="0" smtClean="0">
              <a:latin typeface="HGP創英角ﾎﾟｯﾌﾟ体" pitchFamily="50" charset="-128"/>
              <a:ea typeface="HGP創英角ﾎﾟｯﾌﾟ体" pitchFamily="50" charset="-128"/>
            </a:endParaRPr>
          </a:p>
          <a:p>
            <a:pPr lvl="2"/>
            <a:r>
              <a:rPr lang="en-US" altLang="ja-JP" dirty="0" smtClean="0">
                <a:latin typeface="HGP創英角ﾎﾟｯﾌﾟ体" pitchFamily="50" charset="-128"/>
                <a:ea typeface="HGP創英角ﾎﾟｯﾌﾟ体" pitchFamily="50" charset="-128"/>
              </a:rPr>
              <a:t>IMAP </a:t>
            </a:r>
            <a:r>
              <a:rPr lang="ja-JP" altLang="en-US" dirty="0" smtClean="0">
                <a:latin typeface="HGP創英角ﾎﾟｯﾌﾟ体" pitchFamily="50" charset="-128"/>
                <a:ea typeface="HGP創英角ﾎﾟｯﾌﾟ体" pitchFamily="50" charset="-128"/>
              </a:rPr>
              <a:t>はメールサーバ上でメールを一元管理</a:t>
            </a:r>
            <a:endParaRPr lang="en-US" altLang="ja-JP" dirty="0" smtClean="0">
              <a:latin typeface="HGP創英角ﾎﾟｯﾌﾟ体" pitchFamily="50" charset="-128"/>
              <a:ea typeface="HGP創英角ﾎﾟｯﾌﾟ体" pitchFamily="50" charset="-128"/>
            </a:endParaRPr>
          </a:p>
          <a:p>
            <a:pPr lvl="1">
              <a:buNone/>
            </a:pPr>
            <a:endParaRPr kumimoji="1" lang="ja-JP" altLang="en-US" dirty="0">
              <a:latin typeface="HGP創英角ﾎﾟｯﾌﾟ体" pitchFamily="50" charset="-128"/>
              <a:ea typeface="HGP創英角ﾎﾟｯﾌﾟ体" pitchFamily="50" charset="-128"/>
            </a:endParaRPr>
          </a:p>
        </p:txBody>
      </p:sp>
      <p:sp>
        <p:nvSpPr>
          <p:cNvPr id="3" name="タイトル 2"/>
          <p:cNvSpPr>
            <a:spLocks noGrp="1"/>
          </p:cNvSpPr>
          <p:nvPr>
            <p:ph type="title"/>
          </p:nvPr>
        </p:nvSpPr>
        <p:spPr/>
        <p:txBody>
          <a:bodyPr>
            <a:normAutofit/>
          </a:bodyPr>
          <a:lstStyle/>
          <a:p>
            <a:r>
              <a:rPr kumimoji="1" lang="ja-JP" altLang="en-US" sz="4000" dirty="0" smtClean="0">
                <a:latin typeface="HGP創英角ﾎﾟｯﾌﾟ体" pitchFamily="50" charset="-128"/>
                <a:ea typeface="HGP創英角ﾎﾟｯﾌﾟ体" pitchFamily="50" charset="-128"/>
              </a:rPr>
              <a:t>まとめ</a:t>
            </a:r>
            <a:endParaRPr kumimoji="1" lang="ja-JP" altLang="en-US" sz="4000" dirty="0">
              <a:latin typeface="HGP創英角ﾎﾟｯﾌﾟ体" pitchFamily="50" charset="-128"/>
              <a:ea typeface="HGP創英角ﾎﾟｯﾌﾟ体" pitchFamily="50" charset="-12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1600200"/>
            <a:ext cx="8363272" cy="4525963"/>
          </a:xfrm>
        </p:spPr>
        <p:txBody>
          <a:bodyPr>
            <a:normAutofit/>
          </a:bodyPr>
          <a:lstStyle/>
          <a:p>
            <a:r>
              <a:rPr kumimoji="1" lang="en-US" altLang="ja-JP" sz="2000" dirty="0" smtClean="0">
                <a:latin typeface="HGP創英角ﾎﾟｯﾌﾟ体" pitchFamily="50" charset="-128"/>
                <a:ea typeface="HGP創英角ﾎﾟｯﾌﾟ体" pitchFamily="50" charset="-128"/>
              </a:rPr>
              <a:t>211 </a:t>
            </a:r>
            <a:r>
              <a:rPr kumimoji="1" lang="ja-JP" altLang="en-US" sz="2000" dirty="0" smtClean="0">
                <a:latin typeface="HGP創英角ﾎﾟｯﾌﾟ体" pitchFamily="50" charset="-128"/>
                <a:ea typeface="HGP創英角ﾎﾟｯﾌﾟ体" pitchFamily="50" charset="-128"/>
              </a:rPr>
              <a:t>・・・ システムのステータス </a:t>
            </a:r>
            <a:r>
              <a:rPr kumimoji="1" lang="en-US" altLang="ja-JP" sz="2000" dirty="0" smtClean="0">
                <a:latin typeface="HGP創英角ﾎﾟｯﾌﾟ体" pitchFamily="50" charset="-128"/>
                <a:ea typeface="HGP創英角ﾎﾟｯﾌﾟ体" pitchFamily="50" charset="-128"/>
              </a:rPr>
              <a:t>, </a:t>
            </a:r>
            <a:r>
              <a:rPr kumimoji="1" lang="ja-JP" altLang="en-US" sz="2000" dirty="0" smtClean="0">
                <a:latin typeface="HGP創英角ﾎﾟｯﾌﾟ体" pitchFamily="50" charset="-128"/>
                <a:ea typeface="HGP創英角ﾎﾟｯﾌﾟ体" pitchFamily="50" charset="-128"/>
              </a:rPr>
              <a:t>システムヘルプ応答</a:t>
            </a:r>
            <a:endParaRPr kumimoji="1" lang="en-US" altLang="ja-JP" sz="2000" dirty="0" smtClean="0">
              <a:latin typeface="HGP創英角ﾎﾟｯﾌﾟ体" pitchFamily="50" charset="-128"/>
              <a:ea typeface="HGP創英角ﾎﾟｯﾌﾟ体" pitchFamily="50" charset="-128"/>
            </a:endParaRPr>
          </a:p>
          <a:p>
            <a:r>
              <a:rPr lang="en-US" altLang="ja-JP" sz="2000" dirty="0" smtClean="0">
                <a:latin typeface="HGP創英角ﾎﾟｯﾌﾟ体" pitchFamily="50" charset="-128"/>
                <a:ea typeface="HGP創英角ﾎﾟｯﾌﾟ体" pitchFamily="50" charset="-128"/>
              </a:rPr>
              <a:t>214 </a:t>
            </a:r>
            <a:r>
              <a:rPr lang="ja-JP" altLang="en-US" sz="2000" dirty="0" smtClean="0">
                <a:latin typeface="HGP創英角ﾎﾟｯﾌﾟ体" pitchFamily="50" charset="-128"/>
                <a:ea typeface="HGP創英角ﾎﾟｯﾌﾟ体" pitchFamily="50" charset="-128"/>
              </a:rPr>
              <a:t>・・・ ヘルプメッセージ </a:t>
            </a:r>
            <a:r>
              <a:rPr lang="en-US" altLang="ja-JP" sz="2000" dirty="0" smtClean="0">
                <a:latin typeface="HGP創英角ﾎﾟｯﾌﾟ体" pitchFamily="50" charset="-128"/>
                <a:ea typeface="HGP創英角ﾎﾟｯﾌﾟ体" pitchFamily="50" charset="-128"/>
              </a:rPr>
              <a:t>, </a:t>
            </a:r>
            <a:r>
              <a:rPr lang="ja-JP" altLang="en-US" sz="2000" dirty="0" smtClean="0">
                <a:latin typeface="HGP創英角ﾎﾟｯﾌﾟ体" pitchFamily="50" charset="-128"/>
                <a:ea typeface="HGP創英角ﾎﾟｯﾌﾟ体" pitchFamily="50" charset="-128"/>
              </a:rPr>
              <a:t>コマンド使用方法</a:t>
            </a:r>
            <a:endParaRPr lang="en-US" altLang="ja-JP" sz="2000" dirty="0" smtClean="0">
              <a:latin typeface="HGP創英角ﾎﾟｯﾌﾟ体" pitchFamily="50" charset="-128"/>
              <a:ea typeface="HGP創英角ﾎﾟｯﾌﾟ体" pitchFamily="50" charset="-128"/>
            </a:endParaRPr>
          </a:p>
          <a:p>
            <a:r>
              <a:rPr lang="en-US" altLang="ja-JP" sz="2000" dirty="0" smtClean="0">
                <a:latin typeface="HGP創英角ﾎﾟｯﾌﾟ体" pitchFamily="50" charset="-128"/>
                <a:ea typeface="HGP創英角ﾎﾟｯﾌﾟ体" pitchFamily="50" charset="-128"/>
              </a:rPr>
              <a:t>220 </a:t>
            </a:r>
            <a:r>
              <a:rPr lang="ja-JP" altLang="en-US" sz="2000" dirty="0" smtClean="0">
                <a:latin typeface="HGP創英角ﾎﾟｯﾌﾟ体" pitchFamily="50" charset="-128"/>
                <a:ea typeface="HGP創英角ﾎﾟｯﾌﾟ体" pitchFamily="50" charset="-128"/>
              </a:rPr>
              <a:t>・・・ パラメータに指定されるドメイン名のサーバを準備</a:t>
            </a:r>
            <a:endParaRPr lang="en-US" altLang="ja-JP" sz="2000" dirty="0" smtClean="0">
              <a:latin typeface="HGP創英角ﾎﾟｯﾌﾟ体" pitchFamily="50" charset="-128"/>
              <a:ea typeface="HGP創英角ﾎﾟｯﾌﾟ体" pitchFamily="50" charset="-128"/>
            </a:endParaRPr>
          </a:p>
          <a:p>
            <a:r>
              <a:rPr lang="en-US" altLang="ja-JP" sz="2000" dirty="0" smtClean="0">
                <a:latin typeface="HGP創英角ﾎﾟｯﾌﾟ体" pitchFamily="50" charset="-128"/>
                <a:ea typeface="HGP創英角ﾎﾟｯﾌﾟ体" pitchFamily="50" charset="-128"/>
              </a:rPr>
              <a:t>221 </a:t>
            </a:r>
            <a:r>
              <a:rPr lang="ja-JP" altLang="en-US" sz="2000" dirty="0" smtClean="0">
                <a:latin typeface="HGP創英角ﾎﾟｯﾌﾟ体" pitchFamily="50" charset="-128"/>
                <a:ea typeface="HGP創英角ﾎﾟｯﾌﾟ体" pitchFamily="50" charset="-128"/>
              </a:rPr>
              <a:t>・・・ コネクションのクローズ </a:t>
            </a:r>
            <a:r>
              <a:rPr lang="en-US" altLang="ja-JP" sz="2000" dirty="0" smtClean="0">
                <a:latin typeface="HGP創英角ﾎﾟｯﾌﾟ体" pitchFamily="50" charset="-128"/>
                <a:ea typeface="HGP創英角ﾎﾟｯﾌﾟ体" pitchFamily="50" charset="-128"/>
              </a:rPr>
              <a:t>( QUIT </a:t>
            </a:r>
            <a:r>
              <a:rPr lang="ja-JP" altLang="en-US" sz="2000" dirty="0" err="1" smtClean="0">
                <a:latin typeface="HGP創英角ﾎﾟｯﾌﾟ体" pitchFamily="50" charset="-128"/>
                <a:ea typeface="HGP創英角ﾎﾟｯﾌﾟ体" pitchFamily="50" charset="-128"/>
              </a:rPr>
              <a:t>への</a:t>
            </a:r>
            <a:r>
              <a:rPr lang="ja-JP" altLang="en-US" sz="2000" dirty="0" smtClean="0">
                <a:latin typeface="HGP創英角ﾎﾟｯﾌﾟ体" pitchFamily="50" charset="-128"/>
                <a:ea typeface="HGP創英角ﾎﾟｯﾌﾟ体" pitchFamily="50" charset="-128"/>
              </a:rPr>
              <a:t>応答 </a:t>
            </a:r>
            <a:r>
              <a:rPr lang="en-US" altLang="ja-JP" sz="2000" dirty="0" smtClean="0">
                <a:latin typeface="HGP創英角ﾎﾟｯﾌﾟ体" pitchFamily="50" charset="-128"/>
                <a:ea typeface="HGP創英角ﾎﾟｯﾌﾟ体" pitchFamily="50" charset="-128"/>
              </a:rPr>
              <a:t>)</a:t>
            </a:r>
          </a:p>
          <a:p>
            <a:r>
              <a:rPr lang="en-US" altLang="ja-JP" sz="2000" dirty="0" smtClean="0">
                <a:latin typeface="HGP創英角ﾎﾟｯﾌﾟ体" pitchFamily="50" charset="-128"/>
                <a:ea typeface="HGP創英角ﾎﾟｯﾌﾟ体" pitchFamily="50" charset="-128"/>
              </a:rPr>
              <a:t>250  </a:t>
            </a:r>
            <a:r>
              <a:rPr lang="ja-JP" altLang="en-US" sz="2000" dirty="0" smtClean="0">
                <a:latin typeface="HGP創英角ﾎﾟｯﾌﾟ体" pitchFamily="50" charset="-128"/>
                <a:ea typeface="HGP創英角ﾎﾟｯﾌﾟ体" pitchFamily="50" charset="-128"/>
              </a:rPr>
              <a:t>・・・ リクエストされたコマンドの終了</a:t>
            </a:r>
            <a:endParaRPr lang="en-US" altLang="ja-JP" sz="2000" dirty="0" smtClean="0">
              <a:latin typeface="HGP創英角ﾎﾟｯﾌﾟ体" pitchFamily="50" charset="-128"/>
              <a:ea typeface="HGP創英角ﾎﾟｯﾌﾟ体" pitchFamily="50" charset="-128"/>
            </a:endParaRPr>
          </a:p>
          <a:p>
            <a:r>
              <a:rPr lang="en-US" altLang="ja-JP" sz="2000" dirty="0" smtClean="0">
                <a:latin typeface="HGP創英角ﾎﾟｯﾌﾟ体" pitchFamily="50" charset="-128"/>
                <a:ea typeface="HGP創英角ﾎﾟｯﾌﾟ体" pitchFamily="50" charset="-128"/>
              </a:rPr>
              <a:t>251  </a:t>
            </a:r>
            <a:r>
              <a:rPr lang="ja-JP" altLang="en-US" sz="2000" dirty="0" smtClean="0">
                <a:latin typeface="HGP創英角ﾎﾟｯﾌﾟ体" pitchFamily="50" charset="-128"/>
                <a:ea typeface="HGP創英角ﾎﾟｯﾌﾟ体" pitchFamily="50" charset="-128"/>
              </a:rPr>
              <a:t>・・・宛先として指定されたアドレスがローカルに存在しないことを示</a:t>
            </a:r>
            <a:r>
              <a:rPr lang="en-US" altLang="ja-JP" sz="2000" dirty="0" smtClean="0">
                <a:latin typeface="HGP創英角ﾎﾟｯﾌﾟ体" pitchFamily="50" charset="-128"/>
                <a:ea typeface="HGP創英角ﾎﾟｯﾌﾟ体" pitchFamily="50" charset="-128"/>
              </a:rPr>
              <a:t>	</a:t>
            </a:r>
            <a:r>
              <a:rPr lang="ja-JP" altLang="en-US" sz="2000" dirty="0" smtClean="0">
                <a:latin typeface="HGP創英角ﾎﾟｯﾌﾟ体" pitchFamily="50" charset="-128"/>
                <a:ea typeface="HGP創英角ﾎﾟｯﾌﾟ体" pitchFamily="50" charset="-128"/>
              </a:rPr>
              <a:t>　　　</a:t>
            </a:r>
            <a:r>
              <a:rPr lang="ja-JP" altLang="en-US" sz="2000" dirty="0" err="1" smtClean="0">
                <a:latin typeface="HGP創英角ﾎﾟｯﾌﾟ体" pitchFamily="50" charset="-128"/>
                <a:ea typeface="HGP創英角ﾎﾟｯﾌﾟ体" pitchFamily="50" charset="-128"/>
              </a:rPr>
              <a:t>す</a:t>
            </a:r>
            <a:endParaRPr lang="en-US" altLang="ja-JP" sz="2000" dirty="0" smtClean="0">
              <a:latin typeface="HGP創英角ﾎﾟｯﾌﾟ体" pitchFamily="50" charset="-128"/>
              <a:ea typeface="HGP創英角ﾎﾟｯﾌﾟ体" pitchFamily="50" charset="-128"/>
            </a:endParaRPr>
          </a:p>
          <a:p>
            <a:r>
              <a:rPr lang="en-US" altLang="ja-JP" sz="2000" dirty="0" smtClean="0">
                <a:latin typeface="HGP創英角ﾎﾟｯﾌﾟ体" pitchFamily="50" charset="-128"/>
                <a:ea typeface="HGP創英角ﾎﾟｯﾌﾟ体" pitchFamily="50" charset="-128"/>
              </a:rPr>
              <a:t>252  </a:t>
            </a:r>
            <a:r>
              <a:rPr lang="ja-JP" altLang="en-US" sz="2000" dirty="0" smtClean="0">
                <a:latin typeface="HGP創英角ﾎﾟｯﾌﾟ体" pitchFamily="50" charset="-128"/>
                <a:ea typeface="HGP創英角ﾎﾟｯﾌﾟ体" pitchFamily="50" charset="-128"/>
              </a:rPr>
              <a:t>・・・</a:t>
            </a:r>
            <a:r>
              <a:rPr lang="en-US" altLang="ja-JP" sz="2000" dirty="0" smtClean="0">
                <a:latin typeface="HGP創英角ﾎﾟｯﾌﾟ体" pitchFamily="50" charset="-128"/>
                <a:ea typeface="HGP創英角ﾎﾟｯﾌﾟ体" pitchFamily="50" charset="-128"/>
              </a:rPr>
              <a:t>VRFY </a:t>
            </a:r>
            <a:r>
              <a:rPr lang="ja-JP" altLang="en-US" sz="2000" dirty="0" smtClean="0">
                <a:latin typeface="HGP創英角ﾎﾟｯﾌﾟ体" pitchFamily="50" charset="-128"/>
                <a:ea typeface="HGP創英角ﾎﾟｯﾌﾟ体" pitchFamily="50" charset="-128"/>
              </a:rPr>
              <a:t>コマンドでユーザーが確認できないことを示す</a:t>
            </a:r>
            <a:endParaRPr lang="en-US" altLang="ja-JP" sz="2000" dirty="0" smtClean="0">
              <a:latin typeface="HGP創英角ﾎﾟｯﾌﾟ体" pitchFamily="50" charset="-128"/>
              <a:ea typeface="HGP創英角ﾎﾟｯﾌﾟ体" pitchFamily="50" charset="-128"/>
            </a:endParaRPr>
          </a:p>
          <a:p>
            <a:pPr lvl="1"/>
            <a:r>
              <a:rPr lang="ja-JP" altLang="en-US" sz="1800" dirty="0" smtClean="0">
                <a:latin typeface="HGP創英角ﾎﾟｯﾌﾟ体" pitchFamily="50" charset="-128"/>
                <a:ea typeface="HGP創英角ﾎﾟｯﾌﾟ体" pitchFamily="50" charset="-128"/>
              </a:rPr>
              <a:t>ユーザーがローカルに存在しない</a:t>
            </a:r>
            <a:endParaRPr lang="en-US" altLang="ja-JP" sz="1800" dirty="0" smtClean="0">
              <a:latin typeface="HGP創英角ﾎﾟｯﾌﾟ体" pitchFamily="50" charset="-128"/>
              <a:ea typeface="HGP創英角ﾎﾟｯﾌﾟ体" pitchFamily="50" charset="-128"/>
            </a:endParaRPr>
          </a:p>
          <a:p>
            <a:pPr lvl="1"/>
            <a:r>
              <a:rPr lang="ja-JP" altLang="en-US" sz="1800" dirty="0" smtClean="0">
                <a:latin typeface="HGP創英角ﾎﾟｯﾌﾟ体" pitchFamily="50" charset="-128"/>
                <a:ea typeface="HGP創英角ﾎﾟｯﾌﾟ体" pitchFamily="50" charset="-128"/>
              </a:rPr>
              <a:t>メールの送信は可能である</a:t>
            </a:r>
            <a:endParaRPr lang="en-US" altLang="ja-JP" sz="1800" dirty="0" smtClean="0">
              <a:latin typeface="HGP創英角ﾎﾟｯﾌﾟ体" pitchFamily="50" charset="-128"/>
              <a:ea typeface="HGP創英角ﾎﾟｯﾌﾟ体" pitchFamily="50" charset="-128"/>
            </a:endParaRPr>
          </a:p>
          <a:p>
            <a:r>
              <a:rPr lang="en-US" altLang="ja-JP" sz="2000" dirty="0" smtClean="0">
                <a:latin typeface="HGP創英角ﾎﾟｯﾌﾟ体" pitchFamily="50" charset="-128"/>
                <a:ea typeface="HGP創英角ﾎﾟｯﾌﾟ体" pitchFamily="50" charset="-128"/>
              </a:rPr>
              <a:t>354  </a:t>
            </a:r>
            <a:r>
              <a:rPr lang="ja-JP" altLang="en-US" sz="2000" dirty="0" smtClean="0">
                <a:latin typeface="HGP創英角ﾎﾟｯﾌﾟ体" pitchFamily="50" charset="-128"/>
                <a:ea typeface="HGP創英角ﾎﾟｯﾌﾟ体" pitchFamily="50" charset="-128"/>
              </a:rPr>
              <a:t>・・・ メールデータの入力を促す</a:t>
            </a:r>
            <a:endParaRPr lang="en-US" altLang="ja-JP" sz="2000" dirty="0" smtClean="0">
              <a:latin typeface="HGP創英角ﾎﾟｯﾌﾟ体" pitchFamily="50" charset="-128"/>
              <a:ea typeface="HGP創英角ﾎﾟｯﾌﾟ体" pitchFamily="50" charset="-128"/>
            </a:endParaRPr>
          </a:p>
          <a:p>
            <a:pPr lvl="1"/>
            <a:r>
              <a:rPr lang="ja-JP" altLang="en-US" sz="1800" dirty="0" smtClean="0">
                <a:latin typeface="HGP創英角ﾎﾟｯﾌﾟ体" pitchFamily="50" charset="-128"/>
                <a:ea typeface="HGP創英角ﾎﾟｯﾌﾟ体" pitchFamily="50" charset="-128"/>
              </a:rPr>
              <a:t>最後は </a:t>
            </a:r>
            <a:r>
              <a:rPr lang="en-US" altLang="ja-JP" sz="1800" dirty="0" smtClean="0">
                <a:latin typeface="HGP創英角ﾎﾟｯﾌﾟ体" pitchFamily="50" charset="-128"/>
                <a:ea typeface="HGP創英角ﾎﾟｯﾌﾟ体" pitchFamily="50" charset="-128"/>
              </a:rPr>
              <a:t>&lt;CR&gt; &lt;LF&gt; &lt;CR&gt; &lt;LF&gt; </a:t>
            </a:r>
            <a:r>
              <a:rPr lang="ja-JP" altLang="en-US" sz="1800" dirty="0" smtClean="0">
                <a:latin typeface="HGP創英角ﾎﾟｯﾌﾟ体" pitchFamily="50" charset="-128"/>
                <a:ea typeface="HGP創英角ﾎﾟｯﾌﾟ体" pitchFamily="50" charset="-128"/>
              </a:rPr>
              <a:t>で終了すること</a:t>
            </a:r>
            <a:endParaRPr lang="en-US" altLang="ja-JP" sz="1800" dirty="0" smtClean="0">
              <a:latin typeface="HGP創英角ﾎﾟｯﾌﾟ体" pitchFamily="50" charset="-128"/>
              <a:ea typeface="HGP創英角ﾎﾟｯﾌﾟ体" pitchFamily="50" charset="-128"/>
            </a:endParaRPr>
          </a:p>
        </p:txBody>
      </p:sp>
      <p:sp>
        <p:nvSpPr>
          <p:cNvPr id="2" name="タイトル 1"/>
          <p:cNvSpPr>
            <a:spLocks noGrp="1"/>
          </p:cNvSpPr>
          <p:nvPr>
            <p:ph type="title"/>
          </p:nvPr>
        </p:nvSpPr>
        <p:spPr/>
        <p:txBody>
          <a:bodyPr>
            <a:normAutofit/>
          </a:bodyPr>
          <a:lstStyle/>
          <a:p>
            <a:r>
              <a:rPr kumimoji="1" lang="ja-JP" altLang="en-US" sz="3200" dirty="0" smtClean="0">
                <a:latin typeface="HGP創英角ﾎﾟｯﾌﾟ体" pitchFamily="50" charset="-128"/>
                <a:ea typeface="HGP創英角ﾎﾟｯﾌﾟ体" pitchFamily="50" charset="-128"/>
              </a:rPr>
              <a:t>補足 </a:t>
            </a:r>
            <a:r>
              <a:rPr lang="en-US" altLang="ja-JP" sz="3200" dirty="0" smtClean="0">
                <a:latin typeface="HGP創英角ﾎﾟｯﾌﾟ体" pitchFamily="50" charset="-128"/>
                <a:ea typeface="HGP創英角ﾎﾟｯﾌﾟ体" pitchFamily="50" charset="-128"/>
              </a:rPr>
              <a:t>. </a:t>
            </a:r>
            <a:r>
              <a:rPr kumimoji="1" lang="en-US" altLang="ja-JP" sz="3200" dirty="0" smtClean="0">
                <a:latin typeface="HGP創英角ﾎﾟｯﾌﾟ体" pitchFamily="50" charset="-128"/>
                <a:ea typeface="HGP創英角ﾎﾟｯﾌﾟ体" pitchFamily="50" charset="-128"/>
              </a:rPr>
              <a:t>SMTP</a:t>
            </a:r>
            <a:r>
              <a:rPr kumimoji="1" lang="ja-JP" altLang="en-US" sz="3200" dirty="0" smtClean="0">
                <a:latin typeface="HGP創英角ﾎﾟｯﾌﾟ体" pitchFamily="50" charset="-128"/>
                <a:ea typeface="HGP創英角ﾎﾟｯﾌﾟ体" pitchFamily="50" charset="-128"/>
              </a:rPr>
              <a:t>レスポンス一覧その</a:t>
            </a:r>
            <a:r>
              <a:rPr lang="ja-JP" altLang="en-US" sz="3200" dirty="0" smtClean="0">
                <a:latin typeface="HGP創英角ﾎﾟｯﾌﾟ体" pitchFamily="50" charset="-128"/>
                <a:ea typeface="HGP創英角ﾎﾟｯﾌﾟ体" pitchFamily="50" charset="-128"/>
              </a:rPr>
              <a:t>１</a:t>
            </a:r>
            <a:endParaRPr kumimoji="1" lang="ja-JP" altLang="en-US" sz="3200" dirty="0">
              <a:latin typeface="HGP創英角ﾎﾟｯﾌﾟ体" pitchFamily="50" charset="-128"/>
              <a:ea typeface="HGP創英角ﾎﾟｯﾌﾟ体" pitchFamily="50" charset="-12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1520" y="1600200"/>
            <a:ext cx="8568952" cy="4525963"/>
          </a:xfrm>
        </p:spPr>
        <p:txBody>
          <a:bodyPr>
            <a:normAutofit/>
          </a:bodyPr>
          <a:lstStyle/>
          <a:p>
            <a:r>
              <a:rPr kumimoji="1" lang="en-US" altLang="ja-JP" sz="2000" dirty="0" smtClean="0">
                <a:latin typeface="HGP創英角ﾎﾟｯﾌﾟ体" pitchFamily="50" charset="-128"/>
                <a:ea typeface="HGP創英角ﾎﾟｯﾌﾟ体" pitchFamily="50" charset="-128"/>
              </a:rPr>
              <a:t>412 </a:t>
            </a:r>
            <a:r>
              <a:rPr kumimoji="1" lang="ja-JP" altLang="en-US" sz="2000" dirty="0" smtClean="0">
                <a:latin typeface="HGP創英角ﾎﾟｯﾌﾟ体" pitchFamily="50" charset="-128"/>
                <a:ea typeface="HGP創英角ﾎﾟｯﾌﾟ体" pitchFamily="50" charset="-128"/>
              </a:rPr>
              <a:t>・・・ </a:t>
            </a:r>
            <a:r>
              <a:rPr lang="ja-JP" altLang="en-US" sz="2000" dirty="0" smtClean="0">
                <a:latin typeface="HGP創英角ﾎﾟｯﾌﾟ体" pitchFamily="50" charset="-128"/>
                <a:ea typeface="HGP創英角ﾎﾟｯﾌﾟ体" pitchFamily="50" charset="-128"/>
              </a:rPr>
              <a:t>ホストのメールサービスが起動していないことを示す</a:t>
            </a:r>
            <a:endParaRPr lang="en-US" altLang="ja-JP" sz="2000" dirty="0" smtClean="0">
              <a:latin typeface="HGP創英角ﾎﾟｯﾌﾟ体" pitchFamily="50" charset="-128"/>
              <a:ea typeface="HGP創英角ﾎﾟｯﾌﾟ体" pitchFamily="50" charset="-128"/>
            </a:endParaRPr>
          </a:p>
          <a:p>
            <a:pPr lvl="1"/>
            <a:r>
              <a:rPr kumimoji="1" lang="en-US" altLang="ja-JP" sz="2000" dirty="0" smtClean="0">
                <a:latin typeface="HGP創英角ﾎﾟｯﾌﾟ体" pitchFamily="50" charset="-128"/>
                <a:ea typeface="HGP創英角ﾎﾟｯﾌﾟ体" pitchFamily="50" charset="-128"/>
              </a:rPr>
              <a:t>TCP </a:t>
            </a:r>
            <a:r>
              <a:rPr kumimoji="1" lang="ja-JP" altLang="en-US" sz="2000" dirty="0" smtClean="0">
                <a:latin typeface="HGP創英角ﾎﾟｯﾌﾟ体" pitchFamily="50" charset="-128"/>
                <a:ea typeface="HGP創英角ﾎﾟｯﾌﾟ体" pitchFamily="50" charset="-128"/>
              </a:rPr>
              <a:t>コネクションを切断</a:t>
            </a:r>
            <a:endParaRPr kumimoji="1" lang="en-US" altLang="ja-JP" sz="2000" dirty="0" smtClean="0">
              <a:latin typeface="HGP創英角ﾎﾟｯﾌﾟ体" pitchFamily="50" charset="-128"/>
              <a:ea typeface="HGP創英角ﾎﾟｯﾌﾟ体" pitchFamily="50" charset="-128"/>
            </a:endParaRPr>
          </a:p>
          <a:p>
            <a:pPr lvl="1"/>
            <a:r>
              <a:rPr lang="ja-JP" altLang="en-US" sz="2000" dirty="0" smtClean="0">
                <a:latin typeface="HGP創英角ﾎﾟｯﾌﾟ体" pitchFamily="50" charset="-128"/>
                <a:ea typeface="HGP創英角ﾎﾟｯﾌﾟ体" pitchFamily="50" charset="-128"/>
              </a:rPr>
              <a:t>メール転送中のサーバのシャットダウン時もこのレスポンス</a:t>
            </a:r>
            <a:endParaRPr lang="en-US" altLang="ja-JP" sz="2000" dirty="0" smtClean="0">
              <a:latin typeface="HGP創英角ﾎﾟｯﾌﾟ体" pitchFamily="50" charset="-128"/>
              <a:ea typeface="HGP創英角ﾎﾟｯﾌﾟ体" pitchFamily="50" charset="-128"/>
            </a:endParaRPr>
          </a:p>
          <a:p>
            <a:r>
              <a:rPr lang="en-US" altLang="ja-JP" sz="2000" dirty="0" smtClean="0">
                <a:latin typeface="HGP創英角ﾎﾟｯﾌﾟ体" pitchFamily="50" charset="-128"/>
                <a:ea typeface="HGP創英角ﾎﾟｯﾌﾟ体" pitchFamily="50" charset="-128"/>
              </a:rPr>
              <a:t>450 </a:t>
            </a:r>
            <a:r>
              <a:rPr lang="ja-JP" altLang="en-US" sz="2000" dirty="0" smtClean="0">
                <a:latin typeface="HGP創英角ﾎﾟｯﾌﾟ体" pitchFamily="50" charset="-128"/>
                <a:ea typeface="HGP創英角ﾎﾟｯﾌﾟ体" pitchFamily="50" charset="-128"/>
              </a:rPr>
              <a:t>・・・ メールボックスがビジーであるため、リクエストされたコマンドが実</a:t>
            </a:r>
            <a:r>
              <a:rPr lang="en-US" altLang="ja-JP" sz="2000" dirty="0" smtClean="0">
                <a:latin typeface="HGP創英角ﾎﾟｯﾌﾟ体" pitchFamily="50" charset="-128"/>
                <a:ea typeface="HGP創英角ﾎﾟｯﾌﾟ体" pitchFamily="50" charset="-128"/>
              </a:rPr>
              <a:t>	</a:t>
            </a:r>
            <a:r>
              <a:rPr lang="ja-JP" altLang="en-US" sz="2000" dirty="0" smtClean="0">
                <a:latin typeface="HGP創英角ﾎﾟｯﾌﾟ体" pitchFamily="50" charset="-128"/>
                <a:ea typeface="HGP創英角ﾎﾟｯﾌﾟ体" pitchFamily="50" charset="-128"/>
              </a:rPr>
              <a:t>　　　行されない</a:t>
            </a:r>
          </a:p>
          <a:p>
            <a:r>
              <a:rPr lang="en-US" altLang="ja-JP" sz="2000" dirty="0" smtClean="0">
                <a:latin typeface="HGP創英角ﾎﾟｯﾌﾟ体" pitchFamily="50" charset="-128"/>
                <a:ea typeface="HGP創英角ﾎﾟｯﾌﾟ体" pitchFamily="50" charset="-128"/>
              </a:rPr>
              <a:t>451 </a:t>
            </a:r>
            <a:r>
              <a:rPr lang="ja-JP" altLang="en-US" sz="2000" dirty="0" smtClean="0">
                <a:latin typeface="HGP創英角ﾎﾟｯﾌﾟ体" pitchFamily="50" charset="-128"/>
                <a:ea typeface="HGP創英角ﾎﾟｯﾌﾟ体" pitchFamily="50" charset="-128"/>
              </a:rPr>
              <a:t>・・・ ローカルエラーのため、指定コマンドが実行されない </a:t>
            </a:r>
          </a:p>
          <a:p>
            <a:r>
              <a:rPr lang="en-US" altLang="ja-JP" sz="2000" dirty="0" smtClean="0">
                <a:latin typeface="HGP創英角ﾎﾟｯﾌﾟ体" pitchFamily="50" charset="-128"/>
                <a:ea typeface="HGP創英角ﾎﾟｯﾌﾟ体" pitchFamily="50" charset="-128"/>
              </a:rPr>
              <a:t>452 </a:t>
            </a:r>
            <a:r>
              <a:rPr lang="ja-JP" altLang="en-US" sz="2000" dirty="0" smtClean="0">
                <a:latin typeface="HGP創英角ﾎﾟｯﾌﾟ体" pitchFamily="50" charset="-128"/>
                <a:ea typeface="HGP創英角ﾎﾟｯﾌﾟ体" pitchFamily="50" charset="-128"/>
              </a:rPr>
              <a:t>・・・ リクエストされたコマンドは実行されない</a:t>
            </a:r>
            <a:endParaRPr lang="en-US" altLang="ja-JP" sz="2000" dirty="0" smtClean="0">
              <a:latin typeface="HGP創英角ﾎﾟｯﾌﾟ体" pitchFamily="50" charset="-128"/>
              <a:ea typeface="HGP創英角ﾎﾟｯﾌﾟ体" pitchFamily="50" charset="-128"/>
            </a:endParaRPr>
          </a:p>
          <a:p>
            <a:r>
              <a:rPr lang="en-US" altLang="ja-JP" sz="2000" dirty="0" smtClean="0">
                <a:latin typeface="HGP創英角ﾎﾟｯﾌﾟ体" pitchFamily="50" charset="-128"/>
                <a:ea typeface="HGP創英角ﾎﾟｯﾌﾟ体" pitchFamily="50" charset="-128"/>
              </a:rPr>
              <a:t>500 </a:t>
            </a:r>
            <a:r>
              <a:rPr lang="ja-JP" altLang="en-US" sz="2000" dirty="0" smtClean="0">
                <a:latin typeface="HGP創英角ﾎﾟｯﾌﾟ体" pitchFamily="50" charset="-128"/>
                <a:ea typeface="HGP創英角ﾎﾟｯﾌﾟ体" pitchFamily="50" charset="-128"/>
              </a:rPr>
              <a:t>・・・ コマンドの文法エラー</a:t>
            </a:r>
          </a:p>
          <a:p>
            <a:r>
              <a:rPr lang="en-US" altLang="ja-JP" sz="2000" dirty="0" smtClean="0">
                <a:latin typeface="HGP創英角ﾎﾟｯﾌﾟ体" pitchFamily="50" charset="-128"/>
                <a:ea typeface="HGP創英角ﾎﾟｯﾌﾟ体" pitchFamily="50" charset="-128"/>
              </a:rPr>
              <a:t>501 </a:t>
            </a:r>
            <a:r>
              <a:rPr lang="ja-JP" altLang="en-US" sz="2000" dirty="0" smtClean="0">
                <a:latin typeface="HGP創英角ﾎﾟｯﾌﾟ体" pitchFamily="50" charset="-128"/>
                <a:ea typeface="HGP創英角ﾎﾟｯﾌﾟ体" pitchFamily="50" charset="-128"/>
              </a:rPr>
              <a:t>・・・ 指定コマンドのパラメータエラー</a:t>
            </a:r>
          </a:p>
          <a:p>
            <a:endParaRPr lang="en-US" altLang="ja-JP" sz="2000" dirty="0" smtClean="0">
              <a:latin typeface="HGP創英角ﾎﾟｯﾌﾟ体" pitchFamily="50" charset="-128"/>
              <a:ea typeface="HGP創英角ﾎﾟｯﾌﾟ体" pitchFamily="50" charset="-128"/>
            </a:endParaRPr>
          </a:p>
        </p:txBody>
      </p:sp>
      <p:sp>
        <p:nvSpPr>
          <p:cNvPr id="2" name="タイトル 1"/>
          <p:cNvSpPr>
            <a:spLocks noGrp="1"/>
          </p:cNvSpPr>
          <p:nvPr>
            <p:ph type="title"/>
          </p:nvPr>
        </p:nvSpPr>
        <p:spPr/>
        <p:txBody>
          <a:bodyPr>
            <a:normAutofit/>
          </a:bodyPr>
          <a:lstStyle/>
          <a:p>
            <a:r>
              <a:rPr lang="ja-JP" altLang="en-US" sz="3200" dirty="0" smtClean="0">
                <a:latin typeface="HGP創英角ﾎﾟｯﾌﾟ体" pitchFamily="50" charset="-128"/>
                <a:ea typeface="HGP創英角ﾎﾟｯﾌﾟ体" pitchFamily="50" charset="-128"/>
              </a:rPr>
              <a:t>補足 </a:t>
            </a:r>
            <a:r>
              <a:rPr lang="en-US" altLang="ja-JP" sz="3200" dirty="0" smtClean="0">
                <a:latin typeface="HGP創英角ﾎﾟｯﾌﾟ体" pitchFamily="50" charset="-128"/>
                <a:ea typeface="HGP創英角ﾎﾟｯﾌﾟ体" pitchFamily="50" charset="-128"/>
              </a:rPr>
              <a:t>. SMTP</a:t>
            </a:r>
            <a:r>
              <a:rPr lang="ja-JP" altLang="en-US" sz="3200" dirty="0" smtClean="0">
                <a:latin typeface="HGP創英角ﾎﾟｯﾌﾟ体" pitchFamily="50" charset="-128"/>
                <a:ea typeface="HGP創英角ﾎﾟｯﾌﾟ体" pitchFamily="50" charset="-128"/>
              </a:rPr>
              <a:t>レスポンス一覧その２</a:t>
            </a:r>
            <a:endParaRPr kumimoji="1" lang="ja-JP" altLang="en-US" sz="3200" dirty="0">
              <a:latin typeface="HGP創英角ﾎﾟｯﾌﾟ体" pitchFamily="50" charset="-128"/>
              <a:ea typeface="HGP創英角ﾎﾟｯﾌﾟ体" pitchFamily="50" charset="-12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normAutofit fontScale="85000" lnSpcReduction="20000"/>
          </a:bodyPr>
          <a:lstStyle/>
          <a:p>
            <a:pPr>
              <a:buNone/>
            </a:pPr>
            <a:r>
              <a:rPr kumimoji="1" lang="ja-JP" altLang="en-US" sz="2800" dirty="0" smtClean="0">
                <a:latin typeface="HGP創英角ﾎﾟｯﾌﾟ体" pitchFamily="50" charset="-128"/>
                <a:ea typeface="HGP創英角ﾎﾟｯﾌﾟ体" pitchFamily="50" charset="-128"/>
              </a:rPr>
              <a:t>コマンド一覧</a:t>
            </a:r>
            <a:endParaRPr kumimoji="1" lang="en-US" altLang="ja-JP" sz="2800" dirty="0" smtClean="0">
              <a:latin typeface="HGP創英角ﾎﾟｯﾌﾟ体" pitchFamily="50" charset="-128"/>
              <a:ea typeface="HGP創英角ﾎﾟｯﾌﾟ体" pitchFamily="50" charset="-128"/>
            </a:endParaRPr>
          </a:p>
          <a:p>
            <a:pPr lvl="1">
              <a:buFont typeface="Wingdings" pitchFamily="2" charset="2"/>
              <a:buChar char="l"/>
            </a:pPr>
            <a:r>
              <a:rPr lang="en-US" altLang="ja-JP" sz="2400" dirty="0" smtClean="0">
                <a:latin typeface="HGP創英角ﾎﾟｯﾌﾟ体" pitchFamily="50" charset="-128"/>
                <a:ea typeface="HGP創英角ﾎﾟｯﾌﾟ体" pitchFamily="50" charset="-128"/>
              </a:rPr>
              <a:t>Authentication : </a:t>
            </a:r>
            <a:r>
              <a:rPr lang="ja-JP" altLang="en-US" sz="2400" dirty="0" smtClean="0">
                <a:latin typeface="HGP創英角ﾎﾟｯﾌﾟ体" pitchFamily="50" charset="-128"/>
                <a:ea typeface="HGP創英角ﾎﾟｯﾌﾟ体" pitchFamily="50" charset="-128"/>
              </a:rPr>
              <a:t>クライアントの確認</a:t>
            </a:r>
            <a:endParaRPr lang="en-US" altLang="ja-JP" sz="2400" dirty="0" smtClean="0">
              <a:latin typeface="HGP創英角ﾎﾟｯﾌﾟ体" pitchFamily="50" charset="-128"/>
              <a:ea typeface="HGP創英角ﾎﾟｯﾌﾟ体" pitchFamily="50" charset="-128"/>
            </a:endParaRPr>
          </a:p>
          <a:p>
            <a:pPr lvl="2">
              <a:buFont typeface="Calibri" pitchFamily="34" charset="0"/>
              <a:buChar char="–"/>
            </a:pPr>
            <a:r>
              <a:rPr lang="en-US" altLang="ja-JP" sz="2000" dirty="0" smtClean="0">
                <a:latin typeface="HGP創英角ﾎﾟｯﾌﾟ体" pitchFamily="50" charset="-128"/>
                <a:ea typeface="HGP創英角ﾎﾟｯﾌﾟ体" pitchFamily="50" charset="-128"/>
              </a:rPr>
              <a:t>USER </a:t>
            </a:r>
            <a:r>
              <a:rPr lang="ja-JP" altLang="en-US" sz="2000" dirty="0" smtClean="0">
                <a:latin typeface="HGP創英角ﾎﾟｯﾌﾟ体" pitchFamily="50" charset="-128"/>
                <a:ea typeface="HGP創英角ﾎﾟｯﾌﾟ体" pitchFamily="50" charset="-128"/>
              </a:rPr>
              <a:t>・・・ ユーザー名</a:t>
            </a:r>
            <a:endParaRPr lang="en-US" altLang="ja-JP" sz="2000" dirty="0" smtClean="0">
              <a:latin typeface="HGP創英角ﾎﾟｯﾌﾟ体" pitchFamily="50" charset="-128"/>
              <a:ea typeface="HGP創英角ﾎﾟｯﾌﾟ体" pitchFamily="50" charset="-128"/>
            </a:endParaRPr>
          </a:p>
          <a:p>
            <a:pPr lvl="2">
              <a:buFont typeface="Calibri" pitchFamily="34" charset="0"/>
              <a:buChar char="–"/>
            </a:pPr>
            <a:r>
              <a:rPr lang="en-US" altLang="ja-JP" sz="2000" dirty="0" smtClean="0">
                <a:latin typeface="HGP創英角ﾎﾟｯﾌﾟ体" pitchFamily="50" charset="-128"/>
                <a:ea typeface="HGP創英角ﾎﾟｯﾌﾟ体" pitchFamily="50" charset="-128"/>
              </a:rPr>
              <a:t> PASS </a:t>
            </a:r>
            <a:r>
              <a:rPr lang="ja-JP" altLang="en-US" sz="2000" dirty="0" smtClean="0">
                <a:latin typeface="HGP創英角ﾎﾟｯﾌﾟ体" pitchFamily="50" charset="-128"/>
                <a:ea typeface="HGP創英角ﾎﾟｯﾌﾟ体" pitchFamily="50" charset="-128"/>
              </a:rPr>
              <a:t>・・・ パスワード</a:t>
            </a:r>
            <a:endParaRPr lang="en-US" altLang="ja-JP" sz="2000" dirty="0" smtClean="0">
              <a:latin typeface="HGP創英角ﾎﾟｯﾌﾟ体" pitchFamily="50" charset="-128"/>
              <a:ea typeface="HGP創英角ﾎﾟｯﾌﾟ体" pitchFamily="50" charset="-128"/>
            </a:endParaRPr>
          </a:p>
          <a:p>
            <a:pPr lvl="2">
              <a:buFont typeface="Calibri" pitchFamily="34" charset="0"/>
              <a:buChar char="–"/>
            </a:pPr>
            <a:r>
              <a:rPr lang="en-US" altLang="ja-JP" sz="2000" dirty="0" smtClean="0">
                <a:latin typeface="HGP創英角ﾎﾟｯﾌﾟ体" pitchFamily="50" charset="-128"/>
                <a:ea typeface="HGP創英角ﾎﾟｯﾌﾟ体" pitchFamily="50" charset="-128"/>
              </a:rPr>
              <a:t>APOP </a:t>
            </a:r>
            <a:r>
              <a:rPr lang="ja-JP" altLang="en-US" sz="2000" dirty="0" smtClean="0">
                <a:latin typeface="HGP創英角ﾎﾟｯﾌﾟ体" pitchFamily="50" charset="-128"/>
                <a:ea typeface="HGP創英角ﾎﾟｯﾌﾟ体" pitchFamily="50" charset="-128"/>
              </a:rPr>
              <a:t>・・・ </a:t>
            </a:r>
            <a:r>
              <a:rPr lang="en-US" altLang="ja-JP" sz="2000" dirty="0" smtClean="0">
                <a:latin typeface="HGP創英角ﾎﾟｯﾌﾟ体" pitchFamily="50" charset="-128"/>
                <a:ea typeface="HGP創英角ﾎﾟｯﾌﾟ体" pitchFamily="50" charset="-128"/>
              </a:rPr>
              <a:t>USER </a:t>
            </a:r>
            <a:r>
              <a:rPr lang="ja-JP" altLang="en-US" sz="2000" dirty="0" smtClean="0">
                <a:latin typeface="HGP創英角ﾎﾟｯﾌﾟ体" pitchFamily="50" charset="-128"/>
                <a:ea typeface="HGP創英角ﾎﾟｯﾌﾟ体" pitchFamily="50" charset="-128"/>
              </a:rPr>
              <a:t>と </a:t>
            </a:r>
            <a:r>
              <a:rPr lang="en-US" altLang="ja-JP" sz="2000" dirty="0" smtClean="0">
                <a:latin typeface="HGP創英角ﾎﾟｯﾌﾟ体" pitchFamily="50" charset="-128"/>
                <a:ea typeface="HGP創英角ﾎﾟｯﾌﾟ体" pitchFamily="50" charset="-128"/>
              </a:rPr>
              <a:t>PASS </a:t>
            </a:r>
            <a:r>
              <a:rPr lang="ja-JP" altLang="en-US" sz="2000" dirty="0" smtClean="0">
                <a:latin typeface="HGP創英角ﾎﾟｯﾌﾟ体" pitchFamily="50" charset="-128"/>
                <a:ea typeface="HGP創英角ﾎﾟｯﾌﾟ体" pitchFamily="50" charset="-128"/>
              </a:rPr>
              <a:t>の代わりに用いるユーザーの認証のためのコマンド</a:t>
            </a:r>
            <a:endParaRPr lang="en-US" altLang="ja-JP" sz="2000" dirty="0" smtClean="0">
              <a:latin typeface="HGP創英角ﾎﾟｯﾌﾟ体" pitchFamily="50" charset="-128"/>
              <a:ea typeface="HGP創英角ﾎﾟｯﾌﾟ体" pitchFamily="50" charset="-128"/>
            </a:endParaRPr>
          </a:p>
          <a:p>
            <a:pPr lvl="1">
              <a:buFont typeface="Wingdings" pitchFamily="2" charset="2"/>
              <a:buChar char="l"/>
            </a:pPr>
            <a:r>
              <a:rPr lang="en-US" altLang="ja-JP" sz="2400" dirty="0" smtClean="0">
                <a:latin typeface="HGP創英角ﾎﾟｯﾌﾟ体" pitchFamily="50" charset="-128"/>
                <a:ea typeface="HGP創英角ﾎﾟｯﾌﾟ体" pitchFamily="50" charset="-128"/>
              </a:rPr>
              <a:t>Transaction : </a:t>
            </a:r>
            <a:r>
              <a:rPr lang="ja-JP" altLang="en-US" sz="2400" dirty="0" smtClean="0">
                <a:latin typeface="HGP創英角ﾎﾟｯﾌﾟ体" pitchFamily="50" charset="-128"/>
                <a:ea typeface="HGP創英角ﾎﾟｯﾌﾟ体" pitchFamily="50" charset="-128"/>
              </a:rPr>
              <a:t>メッセージに対する操作</a:t>
            </a:r>
            <a:endParaRPr lang="en-US" altLang="ja-JP" sz="2400" dirty="0" smtClean="0">
              <a:latin typeface="HGP創英角ﾎﾟｯﾌﾟ体" pitchFamily="50" charset="-128"/>
              <a:ea typeface="HGP創英角ﾎﾟｯﾌﾟ体" pitchFamily="50" charset="-128"/>
            </a:endParaRPr>
          </a:p>
          <a:p>
            <a:pPr lvl="2">
              <a:buFont typeface="Calibri" pitchFamily="34" charset="0"/>
              <a:buChar char="–"/>
            </a:pPr>
            <a:r>
              <a:rPr lang="en-US" altLang="ja-JP" sz="2000" dirty="0" smtClean="0">
                <a:latin typeface="HGP創英角ﾎﾟｯﾌﾟ体" pitchFamily="50" charset="-128"/>
                <a:ea typeface="HGP創英角ﾎﾟｯﾌﾟ体" pitchFamily="50" charset="-128"/>
              </a:rPr>
              <a:t>STAT </a:t>
            </a:r>
            <a:r>
              <a:rPr lang="ja-JP" altLang="en-US" sz="2000" dirty="0" smtClean="0">
                <a:latin typeface="HGP創英角ﾎﾟｯﾌﾟ体" pitchFamily="50" charset="-128"/>
                <a:ea typeface="HGP創英角ﾎﾟｯﾌﾟ体" pitchFamily="50" charset="-128"/>
              </a:rPr>
              <a:t>・・・ 受信メール数とそのサイズの表示要求</a:t>
            </a:r>
            <a:endParaRPr lang="en-US" altLang="ja-JP" sz="2000" dirty="0" smtClean="0">
              <a:latin typeface="HGP創英角ﾎﾟｯﾌﾟ体" pitchFamily="50" charset="-128"/>
              <a:ea typeface="HGP創英角ﾎﾟｯﾌﾟ体" pitchFamily="50" charset="-128"/>
            </a:endParaRPr>
          </a:p>
          <a:p>
            <a:pPr lvl="2">
              <a:buFont typeface="Calibri" pitchFamily="34" charset="0"/>
              <a:buChar char="–"/>
            </a:pPr>
            <a:r>
              <a:rPr lang="en-US" altLang="ja-JP" sz="2000" dirty="0" smtClean="0">
                <a:latin typeface="HGP創英角ﾎﾟｯﾌﾟ体" pitchFamily="50" charset="-128"/>
                <a:ea typeface="HGP創英角ﾎﾟｯﾌﾟ体" pitchFamily="50" charset="-128"/>
              </a:rPr>
              <a:t>LIST </a:t>
            </a:r>
            <a:r>
              <a:rPr lang="ja-JP" altLang="en-US" sz="2000" dirty="0" smtClean="0">
                <a:latin typeface="HGP創英角ﾎﾟｯﾌﾟ体" pitchFamily="50" charset="-128"/>
                <a:ea typeface="HGP創英角ﾎﾟｯﾌﾟ体" pitchFamily="50" charset="-128"/>
              </a:rPr>
              <a:t>・・・ 受信メールの一覧と各メールのサイズの表示要求</a:t>
            </a:r>
            <a:endParaRPr lang="en-US" altLang="ja-JP" sz="2000" dirty="0" smtClean="0">
              <a:latin typeface="HGP創英角ﾎﾟｯﾌﾟ体" pitchFamily="50" charset="-128"/>
              <a:ea typeface="HGP創英角ﾎﾟｯﾌﾟ体" pitchFamily="50" charset="-128"/>
            </a:endParaRPr>
          </a:p>
          <a:p>
            <a:pPr lvl="2">
              <a:buFont typeface="Calibri" pitchFamily="34" charset="0"/>
              <a:buChar char="–"/>
            </a:pPr>
            <a:r>
              <a:rPr lang="en-US" altLang="ja-JP" sz="2000" dirty="0" smtClean="0">
                <a:latin typeface="HGP創英角ﾎﾟｯﾌﾟ体" pitchFamily="50" charset="-128"/>
                <a:ea typeface="HGP創英角ﾎﾟｯﾌﾟ体" pitchFamily="50" charset="-128"/>
              </a:rPr>
              <a:t>RETR </a:t>
            </a:r>
            <a:r>
              <a:rPr lang="ja-JP" altLang="en-US" sz="2000" dirty="0" smtClean="0">
                <a:latin typeface="HGP創英角ﾎﾟｯﾌﾟ体" pitchFamily="50" charset="-128"/>
                <a:ea typeface="HGP創英角ﾎﾟｯﾌﾟ体" pitchFamily="50" charset="-128"/>
              </a:rPr>
              <a:t>・・・ 指定した受信メールの転送要求</a:t>
            </a:r>
            <a:endParaRPr lang="en-US" altLang="ja-JP" sz="2000" dirty="0" smtClean="0">
              <a:latin typeface="HGP創英角ﾎﾟｯﾌﾟ体" pitchFamily="50" charset="-128"/>
              <a:ea typeface="HGP創英角ﾎﾟｯﾌﾟ体" pitchFamily="50" charset="-128"/>
            </a:endParaRPr>
          </a:p>
          <a:p>
            <a:pPr lvl="2">
              <a:buFont typeface="Calibri" pitchFamily="34" charset="0"/>
              <a:buChar char="–"/>
            </a:pPr>
            <a:endParaRPr lang="en-US" altLang="ja-JP" sz="2000" dirty="0" smtClean="0">
              <a:latin typeface="HGP創英角ﾎﾟｯﾌﾟ体" pitchFamily="50" charset="-128"/>
              <a:ea typeface="HGP創英角ﾎﾟｯﾌﾟ体" pitchFamily="50" charset="-128"/>
            </a:endParaRPr>
          </a:p>
          <a:p>
            <a:pPr>
              <a:buNone/>
            </a:pPr>
            <a:r>
              <a:rPr lang="en-US" altLang="ja-JP" sz="1200" dirty="0" smtClean="0">
                <a:latin typeface="HGP創英角ﾎﾟｯﾌﾟ体" pitchFamily="50" charset="-128"/>
                <a:ea typeface="HGP創英角ﾎﾟｯﾌﾟ体" pitchFamily="50" charset="-128"/>
              </a:rPr>
              <a:t>	</a:t>
            </a:r>
            <a:endParaRPr kumimoji="1" lang="en-US" altLang="ja-JP" sz="1200" dirty="0" smtClean="0">
              <a:latin typeface="HGP創英角ﾎﾟｯﾌﾟ体" pitchFamily="50" charset="-128"/>
              <a:ea typeface="HGP創英角ﾎﾟｯﾌﾟ体" pitchFamily="50" charset="-128"/>
            </a:endParaRPr>
          </a:p>
        </p:txBody>
      </p:sp>
      <p:sp>
        <p:nvSpPr>
          <p:cNvPr id="2" name="タイトル 1"/>
          <p:cNvSpPr>
            <a:spLocks noGrp="1"/>
          </p:cNvSpPr>
          <p:nvPr>
            <p:ph type="title"/>
          </p:nvPr>
        </p:nvSpPr>
        <p:spPr>
          <a:xfrm>
            <a:off x="457200" y="274638"/>
            <a:ext cx="8147248" cy="1143000"/>
          </a:xfrm>
        </p:spPr>
        <p:txBody>
          <a:bodyPr>
            <a:noAutofit/>
          </a:bodyPr>
          <a:lstStyle/>
          <a:p>
            <a:r>
              <a:rPr kumimoji="1" lang="ja-JP" altLang="en-US" sz="3200" dirty="0" smtClean="0">
                <a:latin typeface="HGP創英角ﾎﾟｯﾌﾟ体" pitchFamily="50" charset="-128"/>
                <a:ea typeface="HGP創英角ﾎﾟｯﾌﾟ体" pitchFamily="50" charset="-128"/>
              </a:rPr>
              <a:t>補足 </a:t>
            </a:r>
            <a:r>
              <a:rPr kumimoji="1" lang="en-US" altLang="ja-JP" sz="3200" dirty="0" smtClean="0">
                <a:latin typeface="HGP創英角ﾎﾟｯﾌﾟ体" pitchFamily="50" charset="-128"/>
                <a:ea typeface="HGP創英角ﾎﾟｯﾌﾟ体" pitchFamily="50" charset="-128"/>
              </a:rPr>
              <a:t>. POP</a:t>
            </a:r>
            <a:r>
              <a:rPr kumimoji="1" lang="ja-JP" altLang="en-US" sz="3200" dirty="0" err="1" smtClean="0">
                <a:latin typeface="HGP創英角ﾎﾟｯﾌﾟ体" pitchFamily="50" charset="-128"/>
                <a:ea typeface="HGP創英角ﾎﾟｯﾌﾟ体" pitchFamily="50" charset="-128"/>
              </a:rPr>
              <a:t>での</a:t>
            </a:r>
            <a:r>
              <a:rPr kumimoji="1" lang="ja-JP" altLang="en-US" sz="3200" dirty="0" smtClean="0">
                <a:latin typeface="HGP創英角ﾎﾟｯﾌﾟ体" pitchFamily="50" charset="-128"/>
                <a:ea typeface="HGP創英角ﾎﾟｯﾌﾟ体" pitchFamily="50" charset="-128"/>
              </a:rPr>
              <a:t>コマンド＆レスポンスその１</a:t>
            </a:r>
            <a:endParaRPr kumimoji="1" lang="ja-JP" altLang="en-US" sz="3200" dirty="0">
              <a:latin typeface="HGP創英角ﾎﾟｯﾌﾟ体" pitchFamily="50" charset="-128"/>
              <a:ea typeface="HGP創英角ﾎﾟｯﾌﾟ体" pitchFamily="50" charset="-128"/>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a:buNone/>
            </a:pPr>
            <a:r>
              <a:rPr kumimoji="1" lang="ja-JP" altLang="en-US" dirty="0" smtClean="0">
                <a:latin typeface="HGP創英角ﾎﾟｯﾌﾟ体" pitchFamily="50" charset="-128"/>
                <a:ea typeface="HGP創英角ﾎﾟｯﾌﾟ体" pitchFamily="50" charset="-128"/>
              </a:rPr>
              <a:t>コマンド一覧</a:t>
            </a:r>
            <a:endParaRPr kumimoji="1" lang="en-US" altLang="ja-JP" dirty="0" smtClean="0">
              <a:latin typeface="HGP創英角ﾎﾟｯﾌﾟ体" pitchFamily="50" charset="-128"/>
              <a:ea typeface="HGP創英角ﾎﾟｯﾌﾟ体" pitchFamily="50" charset="-128"/>
            </a:endParaRPr>
          </a:p>
          <a:p>
            <a:pPr lvl="1">
              <a:buFont typeface="Wingdings" pitchFamily="2" charset="2"/>
              <a:buChar char="l"/>
            </a:pPr>
            <a:r>
              <a:rPr lang="en-US" altLang="ja-JP" sz="2400" dirty="0" smtClean="0">
                <a:latin typeface="HGP創英角ﾎﾟｯﾌﾟ体" pitchFamily="50" charset="-128"/>
                <a:ea typeface="HGP創英角ﾎﾟｯﾌﾟ体" pitchFamily="50" charset="-128"/>
              </a:rPr>
              <a:t>Update</a:t>
            </a:r>
          </a:p>
          <a:p>
            <a:pPr lvl="2">
              <a:buFont typeface="Calibri" pitchFamily="34" charset="0"/>
              <a:buChar char="–"/>
            </a:pPr>
            <a:r>
              <a:rPr kumimoji="1" lang="en-US" altLang="ja-JP" dirty="0" smtClean="0">
                <a:latin typeface="HGP創英角ﾎﾟｯﾌﾟ体" pitchFamily="50" charset="-128"/>
                <a:ea typeface="HGP創英角ﾎﾟｯﾌﾟ体" pitchFamily="50" charset="-128"/>
              </a:rPr>
              <a:t>QUIT </a:t>
            </a:r>
            <a:r>
              <a:rPr kumimoji="1" lang="ja-JP" altLang="en-US" dirty="0" smtClean="0">
                <a:latin typeface="HGP創英角ﾎﾟｯﾌﾟ体" pitchFamily="50" charset="-128"/>
                <a:ea typeface="HGP創英角ﾎﾟｯﾌﾟ体" pitchFamily="50" charset="-128"/>
              </a:rPr>
              <a:t>・・・ 接続を切断して終了</a:t>
            </a:r>
            <a:endParaRPr kumimoji="1" lang="en-US" altLang="ja-JP" dirty="0" smtClean="0">
              <a:latin typeface="HGP創英角ﾎﾟｯﾌﾟ体" pitchFamily="50" charset="-128"/>
              <a:ea typeface="HGP創英角ﾎﾟｯﾌﾟ体" pitchFamily="50" charset="-128"/>
            </a:endParaRPr>
          </a:p>
          <a:p>
            <a:pPr lvl="3">
              <a:buNone/>
            </a:pPr>
            <a:r>
              <a:rPr lang="en-US" altLang="ja-JP" dirty="0" smtClean="0">
                <a:latin typeface="HGP創英角ﾎﾟｯﾌﾟ体" pitchFamily="50" charset="-128"/>
                <a:ea typeface="HGP創英角ﾎﾟｯﾌﾟ体" pitchFamily="50" charset="-128"/>
              </a:rPr>
              <a:t>		</a:t>
            </a:r>
            <a:r>
              <a:rPr lang="ja-JP" altLang="en-US" dirty="0" smtClean="0">
                <a:latin typeface="HGP創英角ﾎﾟｯﾌﾟ体" pitchFamily="50" charset="-128"/>
                <a:ea typeface="HGP創英角ﾎﾟｯﾌﾟ体" pitchFamily="50" charset="-128"/>
              </a:rPr>
              <a:t>　　　</a:t>
            </a:r>
            <a:r>
              <a:rPr lang="en-US" altLang="ja-JP" dirty="0" smtClean="0">
                <a:latin typeface="HGP創英角ﾎﾟｯﾌﾟ体" pitchFamily="50" charset="-128"/>
                <a:ea typeface="HGP創英角ﾎﾟｯﾌﾟ体" pitchFamily="50" charset="-128"/>
              </a:rPr>
              <a:t>※ DERE </a:t>
            </a:r>
            <a:r>
              <a:rPr lang="ja-JP" altLang="en-US" dirty="0" smtClean="0">
                <a:latin typeface="HGP創英角ﾎﾟｯﾌﾟ体" pitchFamily="50" charset="-128"/>
                <a:ea typeface="HGP創英角ﾎﾟｯﾌﾟ体" pitchFamily="50" charset="-128"/>
              </a:rPr>
              <a:t>で指定したメールがあれば消去</a:t>
            </a:r>
            <a:endParaRPr lang="en-US" altLang="ja-JP" dirty="0" smtClean="0">
              <a:latin typeface="HGP創英角ﾎﾟｯﾌﾟ体" pitchFamily="50" charset="-128"/>
              <a:ea typeface="HGP創英角ﾎﾟｯﾌﾟ体" pitchFamily="50" charset="-128"/>
            </a:endParaRPr>
          </a:p>
          <a:p>
            <a:pPr>
              <a:buNone/>
            </a:pPr>
            <a:r>
              <a:rPr lang="ja-JP" altLang="en-US" dirty="0" smtClean="0">
                <a:latin typeface="HGP創英角ﾎﾟｯﾌﾟ体" pitchFamily="50" charset="-128"/>
                <a:ea typeface="HGP創英角ﾎﾟｯﾌﾟ体" pitchFamily="50" charset="-128"/>
              </a:rPr>
              <a:t>レスポンス</a:t>
            </a:r>
            <a:endParaRPr lang="en-US" altLang="ja-JP" dirty="0" smtClean="0">
              <a:latin typeface="HGP創英角ﾎﾟｯﾌﾟ体" pitchFamily="50" charset="-128"/>
              <a:ea typeface="HGP創英角ﾎﾟｯﾌﾟ体" pitchFamily="50" charset="-128"/>
            </a:endParaRPr>
          </a:p>
          <a:p>
            <a:pPr lvl="1">
              <a:buFont typeface="Wingdings" pitchFamily="2" charset="2"/>
              <a:buChar char="l"/>
            </a:pPr>
            <a:r>
              <a:rPr lang="en-US" altLang="ja-JP" sz="2400" dirty="0" smtClean="0">
                <a:latin typeface="HGP創英角ﾎﾟｯﾌﾟ体" pitchFamily="50" charset="-128"/>
                <a:ea typeface="HGP創英角ﾎﾟｯﾌﾟ体" pitchFamily="50" charset="-128"/>
              </a:rPr>
              <a:t>+ OK </a:t>
            </a:r>
            <a:r>
              <a:rPr lang="ja-JP" altLang="en-US" sz="2400" dirty="0" smtClean="0">
                <a:latin typeface="HGP創英角ﾎﾟｯﾌﾟ体" pitchFamily="50" charset="-128"/>
                <a:ea typeface="HGP創英角ﾎﾟｯﾌﾟ体" pitchFamily="50" charset="-128"/>
              </a:rPr>
              <a:t>状態表示 ・・・ 肯定反応</a:t>
            </a:r>
            <a:r>
              <a:rPr lang="en-US" altLang="ja-JP" dirty="0" smtClean="0">
                <a:latin typeface="HGP創英角ﾎﾟｯﾌﾟ体" pitchFamily="50" charset="-128"/>
                <a:ea typeface="HGP創英角ﾎﾟｯﾌﾟ体" pitchFamily="50" charset="-128"/>
              </a:rPr>
              <a:t>	</a:t>
            </a:r>
          </a:p>
          <a:p>
            <a:pPr lvl="1">
              <a:buFont typeface="Wingdings" pitchFamily="2" charset="2"/>
              <a:buChar char="l"/>
            </a:pPr>
            <a:r>
              <a:rPr lang="en-US" altLang="ja-JP" sz="2400" dirty="0" smtClean="0">
                <a:latin typeface="HGP創英角ﾎﾟｯﾌﾟ体" pitchFamily="50" charset="-128"/>
                <a:ea typeface="HGP創英角ﾎﾟｯﾌﾟ体" pitchFamily="50" charset="-128"/>
              </a:rPr>
              <a:t>- ERR </a:t>
            </a:r>
            <a:r>
              <a:rPr lang="ja-JP" altLang="en-US" sz="2400" dirty="0" smtClean="0">
                <a:latin typeface="HGP創英角ﾎﾟｯﾌﾟ体" pitchFamily="50" charset="-128"/>
                <a:ea typeface="HGP創英角ﾎﾟｯﾌﾟ体" pitchFamily="50" charset="-128"/>
              </a:rPr>
              <a:t>状態表示 ・・・ 否定反応</a:t>
            </a:r>
            <a:endParaRPr lang="en-US" altLang="ja-JP" sz="2400" dirty="0" smtClean="0">
              <a:latin typeface="HGP創英角ﾎﾟｯﾌﾟ体" pitchFamily="50" charset="-128"/>
              <a:ea typeface="HGP創英角ﾎﾟｯﾌﾟ体" pitchFamily="50" charset="-128"/>
            </a:endParaRPr>
          </a:p>
        </p:txBody>
      </p:sp>
      <p:sp>
        <p:nvSpPr>
          <p:cNvPr id="2" name="タイトル 1"/>
          <p:cNvSpPr>
            <a:spLocks noGrp="1"/>
          </p:cNvSpPr>
          <p:nvPr>
            <p:ph type="title"/>
          </p:nvPr>
        </p:nvSpPr>
        <p:spPr>
          <a:xfrm>
            <a:off x="457200" y="274638"/>
            <a:ext cx="7787208" cy="1143000"/>
          </a:xfrm>
        </p:spPr>
        <p:txBody>
          <a:bodyPr>
            <a:normAutofit/>
          </a:bodyPr>
          <a:lstStyle/>
          <a:p>
            <a:r>
              <a:rPr lang="ja-JP" altLang="en-US" sz="3200" dirty="0" smtClean="0">
                <a:latin typeface="HGP創英角ﾎﾟｯﾌﾟ体" pitchFamily="50" charset="-128"/>
                <a:ea typeface="HGP創英角ﾎﾟｯﾌﾟ体" pitchFamily="50" charset="-128"/>
              </a:rPr>
              <a:t>補足 </a:t>
            </a:r>
            <a:r>
              <a:rPr lang="en-US" altLang="ja-JP" sz="3200" dirty="0" smtClean="0">
                <a:latin typeface="HGP創英角ﾎﾟｯﾌﾟ体" pitchFamily="50" charset="-128"/>
                <a:ea typeface="HGP創英角ﾎﾟｯﾌﾟ体" pitchFamily="50" charset="-128"/>
              </a:rPr>
              <a:t>. POP</a:t>
            </a:r>
            <a:r>
              <a:rPr lang="ja-JP" altLang="en-US" sz="3200" dirty="0" err="1" smtClean="0">
                <a:latin typeface="HGP創英角ﾎﾟｯﾌﾟ体" pitchFamily="50" charset="-128"/>
                <a:ea typeface="HGP創英角ﾎﾟｯﾌﾟ体" pitchFamily="50" charset="-128"/>
              </a:rPr>
              <a:t>での</a:t>
            </a:r>
            <a:r>
              <a:rPr lang="ja-JP" altLang="en-US" sz="3200" dirty="0" smtClean="0">
                <a:latin typeface="HGP創英角ﾎﾟｯﾌﾟ体" pitchFamily="50" charset="-128"/>
                <a:ea typeface="HGP創英角ﾎﾟｯﾌﾟ体" pitchFamily="50" charset="-128"/>
              </a:rPr>
              <a:t>コマンド＆レスポンスその２</a:t>
            </a:r>
            <a:endParaRPr kumimoji="1" lang="ja-JP" altLang="en-US" sz="3200" dirty="0">
              <a:latin typeface="HGP創英角ﾎﾟｯﾌﾟ体" pitchFamily="50" charset="-128"/>
              <a:ea typeface="HGP創英角ﾎﾟｯﾌﾟ体" pitchFamily="50" charset="-128"/>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457200" y="1196752"/>
            <a:ext cx="8229600" cy="5328592"/>
          </a:xfrm>
        </p:spPr>
        <p:txBody>
          <a:bodyPr>
            <a:normAutofit fontScale="92500" lnSpcReduction="20000"/>
          </a:bodyPr>
          <a:lstStyle/>
          <a:p>
            <a:endParaRPr kumimoji="1" lang="en-US" altLang="ja-JP" dirty="0" smtClean="0"/>
          </a:p>
          <a:p>
            <a:endParaRPr lang="en-US" altLang="ja-JP" dirty="0" smtClean="0"/>
          </a:p>
          <a:p>
            <a:endParaRPr kumimoji="1" lang="en-US" altLang="ja-JP" dirty="0" smtClean="0"/>
          </a:p>
          <a:p>
            <a:endParaRPr lang="en-US" altLang="ja-JP" dirty="0" smtClean="0"/>
          </a:p>
          <a:p>
            <a:endParaRPr kumimoji="1" lang="en-US" altLang="ja-JP" dirty="0" smtClean="0"/>
          </a:p>
          <a:p>
            <a:endParaRPr lang="en-US" altLang="ja-JP" dirty="0" smtClean="0"/>
          </a:p>
          <a:p>
            <a:endParaRPr kumimoji="1" lang="en-US" altLang="ja-JP" dirty="0" smtClean="0"/>
          </a:p>
          <a:p>
            <a:endParaRPr lang="en-US" altLang="ja-JP" dirty="0" smtClean="0"/>
          </a:p>
          <a:p>
            <a:endParaRPr kumimoji="1" lang="en-US" altLang="ja-JP" dirty="0" smtClean="0"/>
          </a:p>
          <a:p>
            <a:endParaRPr lang="en-US" altLang="ja-JP" dirty="0" smtClean="0"/>
          </a:p>
          <a:p>
            <a:endParaRPr lang="en-US" altLang="ja-JP" dirty="0" smtClean="0"/>
          </a:p>
          <a:p>
            <a:endParaRPr lang="en-US" altLang="ja-JP" dirty="0" smtClean="0"/>
          </a:p>
          <a:p>
            <a:pPr lvl="2">
              <a:buNone/>
            </a:pPr>
            <a:r>
              <a:rPr lang="ja-JP" altLang="en-US" sz="1200" b="1" dirty="0" smtClean="0"/>
              <a:t>    </a:t>
            </a:r>
            <a:endParaRPr lang="en-US" altLang="ja-JP" sz="1200" b="1" dirty="0" smtClean="0"/>
          </a:p>
          <a:p>
            <a:pPr lvl="2">
              <a:buNone/>
            </a:pPr>
            <a:endParaRPr lang="en-US" altLang="ja-JP" sz="1200" b="1" dirty="0" smtClean="0"/>
          </a:p>
          <a:p>
            <a:pPr lvl="2">
              <a:buNone/>
            </a:pPr>
            <a:r>
              <a:rPr lang="ja-JP" altLang="en-US" sz="1200" b="1" dirty="0" smtClean="0"/>
              <a:t>図は</a:t>
            </a:r>
            <a:r>
              <a:rPr lang="en-US" altLang="ja-JP" sz="1200" b="1" dirty="0" smtClean="0"/>
              <a:t>SMTP</a:t>
            </a:r>
            <a:r>
              <a:rPr lang="ja-JP" altLang="en-US" sz="1200" b="1" dirty="0" smtClean="0"/>
              <a:t>配送の仕組みと</a:t>
            </a:r>
            <a:r>
              <a:rPr lang="en-US" altLang="ja-JP" sz="1200" b="1" dirty="0" err="1" smtClean="0"/>
              <a:t>sendmail</a:t>
            </a:r>
            <a:r>
              <a:rPr lang="en-US" altLang="ja-JP" sz="1200" b="1" dirty="0" smtClean="0"/>
              <a:t> </a:t>
            </a:r>
            <a:r>
              <a:rPr lang="ja-JP" altLang="en-US" sz="1200" b="1" dirty="0" smtClean="0"/>
              <a:t>より</a:t>
            </a:r>
            <a:r>
              <a:rPr lang="ja-JP" altLang="en-US" sz="1300" dirty="0" smtClean="0"/>
              <a:t>　</a:t>
            </a:r>
            <a:r>
              <a:rPr lang="en-US" altLang="ja-JP" sz="1300" dirty="0" smtClean="0"/>
              <a:t>(http://linuxexpert.ne.jp/modules/pukiwiki/index.php?%5B%5BMailServer%2FSMTP%C7%DB%C1%F7%A4%CE%BB%C5%C1%C8%A4%DF%A4%C8sendmail%5D%5D)</a:t>
            </a:r>
          </a:p>
        </p:txBody>
      </p:sp>
      <p:sp>
        <p:nvSpPr>
          <p:cNvPr id="3" name="タイトル 2"/>
          <p:cNvSpPr>
            <a:spLocks noGrp="1"/>
          </p:cNvSpPr>
          <p:nvPr>
            <p:ph type="title"/>
          </p:nvPr>
        </p:nvSpPr>
        <p:spPr/>
        <p:txBody>
          <a:bodyPr>
            <a:normAutofit fontScale="90000"/>
          </a:bodyPr>
          <a:lstStyle/>
          <a:p>
            <a:r>
              <a:rPr kumimoji="1" lang="ja-JP" altLang="en-US" dirty="0" smtClean="0">
                <a:latin typeface="HGP創英角ﾎﾟｯﾌﾟ体" pitchFamily="50" charset="-128"/>
                <a:ea typeface="HGP創英角ﾎﾟｯﾌﾟ体" pitchFamily="50" charset="-128"/>
              </a:rPr>
              <a:t>補足</a:t>
            </a:r>
            <a:r>
              <a:rPr lang="en-US" altLang="ja-JP" dirty="0" smtClean="0">
                <a:latin typeface="HGP創英角ﾎﾟｯﾌﾟ体" pitchFamily="50" charset="-128"/>
                <a:ea typeface="HGP創英角ﾎﾟｯﾌﾟ体" pitchFamily="50" charset="-128"/>
              </a:rPr>
              <a:t> . </a:t>
            </a:r>
            <a:r>
              <a:rPr lang="ja-JP" altLang="en-US" dirty="0" smtClean="0">
                <a:latin typeface="HGP創英角ﾎﾟｯﾌﾟ体" pitchFamily="50" charset="-128"/>
                <a:ea typeface="HGP創英角ﾎﾟｯﾌﾟ体" pitchFamily="50" charset="-128"/>
              </a:rPr>
              <a:t>エンベロープとヘッダーの関係</a:t>
            </a:r>
            <a:endParaRPr kumimoji="1" lang="ja-JP" altLang="en-US" dirty="0">
              <a:latin typeface="HGP創英角ﾎﾟｯﾌﾟ体" pitchFamily="50" charset="-128"/>
              <a:ea typeface="HGP創英角ﾎﾟｯﾌﾟ体" pitchFamily="50" charset="-128"/>
            </a:endParaRPr>
          </a:p>
        </p:txBody>
      </p:sp>
      <p:pic>
        <p:nvPicPr>
          <p:cNvPr id="1026" name="Picture 2" descr="envelope.gif&#10;SIZE:404x300(9.9KB)"/>
          <p:cNvPicPr>
            <a:picLocks noChangeAspect="1" noChangeArrowheads="1"/>
          </p:cNvPicPr>
          <p:nvPr/>
        </p:nvPicPr>
        <p:blipFill>
          <a:blip r:embed="rId2" cstate="print"/>
          <a:srcRect/>
          <a:stretch>
            <a:fillRect/>
          </a:stretch>
        </p:blipFill>
        <p:spPr bwMode="auto">
          <a:xfrm>
            <a:off x="1475656" y="1340768"/>
            <a:ext cx="5904656" cy="4384646"/>
          </a:xfrm>
          <a:prstGeom prst="rect">
            <a:avLst/>
          </a:prstGeo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179512" y="1916832"/>
            <a:ext cx="8964488" cy="4525963"/>
          </a:xfrm>
        </p:spPr>
        <p:txBody>
          <a:bodyPr>
            <a:normAutofit/>
          </a:bodyPr>
          <a:lstStyle/>
          <a:p>
            <a:r>
              <a:rPr kumimoji="1" lang="en-US" altLang="ja-JP" sz="2000" dirty="0" smtClean="0">
                <a:latin typeface="HGP創英角ﾎﾟｯﾌﾟ体" pitchFamily="50" charset="-128"/>
                <a:ea typeface="HGP創英角ﾎﾟｯﾌﾟ体" pitchFamily="50" charset="-128"/>
              </a:rPr>
              <a:t>2011</a:t>
            </a:r>
            <a:r>
              <a:rPr kumimoji="1" lang="ja-JP" altLang="en-US" sz="2000" dirty="0" smtClean="0">
                <a:latin typeface="HGP創英角ﾎﾟｯﾌﾟ体" pitchFamily="50" charset="-128"/>
                <a:ea typeface="HGP創英角ﾎﾟｯﾌﾟ体" pitchFamily="50" charset="-128"/>
              </a:rPr>
              <a:t>年度　</a:t>
            </a:r>
            <a:r>
              <a:rPr kumimoji="1" lang="en-US" altLang="ja-JP" sz="2000" dirty="0" smtClean="0">
                <a:latin typeface="HGP創英角ﾎﾟｯﾌﾟ体" pitchFamily="50" charset="-128"/>
                <a:ea typeface="HGP創英角ﾎﾟｯﾌﾟ体" pitchFamily="50" charset="-128"/>
              </a:rPr>
              <a:t>ITPASS </a:t>
            </a:r>
            <a:r>
              <a:rPr kumimoji="1" lang="ja-JP" altLang="en-US" sz="2000" dirty="0" smtClean="0">
                <a:latin typeface="HGP創英角ﾎﾟｯﾌﾟ体" pitchFamily="50" charset="-128"/>
                <a:ea typeface="HGP創英角ﾎﾟｯﾌﾟ体" pitchFamily="50" charset="-128"/>
              </a:rPr>
              <a:t>セミナー勉強会資料 </a:t>
            </a:r>
            <a:r>
              <a:rPr lang="ja-JP" altLang="en-US" sz="2000" dirty="0" smtClean="0">
                <a:latin typeface="HGP創英角ﾎﾟｯﾌﾟ体" pitchFamily="50" charset="-128"/>
                <a:ea typeface="HGP創英角ﾎﾟｯﾌﾟ体" pitchFamily="50" charset="-128"/>
              </a:rPr>
              <a:t>　メールサーバとメール配送の仕組み 」</a:t>
            </a:r>
            <a:endParaRPr lang="en-US" altLang="ja-JP" sz="2000" dirty="0" smtClean="0">
              <a:latin typeface="HGP創英角ﾎﾟｯﾌﾟ体" pitchFamily="50" charset="-128"/>
              <a:ea typeface="HGP創英角ﾎﾟｯﾌﾟ体" pitchFamily="50" charset="-128"/>
            </a:endParaRPr>
          </a:p>
          <a:p>
            <a:pPr lvl="1"/>
            <a:r>
              <a:rPr lang="ja-JP" altLang="en-US" sz="2000" dirty="0" smtClean="0">
                <a:latin typeface="HGP創英角ﾎﾟｯﾌﾟ体" pitchFamily="50" charset="-128"/>
                <a:ea typeface="HGP創英角ﾎﾟｯﾌﾟ体" pitchFamily="50" charset="-128"/>
              </a:rPr>
              <a:t>船橋大亮、</a:t>
            </a:r>
            <a:r>
              <a:rPr lang="en-US" altLang="ja-JP" sz="2000" dirty="0" smtClean="0">
                <a:latin typeface="HGP創英角ﾎﾟｯﾌﾟ体" pitchFamily="50" charset="-128"/>
                <a:ea typeface="HGP創英角ﾎﾟｯﾌﾟ体" pitchFamily="50" charset="-128"/>
              </a:rPr>
              <a:t> </a:t>
            </a:r>
            <a:r>
              <a:rPr lang="ja-JP" altLang="en-US" sz="2000" dirty="0" smtClean="0">
                <a:latin typeface="HGP創英角ﾎﾟｯﾌﾟ体" pitchFamily="50" charset="-128"/>
                <a:ea typeface="HGP創英角ﾎﾟｯﾌﾟ体" pitchFamily="50" charset="-128"/>
              </a:rPr>
              <a:t>小林英貴</a:t>
            </a:r>
            <a:endParaRPr lang="en-US" altLang="ja-JP" sz="2000" dirty="0">
              <a:latin typeface="HGP創英角ﾎﾟｯﾌﾟ体" pitchFamily="50" charset="-128"/>
              <a:ea typeface="HGP創英角ﾎﾟｯﾌﾟ体" pitchFamily="50" charset="-128"/>
            </a:endParaRPr>
          </a:p>
          <a:p>
            <a:pPr marL="301943" lvl="1" indent="0">
              <a:buNone/>
            </a:pPr>
            <a:r>
              <a:rPr lang="en-GB" altLang="ja-JP" sz="1800" dirty="0" smtClean="0">
                <a:latin typeface="HGP創英角ﾎﾟｯﾌﾟ体" pitchFamily="50" charset="-128"/>
                <a:ea typeface="HGP創英角ﾎﾟｯﾌﾟ体" pitchFamily="50" charset="-128"/>
                <a:hlinkClick r:id="rId3"/>
              </a:rPr>
              <a:t>https</a:t>
            </a:r>
            <a:r>
              <a:rPr lang="en-GB" altLang="ja-JP" sz="1800" dirty="0">
                <a:latin typeface="HGP創英角ﾎﾟｯﾌﾟ体" pitchFamily="50" charset="-128"/>
                <a:ea typeface="HGP創英角ﾎﾟｯﾌﾟ体" pitchFamily="50" charset="-128"/>
                <a:hlinkClick r:id="rId3"/>
              </a:rPr>
              <a:t>://itpass.scitec.kobe-u.ac.jp/seminar/lecture/fy2011/111014/pub/</a:t>
            </a:r>
            <a:endParaRPr lang="en-GB" altLang="ja-JP" sz="1800" dirty="0">
              <a:latin typeface="HGP創英角ﾎﾟｯﾌﾟ体" pitchFamily="50" charset="-128"/>
              <a:ea typeface="HGP創英角ﾎﾟｯﾌﾟ体" pitchFamily="50" charset="-128"/>
            </a:endParaRPr>
          </a:p>
          <a:p>
            <a:r>
              <a:rPr lang="en-GB" altLang="ja-JP" sz="2000" dirty="0" err="1" smtClean="0">
                <a:latin typeface="HGP創英角ﾎﾟｯﾌﾟ体" pitchFamily="50" charset="-128"/>
                <a:ea typeface="HGP創英角ﾎﾟｯﾌﾟ体" pitchFamily="50" charset="-128"/>
              </a:rPr>
              <a:t>Linuxexpert</a:t>
            </a:r>
            <a:r>
              <a:rPr lang="en-GB" altLang="ja-JP" sz="2000" dirty="0" smtClean="0">
                <a:latin typeface="HGP創英角ﾎﾟｯﾌﾟ体" pitchFamily="50" charset="-128"/>
                <a:ea typeface="HGP創英角ﾎﾟｯﾌﾟ体" pitchFamily="50" charset="-128"/>
              </a:rPr>
              <a:t> - SMTP</a:t>
            </a:r>
            <a:r>
              <a:rPr lang="ja-JP" altLang="en-US" sz="2000" dirty="0" smtClean="0">
                <a:latin typeface="HGP創英角ﾎﾟｯﾌﾟ体" pitchFamily="50" charset="-128"/>
                <a:ea typeface="HGP創英角ﾎﾟｯﾌﾟ体" pitchFamily="50" charset="-128"/>
              </a:rPr>
              <a:t>配送の仕組みと</a:t>
            </a:r>
            <a:r>
              <a:rPr lang="en-GB" altLang="ja-JP" sz="2000" dirty="0" err="1" smtClean="0">
                <a:latin typeface="HGP創英角ﾎﾟｯﾌﾟ体" pitchFamily="50" charset="-128"/>
                <a:ea typeface="HGP創英角ﾎﾟｯﾌﾟ体" pitchFamily="50" charset="-128"/>
              </a:rPr>
              <a:t>sendmail-MailServer</a:t>
            </a:r>
            <a:r>
              <a:rPr lang="en-GB" altLang="ja-JP" sz="2000" dirty="0" smtClean="0">
                <a:latin typeface="HGP創英角ﾎﾟｯﾌﾟ体" pitchFamily="50" charset="-128"/>
                <a:ea typeface="HGP創英角ﾎﾟｯﾌﾟ体" pitchFamily="50" charset="-128"/>
              </a:rPr>
              <a:t>/SMTP</a:t>
            </a:r>
            <a:r>
              <a:rPr lang="ja-JP" altLang="en-US" sz="2000" dirty="0" smtClean="0">
                <a:latin typeface="HGP創英角ﾎﾟｯﾌﾟ体" pitchFamily="50" charset="-128"/>
                <a:ea typeface="HGP創英角ﾎﾟｯﾌﾟ体" pitchFamily="50" charset="-128"/>
              </a:rPr>
              <a:t>配送の仕組みと</a:t>
            </a:r>
            <a:r>
              <a:rPr lang="en-GB" altLang="ja-JP" sz="2000" dirty="0" err="1" smtClean="0">
                <a:latin typeface="HGP創英角ﾎﾟｯﾌﾟ体" pitchFamily="50" charset="-128"/>
                <a:ea typeface="HGP創英角ﾎﾟｯﾌﾟ体" pitchFamily="50" charset="-128"/>
              </a:rPr>
              <a:t>sendmail-PukiWiki</a:t>
            </a:r>
            <a:r>
              <a:rPr lang="en-GB" altLang="ja-JP" sz="2000" dirty="0" smtClean="0">
                <a:latin typeface="HGP創英角ﾎﾟｯﾌﾟ体" pitchFamily="50" charset="-128"/>
                <a:ea typeface="HGP創英角ﾎﾟｯﾌﾟ体" pitchFamily="50" charset="-128"/>
              </a:rPr>
              <a:t> </a:t>
            </a:r>
          </a:p>
          <a:p>
            <a:pPr>
              <a:buNone/>
            </a:pPr>
            <a:r>
              <a:rPr lang="en-US" altLang="ja-JP" sz="2000" dirty="0" smtClean="0">
                <a:latin typeface="HGP創英角ﾎﾟｯﾌﾟ体" pitchFamily="50" charset="-128"/>
                <a:ea typeface="HGP創英角ﾎﾟｯﾌﾟ体" pitchFamily="50" charset="-128"/>
              </a:rPr>
              <a:t>	</a:t>
            </a:r>
            <a:r>
              <a:rPr lang="en-US" altLang="ja-JP" sz="1800" dirty="0" smtClean="0">
                <a:latin typeface="HGP創英角ﾎﾟｯﾌﾟ体" pitchFamily="50" charset="-128"/>
                <a:ea typeface="HGP創英角ﾎﾟｯﾌﾟ体" pitchFamily="50" charset="-128"/>
              </a:rPr>
              <a:t> </a:t>
            </a:r>
            <a:r>
              <a:rPr lang="en-US" altLang="ja-JP" sz="1800" dirty="0" smtClean="0">
                <a:latin typeface="HGP創英角ﾎﾟｯﾌﾟ体" pitchFamily="50" charset="-128"/>
                <a:ea typeface="HGP創英角ﾎﾟｯﾌﾟ体" pitchFamily="50" charset="-128"/>
                <a:hlinkClick r:id="rId4"/>
              </a:rPr>
              <a:t>http://linuxexpert.ne.jp/modules/pukiwiki/46.html</a:t>
            </a:r>
            <a:endParaRPr lang="en-US" altLang="ja-JP" sz="1800" dirty="0" smtClean="0">
              <a:latin typeface="HGP創英角ﾎﾟｯﾌﾟ体" pitchFamily="50" charset="-128"/>
              <a:ea typeface="HGP創英角ﾎﾟｯﾌﾟ体" pitchFamily="50" charset="-128"/>
            </a:endParaRPr>
          </a:p>
          <a:p>
            <a:r>
              <a:rPr lang="ja-JP" altLang="en-US" sz="2000" dirty="0" smtClean="0">
                <a:latin typeface="HGP創英角ﾎﾟｯﾌﾟ体" pitchFamily="50" charset="-128"/>
                <a:ea typeface="HGP創英角ﾎﾟｯﾌﾟ体" pitchFamily="50" charset="-128"/>
              </a:rPr>
              <a:t>メールを受け取る仕組みはどうなっていますか？？｜電子メールの秘密</a:t>
            </a:r>
            <a:endParaRPr lang="en-US" altLang="ja-JP" sz="2000" dirty="0" smtClean="0">
              <a:latin typeface="HGP創英角ﾎﾟｯﾌﾟ体" pitchFamily="50" charset="-128"/>
              <a:ea typeface="HGP創英角ﾎﾟｯﾌﾟ体" pitchFamily="50" charset="-128"/>
            </a:endParaRPr>
          </a:p>
          <a:p>
            <a:pPr>
              <a:buNone/>
            </a:pPr>
            <a:r>
              <a:rPr lang="en-US" altLang="ja-JP" sz="1800" dirty="0" smtClean="0">
                <a:latin typeface="HGP創英角ﾎﾟｯﾌﾟ体" pitchFamily="50" charset="-128"/>
                <a:ea typeface="HGP創英角ﾎﾟｯﾌﾟ体" pitchFamily="50" charset="-128"/>
              </a:rPr>
              <a:t>	 </a:t>
            </a:r>
            <a:r>
              <a:rPr lang="en-US" altLang="ja-JP" sz="1800" dirty="0" smtClean="0">
                <a:latin typeface="HGP創英角ﾎﾟｯﾌﾟ体" pitchFamily="50" charset="-128"/>
                <a:ea typeface="HGP創英角ﾎﾟｯﾌﾟ体" pitchFamily="50" charset="-128"/>
                <a:hlinkClick r:id="rId5"/>
              </a:rPr>
              <a:t>http://ascii.jp/elem/000/000/439/439105/</a:t>
            </a:r>
            <a:endParaRPr lang="en-US" altLang="ja-JP" sz="1800" dirty="0" smtClean="0">
              <a:latin typeface="HGP創英角ﾎﾟｯﾌﾟ体" pitchFamily="50" charset="-128"/>
              <a:ea typeface="HGP創英角ﾎﾟｯﾌﾟ体" pitchFamily="50" charset="-128"/>
            </a:endParaRPr>
          </a:p>
          <a:p>
            <a:r>
              <a:rPr lang="ja-JP" altLang="en-US" sz="2000" dirty="0">
                <a:latin typeface="HGP創英角ﾎﾟｯﾌﾟ体" pitchFamily="50" charset="-128"/>
                <a:ea typeface="HGP創英角ﾎﾟｯﾌﾟ体" pitchFamily="50" charset="-128"/>
              </a:rPr>
              <a:t>ＲＦＣ日本語版</a:t>
            </a:r>
            <a:r>
              <a:rPr lang="ja-JP" altLang="en-US" sz="2000" dirty="0" smtClean="0">
                <a:latin typeface="HGP創英角ﾎﾟｯﾌﾟ体" pitchFamily="50" charset="-128"/>
                <a:ea typeface="HGP創英角ﾎﾟｯﾌﾟ体" pitchFamily="50" charset="-128"/>
              </a:rPr>
              <a:t>リスト </a:t>
            </a:r>
            <a:r>
              <a:rPr lang="en-US" altLang="ja-JP" sz="1800" dirty="0" smtClean="0">
                <a:latin typeface="HGP創英角ﾎﾟｯﾌﾟ体" pitchFamily="50" charset="-128"/>
                <a:ea typeface="HGP創英角ﾎﾟｯﾌﾟ体" pitchFamily="50" charset="-128"/>
                <a:hlinkClick r:id="rId6"/>
              </a:rPr>
              <a:t>http</a:t>
            </a:r>
            <a:r>
              <a:rPr lang="en-US" altLang="ja-JP" sz="1800" dirty="0">
                <a:latin typeface="HGP創英角ﾎﾟｯﾌﾟ体" pitchFamily="50" charset="-128"/>
                <a:ea typeface="HGP創英角ﾎﾟｯﾌﾟ体" pitchFamily="50" charset="-128"/>
                <a:hlinkClick r:id="rId6"/>
              </a:rPr>
              <a:t>://www5d.biglobe.ne.jp/~</a:t>
            </a:r>
            <a:r>
              <a:rPr lang="en-US" altLang="ja-JP" sz="1800" dirty="0" smtClean="0">
                <a:latin typeface="HGP創英角ﾎﾟｯﾌﾟ体" pitchFamily="50" charset="-128"/>
                <a:ea typeface="HGP創英角ﾎﾟｯﾌﾟ体" pitchFamily="50" charset="-128"/>
                <a:hlinkClick r:id="rId6"/>
              </a:rPr>
              <a:t>stssk/rfcjlist.html</a:t>
            </a:r>
            <a:endParaRPr lang="en-US" altLang="ja-JP" sz="1800" dirty="0" smtClean="0">
              <a:latin typeface="HGP創英角ﾎﾟｯﾌﾟ体" pitchFamily="50" charset="-128"/>
              <a:ea typeface="HGP創英角ﾎﾟｯﾌﾟ体" pitchFamily="50" charset="-128"/>
            </a:endParaRPr>
          </a:p>
          <a:p>
            <a:pPr lvl="1"/>
            <a:r>
              <a:rPr lang="en-US" altLang="ja-JP" sz="1800" dirty="0" smtClean="0">
                <a:latin typeface="HGP創英角ﾎﾟｯﾌﾟ体" pitchFamily="50" charset="-128"/>
                <a:ea typeface="HGP創英角ﾎﾟｯﾌﾟ体" pitchFamily="50" charset="-128"/>
              </a:rPr>
              <a:t>1939,</a:t>
            </a:r>
            <a:r>
              <a:rPr lang="ja-JP" altLang="en-US" sz="1800" dirty="0" smtClean="0">
                <a:latin typeface="HGP創英角ﾎﾟｯﾌﾟ体" pitchFamily="50" charset="-128"/>
                <a:ea typeface="HGP創英角ﾎﾟｯﾌﾟ体" pitchFamily="50" charset="-128"/>
              </a:rPr>
              <a:t> </a:t>
            </a:r>
            <a:r>
              <a:rPr lang="en-US" altLang="ja-JP" sz="1800" dirty="0" smtClean="0">
                <a:latin typeface="HGP創英角ﾎﾟｯﾌﾟ体" pitchFamily="50" charset="-128"/>
                <a:ea typeface="HGP創英角ﾎﾟｯﾌﾟ体" pitchFamily="50" charset="-128"/>
              </a:rPr>
              <a:t>2060,</a:t>
            </a:r>
            <a:r>
              <a:rPr lang="ja-JP" altLang="en-US" sz="1800" dirty="0" smtClean="0">
                <a:latin typeface="HGP創英角ﾎﾟｯﾌﾟ体" pitchFamily="50" charset="-128"/>
                <a:ea typeface="HGP創英角ﾎﾟｯﾌﾟ体" pitchFamily="50" charset="-128"/>
              </a:rPr>
              <a:t> </a:t>
            </a:r>
            <a:r>
              <a:rPr lang="en-US" altLang="ja-JP" sz="1800" dirty="0" smtClean="0">
                <a:latin typeface="HGP創英角ﾎﾟｯﾌﾟ体" pitchFamily="50" charset="-128"/>
                <a:ea typeface="HGP創英角ﾎﾟｯﾌﾟ体" pitchFamily="50" charset="-128"/>
              </a:rPr>
              <a:t>1939,</a:t>
            </a:r>
            <a:r>
              <a:rPr lang="ja-JP" altLang="en-US" sz="1800" dirty="0" smtClean="0">
                <a:latin typeface="HGP創英角ﾎﾟｯﾌﾟ体" pitchFamily="50" charset="-128"/>
                <a:ea typeface="HGP創英角ﾎﾟｯﾌﾟ体" pitchFamily="50" charset="-128"/>
              </a:rPr>
              <a:t> </a:t>
            </a:r>
            <a:r>
              <a:rPr lang="en-US" altLang="ja-JP" sz="1800" dirty="0" smtClean="0">
                <a:latin typeface="HGP創英角ﾎﾟｯﾌﾟ体" pitchFamily="50" charset="-128"/>
                <a:ea typeface="HGP創英角ﾎﾟｯﾌﾟ体" pitchFamily="50" charset="-128"/>
              </a:rPr>
              <a:t>5321,</a:t>
            </a:r>
            <a:r>
              <a:rPr lang="ja-JP" altLang="en-US" sz="1800" dirty="0" smtClean="0">
                <a:latin typeface="HGP創英角ﾎﾟｯﾌﾟ体" pitchFamily="50" charset="-128"/>
                <a:ea typeface="HGP創英角ﾎﾟｯﾌﾟ体" pitchFamily="50" charset="-128"/>
              </a:rPr>
              <a:t> </a:t>
            </a:r>
            <a:r>
              <a:rPr lang="en-US" altLang="ja-JP" sz="1800" dirty="0" smtClean="0">
                <a:latin typeface="HGP創英角ﾎﾟｯﾌﾟ体" pitchFamily="50" charset="-128"/>
                <a:ea typeface="HGP創英角ﾎﾟｯﾌﾟ体" pitchFamily="50" charset="-128"/>
              </a:rPr>
              <a:t>5322</a:t>
            </a:r>
            <a:r>
              <a:rPr lang="ja-JP" altLang="en-US" sz="1800" dirty="0" smtClean="0">
                <a:latin typeface="HGP創英角ﾎﾟｯﾌﾟ体" pitchFamily="50" charset="-128"/>
                <a:ea typeface="HGP創英角ﾎﾟｯﾌﾟ体" pitchFamily="50" charset="-128"/>
              </a:rPr>
              <a:t> を参照した</a:t>
            </a:r>
            <a:endParaRPr lang="en-US" altLang="ja-JP" sz="1800" dirty="0" smtClean="0">
              <a:latin typeface="HGP創英角ﾎﾟｯﾌﾟ体" pitchFamily="50" charset="-128"/>
              <a:ea typeface="HGP創英角ﾎﾟｯﾌﾟ体" pitchFamily="50" charset="-128"/>
            </a:endParaRPr>
          </a:p>
          <a:p>
            <a:pPr>
              <a:buNone/>
            </a:pPr>
            <a:endParaRPr lang="en-GB" altLang="ja-JP" sz="2400" dirty="0" smtClean="0">
              <a:latin typeface="HGP創英角ﾎﾟｯﾌﾟ体" pitchFamily="50" charset="-128"/>
              <a:ea typeface="HGP創英角ﾎﾟｯﾌﾟ体" pitchFamily="50" charset="-128"/>
            </a:endParaRPr>
          </a:p>
        </p:txBody>
      </p:sp>
      <p:sp>
        <p:nvSpPr>
          <p:cNvPr id="3" name="タイトル 2"/>
          <p:cNvSpPr>
            <a:spLocks noGrp="1"/>
          </p:cNvSpPr>
          <p:nvPr>
            <p:ph type="title"/>
          </p:nvPr>
        </p:nvSpPr>
        <p:spPr/>
        <p:txBody>
          <a:bodyPr>
            <a:normAutofit/>
          </a:bodyPr>
          <a:lstStyle/>
          <a:p>
            <a:r>
              <a:rPr kumimoji="1" lang="ja-JP" altLang="en-US" sz="4000" dirty="0" smtClean="0">
                <a:latin typeface="HGP創英角ﾎﾟｯﾌﾟ体" pitchFamily="50" charset="-128"/>
                <a:ea typeface="HGP創英角ﾎﾟｯﾌﾟ体" pitchFamily="50" charset="-128"/>
              </a:rPr>
              <a:t>参考文献 １</a:t>
            </a:r>
            <a:endParaRPr kumimoji="1" lang="ja-JP" altLang="en-US" sz="4000" dirty="0">
              <a:latin typeface="HGP創英角ﾎﾟｯﾌﾟ体" pitchFamily="50" charset="-128"/>
              <a:ea typeface="HGP創英角ﾎﾟｯﾌﾟ体" pitchFamily="50"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1"/>
          <p:cNvSpPr>
            <a:spLocks noGrp="1"/>
          </p:cNvSpPr>
          <p:nvPr>
            <p:ph type="title"/>
          </p:nvPr>
        </p:nvSpPr>
        <p:spPr>
          <a:xfrm>
            <a:off x="755576" y="2132856"/>
            <a:ext cx="8027232" cy="1828800"/>
          </a:xfrm>
        </p:spPr>
        <p:txBody>
          <a:bodyPr/>
          <a:lstStyle/>
          <a:p>
            <a:r>
              <a:rPr lang="ja-JP" altLang="en-US" dirty="0" smtClean="0">
                <a:latin typeface="HGP創英角ﾎﾟｯﾌﾟ体" pitchFamily="50" charset="-128"/>
                <a:ea typeface="HGP創英角ﾎﾟｯﾌﾟ体" pitchFamily="50" charset="-128"/>
              </a:rPr>
              <a:t>メール送受信の大まかな流れ</a:t>
            </a:r>
            <a:endParaRPr kumimoji="1" lang="ja-JP" altLang="en-US" dirty="0">
              <a:latin typeface="HGP創英角ﾎﾟｯﾌﾟ体" pitchFamily="50" charset="-128"/>
              <a:ea typeface="HGP創英角ﾎﾟｯﾌﾟ体" pitchFamily="50" charset="-12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180210" y="1988840"/>
            <a:ext cx="8964488" cy="4525963"/>
          </a:xfrm>
        </p:spPr>
        <p:txBody>
          <a:bodyPr>
            <a:normAutofit/>
          </a:bodyPr>
          <a:lstStyle/>
          <a:p>
            <a:pPr marL="0" indent="-400050"/>
            <a:r>
              <a:rPr lang="ja-JP" altLang="en-US" sz="2200" dirty="0" smtClean="0">
                <a:latin typeface="HGP創英角ﾎﾟｯﾌﾟ体" pitchFamily="50" charset="-128"/>
                <a:ea typeface="HGP創英角ﾎﾟｯﾌﾟ体" pitchFamily="50" charset="-128"/>
              </a:rPr>
              <a:t>ラスト</a:t>
            </a:r>
            <a:r>
              <a:rPr lang="ja-JP" altLang="en-US" sz="2200" dirty="0">
                <a:latin typeface="HGP創英角ﾎﾟｯﾌﾟ体" pitchFamily="50" charset="-128"/>
                <a:ea typeface="HGP創英角ﾎﾟｯﾌﾟ体" pitchFamily="50" charset="-128"/>
              </a:rPr>
              <a:t>・ワン・ホップ プロトコル「</a:t>
            </a:r>
            <a:r>
              <a:rPr lang="en-US" altLang="ja-JP" sz="2200" dirty="0">
                <a:latin typeface="HGP創英角ﾎﾟｯﾌﾟ体" pitchFamily="50" charset="-128"/>
                <a:ea typeface="HGP創英角ﾎﾟｯﾌﾟ体" pitchFamily="50" charset="-128"/>
              </a:rPr>
              <a:t>POP3</a:t>
            </a:r>
            <a:r>
              <a:rPr lang="ja-JP" altLang="en-US" sz="2200" dirty="0" smtClean="0">
                <a:latin typeface="HGP創英角ﾎﾟｯﾌﾟ体" pitchFamily="50" charset="-128"/>
                <a:ea typeface="HGP創英角ﾎﾟｯﾌﾟ体" pitchFamily="50" charset="-128"/>
              </a:rPr>
              <a:t>」</a:t>
            </a:r>
            <a:endParaRPr lang="en-US" altLang="ja-JP" sz="2200" dirty="0" smtClean="0">
              <a:latin typeface="HGP創英角ﾎﾟｯﾌﾟ体" pitchFamily="50" charset="-128"/>
              <a:ea typeface="HGP創英角ﾎﾟｯﾌﾟ体" pitchFamily="50" charset="-128"/>
            </a:endParaRPr>
          </a:p>
          <a:p>
            <a:pPr marL="400050" lvl="1" indent="0">
              <a:buNone/>
            </a:pPr>
            <a:r>
              <a:rPr lang="en-US" altLang="ja-JP" sz="1800" dirty="0">
                <a:latin typeface="HGP創英角ﾎﾟｯﾌﾟ体" pitchFamily="50" charset="-128"/>
                <a:ea typeface="HGP創英角ﾎﾟｯﾌﾟ体" pitchFamily="50" charset="-128"/>
                <a:hlinkClick r:id="rId3"/>
              </a:rPr>
              <a:t>http://</a:t>
            </a:r>
            <a:r>
              <a:rPr lang="en-US" altLang="ja-JP" sz="1800" dirty="0" smtClean="0">
                <a:latin typeface="HGP創英角ﾎﾟｯﾌﾟ体" pitchFamily="50" charset="-128"/>
                <a:ea typeface="HGP創英角ﾎﾟｯﾌﾟ体" pitchFamily="50" charset="-128"/>
                <a:hlinkClick r:id="rId3"/>
              </a:rPr>
              <a:t>www.atmarkit.co.jp/fnetwork/rensai/netpro07/netpro01.html</a:t>
            </a:r>
            <a:endParaRPr lang="en-US" altLang="ja-JP" sz="1800" dirty="0">
              <a:latin typeface="HGP創英角ﾎﾟｯﾌﾟ体" pitchFamily="50" charset="-128"/>
              <a:ea typeface="HGP創英角ﾎﾟｯﾌﾟ体" pitchFamily="50" charset="-128"/>
            </a:endParaRPr>
          </a:p>
          <a:p>
            <a:r>
              <a:rPr lang="ja-JP" altLang="en-US" sz="2200" dirty="0">
                <a:latin typeface="HGP創英角ﾎﾟｯﾌﾟ体" pitchFamily="50" charset="-128"/>
                <a:ea typeface="HGP創英角ﾎﾟｯﾌﾟ体" pitchFamily="50" charset="-128"/>
              </a:rPr>
              <a:t>モバイル時代の優等生「</a:t>
            </a:r>
            <a:r>
              <a:rPr lang="en-US" altLang="ja-JP" sz="2200" dirty="0">
                <a:latin typeface="HGP創英角ﾎﾟｯﾌﾟ体" pitchFamily="50" charset="-128"/>
                <a:ea typeface="HGP創英角ﾎﾟｯﾌﾟ体" pitchFamily="50" charset="-128"/>
              </a:rPr>
              <a:t>IMAP4</a:t>
            </a:r>
            <a:r>
              <a:rPr lang="ja-JP" altLang="en-US" sz="2200" dirty="0">
                <a:latin typeface="HGP創英角ﾎﾟｯﾌﾟ体" pitchFamily="50" charset="-128"/>
                <a:ea typeface="HGP創英角ﾎﾟｯﾌﾟ体" pitchFamily="50" charset="-128"/>
              </a:rPr>
              <a:t>～前編</a:t>
            </a:r>
            <a:r>
              <a:rPr lang="ja-JP" altLang="en-US" sz="2200" dirty="0" smtClean="0">
                <a:latin typeface="HGP創英角ﾎﾟｯﾌﾟ体" pitchFamily="50" charset="-128"/>
                <a:ea typeface="HGP創英角ﾎﾟｯﾌﾟ体" pitchFamily="50" charset="-128"/>
              </a:rPr>
              <a:t>」</a:t>
            </a:r>
            <a:endParaRPr lang="en-US" altLang="ja-JP" sz="2200" dirty="0" smtClean="0">
              <a:latin typeface="HGP創英角ﾎﾟｯﾌﾟ体" pitchFamily="50" charset="-128"/>
              <a:ea typeface="HGP創英角ﾎﾟｯﾌﾟ体" pitchFamily="50" charset="-128"/>
            </a:endParaRPr>
          </a:p>
          <a:p>
            <a:pPr marL="400050" lvl="1" indent="0">
              <a:buNone/>
            </a:pPr>
            <a:r>
              <a:rPr lang="en-US" altLang="ja-JP" sz="1800" dirty="0">
                <a:latin typeface="HGP創英角ﾎﾟｯﾌﾟ体" pitchFamily="50" charset="-128"/>
                <a:ea typeface="HGP創英角ﾎﾟｯﾌﾟ体" pitchFamily="50" charset="-128"/>
                <a:hlinkClick r:id="rId4"/>
              </a:rPr>
              <a:t>http://</a:t>
            </a:r>
            <a:r>
              <a:rPr lang="en-US" altLang="ja-JP" sz="1800" dirty="0" smtClean="0">
                <a:latin typeface="HGP創英角ﾎﾟｯﾌﾟ体" pitchFamily="50" charset="-128"/>
                <a:ea typeface="HGP創英角ﾎﾟｯﾌﾟ体" pitchFamily="50" charset="-128"/>
                <a:hlinkClick r:id="rId4"/>
              </a:rPr>
              <a:t>www.atmarkit.co.jp/fnetwork/rensai/netpro08/netpro01.html</a:t>
            </a:r>
            <a:endParaRPr lang="en-US" altLang="ja-JP" sz="1800" dirty="0" smtClean="0">
              <a:latin typeface="HGP創英角ﾎﾟｯﾌﾟ体" pitchFamily="50" charset="-128"/>
              <a:ea typeface="HGP創英角ﾎﾟｯﾌﾟ体" pitchFamily="50" charset="-128"/>
            </a:endParaRPr>
          </a:p>
          <a:p>
            <a:r>
              <a:rPr lang="ja-JP" altLang="en-US" sz="2200" dirty="0" smtClean="0">
                <a:latin typeface="HGP創英角ﾎﾟｯﾌﾟ体" pitchFamily="50" charset="-128"/>
                <a:ea typeface="HGP創英角ﾎﾟｯﾌﾟ体" pitchFamily="50" charset="-128"/>
              </a:rPr>
              <a:t>メッセージ</a:t>
            </a:r>
            <a:r>
              <a:rPr lang="ja-JP" altLang="en-US" sz="2200" dirty="0">
                <a:latin typeface="HGP創英角ﾎﾟｯﾌﾟ体" pitchFamily="50" charset="-128"/>
                <a:ea typeface="HGP創英角ﾎﾟｯﾌﾟ体" pitchFamily="50" charset="-128"/>
              </a:rPr>
              <a:t>をあて先まで転送する</a:t>
            </a:r>
            <a:r>
              <a:rPr lang="en-US" altLang="ja-JP" sz="2200" dirty="0">
                <a:latin typeface="HGP創英角ﾎﾟｯﾌﾟ体" pitchFamily="50" charset="-128"/>
                <a:ea typeface="HGP創英角ﾎﾟｯﾌﾟ体" pitchFamily="50" charset="-128"/>
              </a:rPr>
              <a:t>---SMTP</a:t>
            </a:r>
            <a:r>
              <a:rPr lang="ja-JP" altLang="en-US" sz="2200" dirty="0">
                <a:latin typeface="HGP創英角ﾎﾟｯﾌﾟ体" pitchFamily="50" charset="-128"/>
                <a:ea typeface="HGP創英角ﾎﾟｯﾌﾟ体" pitchFamily="50" charset="-128"/>
              </a:rPr>
              <a:t>・その</a:t>
            </a:r>
            <a:r>
              <a:rPr lang="en-US" altLang="ja-JP" sz="2200" dirty="0">
                <a:latin typeface="HGP創英角ﾎﾟｯﾌﾟ体" pitchFamily="50" charset="-128"/>
                <a:ea typeface="HGP創英角ﾎﾟｯﾌﾟ体" pitchFamily="50" charset="-128"/>
              </a:rPr>
              <a:t>1</a:t>
            </a:r>
            <a:r>
              <a:rPr lang="ja-JP" altLang="en-US" sz="2200" dirty="0">
                <a:latin typeface="HGP創英角ﾎﾟｯﾌﾟ体" pitchFamily="50" charset="-128"/>
                <a:ea typeface="HGP創英角ﾎﾟｯﾌﾟ体" pitchFamily="50" charset="-128"/>
              </a:rPr>
              <a:t>（第</a:t>
            </a:r>
            <a:r>
              <a:rPr lang="en-US" altLang="ja-JP" sz="2200" dirty="0">
                <a:latin typeface="HGP創英角ﾎﾟｯﾌﾟ体" pitchFamily="50" charset="-128"/>
                <a:ea typeface="HGP創英角ﾎﾟｯﾌﾟ体" pitchFamily="50" charset="-128"/>
              </a:rPr>
              <a:t>50</a:t>
            </a:r>
            <a:r>
              <a:rPr lang="ja-JP" altLang="en-US" sz="2200" dirty="0">
                <a:latin typeface="HGP創英角ﾎﾟｯﾌﾟ体" pitchFamily="50" charset="-128"/>
                <a:ea typeface="HGP創英角ﾎﾟｯﾌﾟ体" pitchFamily="50" charset="-128"/>
              </a:rPr>
              <a:t>回）：</a:t>
            </a:r>
            <a:r>
              <a:rPr lang="en-US" altLang="ja-JP" sz="2200" dirty="0">
                <a:latin typeface="HGP創英角ﾎﾟｯﾌﾟ体" pitchFamily="50" charset="-128"/>
                <a:ea typeface="HGP創英角ﾎﾟｯﾌﾟ体" pitchFamily="50" charset="-128"/>
              </a:rPr>
              <a:t>TCP/IP</a:t>
            </a:r>
            <a:r>
              <a:rPr lang="ja-JP" altLang="en-US" sz="2200" dirty="0" smtClean="0">
                <a:latin typeface="HGP創英角ﾎﾟｯﾌﾟ体" pitchFamily="50" charset="-128"/>
                <a:ea typeface="HGP創英角ﾎﾟｯﾌﾟ体" pitchFamily="50" charset="-128"/>
              </a:rPr>
              <a:t>再入門</a:t>
            </a:r>
            <a:endParaRPr lang="en-US" altLang="ja-JP" sz="2200" dirty="0" smtClean="0">
              <a:latin typeface="HGP創英角ﾎﾟｯﾌﾟ体" pitchFamily="50" charset="-128"/>
              <a:ea typeface="HGP創英角ﾎﾟｯﾌﾟ体" pitchFamily="50" charset="-128"/>
            </a:endParaRPr>
          </a:p>
          <a:p>
            <a:pPr marL="400050" lvl="1" indent="0">
              <a:buNone/>
            </a:pPr>
            <a:r>
              <a:rPr lang="en-US" altLang="ja-JP" sz="1600" dirty="0" smtClean="0">
                <a:latin typeface="HGP創英角ﾎﾟｯﾌﾟ体" pitchFamily="50" charset="-128"/>
                <a:ea typeface="HGP創英角ﾎﾟｯﾌﾟ体" pitchFamily="50" charset="-128"/>
                <a:hlinkClick r:id="rId5"/>
              </a:rPr>
              <a:t>http</a:t>
            </a:r>
            <a:r>
              <a:rPr lang="en-US" altLang="ja-JP" sz="1600" dirty="0">
                <a:latin typeface="HGP創英角ﾎﾟｯﾌﾟ体" pitchFamily="50" charset="-128"/>
                <a:ea typeface="HGP創英角ﾎﾟｯﾌﾟ体" pitchFamily="50" charset="-128"/>
                <a:hlinkClick r:id="rId5"/>
              </a:rPr>
              <a:t>://pc.nikkeibp.co.jp/article/knowhow/20080821/1007242</a:t>
            </a:r>
            <a:endParaRPr lang="en-US" altLang="ja-JP" sz="1600" dirty="0" smtClean="0">
              <a:latin typeface="HGP創英角ﾎﾟｯﾌﾟ体" pitchFamily="50" charset="-128"/>
              <a:ea typeface="HGP創英角ﾎﾟｯﾌﾟ体" pitchFamily="50" charset="-128"/>
            </a:endParaRPr>
          </a:p>
          <a:p>
            <a:r>
              <a:rPr lang="ja-JP" altLang="en-US" sz="2200" dirty="0">
                <a:latin typeface="HGP創英角ﾎﾟｯﾌﾟ体" pitchFamily="50" charset="-128"/>
                <a:ea typeface="HGP創英角ﾎﾟｯﾌﾟ体" pitchFamily="50" charset="-128"/>
              </a:rPr>
              <a:t>シロヤギもクロヤギもいい加減に</a:t>
            </a:r>
            <a:r>
              <a:rPr lang="ja-JP" altLang="en-US" sz="2200" dirty="0" err="1">
                <a:latin typeface="HGP創英角ﾎﾟｯﾌﾟ体" pitchFamily="50" charset="-128"/>
                <a:ea typeface="HGP創英角ﾎﾟｯﾌﾟ体" pitchFamily="50" charset="-128"/>
              </a:rPr>
              <a:t>しろよ</a:t>
            </a:r>
            <a:r>
              <a:rPr lang="ja-JP" altLang="en-US" sz="2200" dirty="0">
                <a:latin typeface="HGP創英角ﾎﾟｯﾌﾟ体" pitchFamily="50" charset="-128"/>
                <a:ea typeface="HGP創英角ﾎﾟｯﾌﾟ体" pitchFamily="50" charset="-128"/>
              </a:rPr>
              <a:t>手紙を届けるのがどんだけ大変か分かってんのか</a:t>
            </a:r>
            <a:r>
              <a:rPr lang="ja-JP" altLang="en-US" sz="2200" dirty="0" smtClean="0">
                <a:latin typeface="HGP創英角ﾎﾟｯﾌﾟ体" pitchFamily="50" charset="-128"/>
                <a:ea typeface="HGP創英角ﾎﾟｯﾌﾟ体" pitchFamily="50" charset="-128"/>
              </a:rPr>
              <a:t>よ</a:t>
            </a:r>
            <a:endParaRPr lang="en-US" altLang="ja-JP" sz="2200" dirty="0">
              <a:latin typeface="HGP創英角ﾎﾟｯﾌﾟ体" pitchFamily="50" charset="-128"/>
              <a:ea typeface="HGP創英角ﾎﾟｯﾌﾟ体" pitchFamily="50" charset="-128"/>
            </a:endParaRPr>
          </a:p>
          <a:p>
            <a:pPr marL="0" indent="0">
              <a:buNone/>
            </a:pPr>
            <a:r>
              <a:rPr lang="ja-JP" altLang="en-US" sz="2200" dirty="0" smtClean="0">
                <a:latin typeface="HGP創英角ﾎﾟｯﾌﾟ体" pitchFamily="50" charset="-128"/>
                <a:ea typeface="HGP創英角ﾎﾟｯﾌﾟ体" pitchFamily="50" charset="-128"/>
              </a:rPr>
              <a:t>　</a:t>
            </a:r>
            <a:r>
              <a:rPr lang="ja-JP" altLang="en-US" sz="2200" dirty="0">
                <a:latin typeface="HGP創英角ﾎﾟｯﾌﾟ体" pitchFamily="50" charset="-128"/>
                <a:ea typeface="HGP創英角ﾎﾟｯﾌﾟ体" pitchFamily="50" charset="-128"/>
              </a:rPr>
              <a:t>　</a:t>
            </a:r>
            <a:r>
              <a:rPr lang="en-US" altLang="ja-JP" sz="1600" dirty="0" smtClean="0">
                <a:latin typeface="HGP創英角ﾎﾟｯﾌﾟ体" pitchFamily="50" charset="-128"/>
                <a:ea typeface="HGP創英角ﾎﾟｯﾌﾟ体" pitchFamily="50" charset="-128"/>
                <a:hlinkClick r:id="rId6"/>
              </a:rPr>
              <a:t>http</a:t>
            </a:r>
            <a:r>
              <a:rPr lang="en-US" altLang="ja-JP" sz="1600" dirty="0">
                <a:latin typeface="HGP創英角ﾎﾟｯﾌﾟ体" pitchFamily="50" charset="-128"/>
                <a:ea typeface="HGP創英角ﾎﾟｯﾌﾟ体" pitchFamily="50" charset="-128"/>
                <a:hlinkClick r:id="rId6"/>
              </a:rPr>
              <a:t>://d.hatena.ne.jp/farmedgeek/20120814/1344929720</a:t>
            </a:r>
            <a:endParaRPr lang="en-US" altLang="ja-JP" sz="1600" dirty="0">
              <a:latin typeface="HGP創英角ﾎﾟｯﾌﾟ体" pitchFamily="50" charset="-128"/>
              <a:ea typeface="HGP創英角ﾎﾟｯﾌﾟ体" pitchFamily="50" charset="-128"/>
            </a:endParaRPr>
          </a:p>
        </p:txBody>
      </p:sp>
      <p:sp>
        <p:nvSpPr>
          <p:cNvPr id="3" name="タイトル 2"/>
          <p:cNvSpPr>
            <a:spLocks noGrp="1"/>
          </p:cNvSpPr>
          <p:nvPr>
            <p:ph type="title"/>
          </p:nvPr>
        </p:nvSpPr>
        <p:spPr/>
        <p:txBody>
          <a:bodyPr>
            <a:normAutofit/>
          </a:bodyPr>
          <a:lstStyle/>
          <a:p>
            <a:r>
              <a:rPr kumimoji="1" lang="ja-JP" altLang="en-US" sz="4000" dirty="0" smtClean="0">
                <a:latin typeface="HGP創英角ﾎﾟｯﾌﾟ体" pitchFamily="50" charset="-128"/>
                <a:ea typeface="HGP創英角ﾎﾟｯﾌﾟ体" pitchFamily="50" charset="-128"/>
              </a:rPr>
              <a:t>参考文献 ２</a:t>
            </a:r>
            <a:endParaRPr kumimoji="1" lang="ja-JP" altLang="en-US" sz="4000" dirty="0">
              <a:latin typeface="HGP創英角ﾎﾟｯﾌﾟ体" pitchFamily="50" charset="-128"/>
              <a:ea typeface="HGP創英角ﾎﾟｯﾌﾟ体" pitchFamily="50" charset="-128"/>
            </a:endParaRPr>
          </a:p>
        </p:txBody>
      </p:sp>
    </p:spTree>
    <p:extLst>
      <p:ext uri="{BB962C8B-B14F-4D97-AF65-F5344CB8AC3E}">
        <p14:creationId xmlns:p14="http://schemas.microsoft.com/office/powerpoint/2010/main" val="36936754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normAutofit/>
          </a:bodyPr>
          <a:lstStyle/>
          <a:p>
            <a:r>
              <a:rPr kumimoji="1" lang="ja-JP" altLang="en-US" sz="2000" dirty="0" smtClean="0">
                <a:latin typeface="HGP創英角ﾎﾟｯﾌﾟ体" pitchFamily="50" charset="-128"/>
                <a:ea typeface="HGP創英角ﾎﾟｯﾌﾟ体" pitchFamily="50" charset="-128"/>
              </a:rPr>
              <a:t>ネットワークの基本がまるごとわかる本</a:t>
            </a:r>
            <a:endParaRPr kumimoji="1" lang="en-US" altLang="ja-JP" sz="2000" dirty="0" smtClean="0">
              <a:latin typeface="HGP創英角ﾎﾟｯﾌﾟ体" pitchFamily="50" charset="-128"/>
              <a:ea typeface="HGP創英角ﾎﾟｯﾌﾟ体" pitchFamily="50" charset="-128"/>
            </a:endParaRPr>
          </a:p>
          <a:p>
            <a:pPr lvl="1">
              <a:buNone/>
            </a:pPr>
            <a:r>
              <a:rPr kumimoji="1" lang="ja-JP" altLang="en-US" sz="2000" dirty="0" smtClean="0">
                <a:latin typeface="HGP創英角ﾎﾟｯﾌﾟ体" pitchFamily="50" charset="-128"/>
                <a:ea typeface="HGP創英角ﾎﾟｯﾌﾟ体" pitchFamily="50" charset="-128"/>
              </a:rPr>
              <a:t>発行人　福岡俊弘 </a:t>
            </a:r>
            <a:r>
              <a:rPr kumimoji="1" lang="en-US" altLang="ja-JP" sz="2000" dirty="0" smtClean="0">
                <a:latin typeface="HGP創英角ﾎﾟｯﾌﾟ体" pitchFamily="50" charset="-128"/>
                <a:ea typeface="HGP創英角ﾎﾟｯﾌﾟ体" pitchFamily="50" charset="-128"/>
              </a:rPr>
              <a:t>, </a:t>
            </a:r>
            <a:r>
              <a:rPr kumimoji="1" lang="ja-JP" altLang="en-US" sz="2000" dirty="0" smtClean="0">
                <a:latin typeface="HGP創英角ﾎﾟｯﾌﾟ体" pitchFamily="50" charset="-128"/>
                <a:ea typeface="HGP創英角ﾎﾟｯﾌﾟ体" pitchFamily="50" charset="-128"/>
              </a:rPr>
              <a:t>編集人　土屋信明 </a:t>
            </a:r>
            <a:r>
              <a:rPr kumimoji="1" lang="en-US" altLang="ja-JP" sz="2000" dirty="0" smtClean="0">
                <a:latin typeface="HGP創英角ﾎﾟｯﾌﾟ体" pitchFamily="50" charset="-128"/>
                <a:ea typeface="HGP創英角ﾎﾟｯﾌﾟ体" pitchFamily="50" charset="-128"/>
              </a:rPr>
              <a:t>, </a:t>
            </a:r>
            <a:r>
              <a:rPr kumimoji="1" lang="ja-JP" altLang="en-US" sz="2000" dirty="0" smtClean="0">
                <a:latin typeface="HGP創英角ﾎﾟｯﾌﾟ体" pitchFamily="50" charset="-128"/>
                <a:ea typeface="HGP創英角ﾎﾟｯﾌﾟ体" pitchFamily="50" charset="-128"/>
              </a:rPr>
              <a:t>発行所　株式会社アスキー</a:t>
            </a:r>
            <a:endParaRPr kumimoji="1" lang="ja-JP" altLang="en-US" sz="2000" dirty="0">
              <a:latin typeface="HGP創英角ﾎﾟｯﾌﾟ体" pitchFamily="50" charset="-128"/>
              <a:ea typeface="HGP創英角ﾎﾟｯﾌﾟ体" pitchFamily="50" charset="-128"/>
            </a:endParaRPr>
          </a:p>
        </p:txBody>
      </p:sp>
      <p:sp>
        <p:nvSpPr>
          <p:cNvPr id="3" name="タイトル 2"/>
          <p:cNvSpPr>
            <a:spLocks noGrp="1"/>
          </p:cNvSpPr>
          <p:nvPr>
            <p:ph type="title"/>
          </p:nvPr>
        </p:nvSpPr>
        <p:spPr/>
        <p:txBody>
          <a:bodyPr>
            <a:normAutofit/>
          </a:bodyPr>
          <a:lstStyle/>
          <a:p>
            <a:r>
              <a:rPr kumimoji="1" lang="ja-JP" altLang="en-US" sz="4000" dirty="0" smtClean="0">
                <a:latin typeface="HGP創英角ﾎﾟｯﾌﾟ体" pitchFamily="50" charset="-128"/>
                <a:ea typeface="HGP創英角ﾎﾟｯﾌﾟ体" pitchFamily="50" charset="-128"/>
              </a:rPr>
              <a:t>参考文献 ３</a:t>
            </a:r>
            <a:endParaRPr kumimoji="1" lang="ja-JP" altLang="en-US" sz="4000" dirty="0">
              <a:latin typeface="HGP創英角ﾎﾟｯﾌﾟ体" pitchFamily="50" charset="-128"/>
              <a:ea typeface="HGP創英角ﾎﾟｯﾌﾟ体" pitchFamily="50"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7200" y="338328"/>
            <a:ext cx="8229600" cy="858424"/>
          </a:xfrm>
        </p:spPr>
        <p:txBody>
          <a:bodyPr/>
          <a:lstStyle/>
          <a:p>
            <a:r>
              <a:rPr kumimoji="1" lang="ja-JP" altLang="en-US" dirty="0" smtClean="0">
                <a:latin typeface="HGP創英角ﾎﾟｯﾌﾟ体" pitchFamily="50" charset="-128"/>
                <a:ea typeface="HGP創英角ﾎﾟｯﾌﾟ体" pitchFamily="50" charset="-128"/>
              </a:rPr>
              <a:t>手紙の大まかな流れ</a:t>
            </a:r>
            <a:endParaRPr kumimoji="1" lang="ja-JP" altLang="en-US" dirty="0">
              <a:latin typeface="HGP創英角ﾎﾟｯﾌﾟ体" pitchFamily="50" charset="-128"/>
              <a:ea typeface="HGP創英角ﾎﾟｯﾌﾟ体" pitchFamily="50" charset="-128"/>
            </a:endParaRPr>
          </a:p>
        </p:txBody>
      </p:sp>
      <p:sp>
        <p:nvSpPr>
          <p:cNvPr id="5" name="テキスト ボックス 4"/>
          <p:cNvSpPr txBox="1"/>
          <p:nvPr/>
        </p:nvSpPr>
        <p:spPr>
          <a:xfrm>
            <a:off x="827584" y="1844824"/>
            <a:ext cx="6928246" cy="3970318"/>
          </a:xfrm>
          <a:prstGeom prst="rect">
            <a:avLst/>
          </a:prstGeom>
          <a:noFill/>
        </p:spPr>
        <p:txBody>
          <a:bodyPr wrap="square" rtlCol="0">
            <a:spAutoFit/>
          </a:bodyPr>
          <a:lstStyle/>
          <a:p>
            <a:pPr>
              <a:lnSpc>
                <a:spcPct val="150000"/>
              </a:lnSpc>
            </a:pPr>
            <a:r>
              <a:rPr lang="en-US" altLang="ja-JP" sz="2400" dirty="0">
                <a:latin typeface="HGP創英角ﾎﾟｯﾌﾟ体" pitchFamily="50" charset="-128"/>
                <a:ea typeface="HGP創英角ﾎﾟｯﾌﾟ体" pitchFamily="50" charset="-128"/>
              </a:rPr>
              <a:t>(1)</a:t>
            </a:r>
            <a:r>
              <a:rPr lang="ja-JP" altLang="en-US" sz="2400" dirty="0" smtClean="0">
                <a:latin typeface="HGP創英角ﾎﾟｯﾌﾟ体" pitchFamily="50" charset="-128"/>
                <a:ea typeface="HGP創英角ﾎﾟｯﾌﾟ体" pitchFamily="50" charset="-128"/>
              </a:rPr>
              <a:t>自分が</a:t>
            </a:r>
            <a:r>
              <a:rPr lang="ja-JP" altLang="en-US" sz="2400" dirty="0">
                <a:latin typeface="HGP創英角ﾎﾟｯﾌﾟ体" pitchFamily="50" charset="-128"/>
                <a:ea typeface="HGP創英角ﾎﾟｯﾌﾟ体" pitchFamily="50" charset="-128"/>
              </a:rPr>
              <a:t>手紙を</a:t>
            </a:r>
            <a:r>
              <a:rPr lang="ja-JP" altLang="en-US" sz="2400" dirty="0" smtClean="0">
                <a:latin typeface="HGP創英角ﾎﾟｯﾌﾟ体" pitchFamily="50" charset="-128"/>
                <a:ea typeface="HGP創英角ﾎﾟｯﾌﾟ体" pitchFamily="50" charset="-128"/>
              </a:rPr>
              <a:t>書きます</a:t>
            </a:r>
            <a:r>
              <a:rPr lang="ja-JP" altLang="en-US" sz="2400" dirty="0">
                <a:latin typeface="HGP創英角ﾎﾟｯﾌﾟ体" pitchFamily="50" charset="-128"/>
                <a:ea typeface="HGP創英角ﾎﾟｯﾌﾟ体" pitchFamily="50" charset="-128"/>
              </a:rPr>
              <a:t/>
            </a:r>
            <a:br>
              <a:rPr lang="ja-JP" altLang="en-US" sz="2400" dirty="0">
                <a:latin typeface="HGP創英角ﾎﾟｯﾌﾟ体" pitchFamily="50" charset="-128"/>
                <a:ea typeface="HGP創英角ﾎﾟｯﾌﾟ体" pitchFamily="50" charset="-128"/>
              </a:rPr>
            </a:br>
            <a:r>
              <a:rPr lang="en-US" altLang="ja-JP" sz="2400" dirty="0">
                <a:latin typeface="HGP創英角ﾎﾟｯﾌﾟ体" pitchFamily="50" charset="-128"/>
                <a:ea typeface="HGP創英角ﾎﾟｯﾌﾟ体" pitchFamily="50" charset="-128"/>
              </a:rPr>
              <a:t>(2)</a:t>
            </a:r>
            <a:r>
              <a:rPr lang="ja-JP" altLang="en-US" sz="2400" dirty="0">
                <a:latin typeface="HGP創英角ﾎﾟｯﾌﾟ体" pitchFamily="50" charset="-128"/>
                <a:ea typeface="HGP創英角ﾎﾟｯﾌﾟ体" pitchFamily="50" charset="-128"/>
              </a:rPr>
              <a:t>ポストへ投函</a:t>
            </a:r>
            <a:r>
              <a:rPr lang="ja-JP" altLang="en-US" sz="2400" dirty="0" smtClean="0">
                <a:latin typeface="HGP創英角ﾎﾟｯﾌﾟ体" pitchFamily="50" charset="-128"/>
                <a:ea typeface="HGP創英角ﾎﾟｯﾌﾟ体" pitchFamily="50" charset="-128"/>
              </a:rPr>
              <a:t>します</a:t>
            </a:r>
            <a:r>
              <a:rPr lang="ja-JP" altLang="en-US" sz="2400" dirty="0">
                <a:latin typeface="HGP創英角ﾎﾟｯﾌﾟ体" pitchFamily="50" charset="-128"/>
                <a:ea typeface="HGP創英角ﾎﾟｯﾌﾟ体" pitchFamily="50" charset="-128"/>
              </a:rPr>
              <a:t/>
            </a:r>
            <a:br>
              <a:rPr lang="ja-JP" altLang="en-US" sz="2400" dirty="0">
                <a:latin typeface="HGP創英角ﾎﾟｯﾌﾟ体" pitchFamily="50" charset="-128"/>
                <a:ea typeface="HGP創英角ﾎﾟｯﾌﾟ体" pitchFamily="50" charset="-128"/>
              </a:rPr>
            </a:br>
            <a:r>
              <a:rPr lang="en-US" altLang="ja-JP" sz="2400" dirty="0">
                <a:latin typeface="HGP創英角ﾎﾟｯﾌﾟ体" pitchFamily="50" charset="-128"/>
                <a:ea typeface="HGP創英角ﾎﾟｯﾌﾟ体" pitchFamily="50" charset="-128"/>
              </a:rPr>
              <a:t>(3)</a:t>
            </a:r>
            <a:r>
              <a:rPr lang="ja-JP" altLang="en-US" sz="2400" dirty="0">
                <a:latin typeface="HGP創英角ﾎﾟｯﾌﾟ体" pitchFamily="50" charset="-128"/>
                <a:ea typeface="HGP創英角ﾎﾟｯﾌﾟ体" pitchFamily="50" charset="-128"/>
              </a:rPr>
              <a:t>投函されたものは地元の郵便局へ集められます</a:t>
            </a:r>
            <a:br>
              <a:rPr lang="ja-JP" altLang="en-US" sz="2400" dirty="0">
                <a:latin typeface="HGP創英角ﾎﾟｯﾌﾟ体" pitchFamily="50" charset="-128"/>
                <a:ea typeface="HGP創英角ﾎﾟｯﾌﾟ体" pitchFamily="50" charset="-128"/>
              </a:rPr>
            </a:br>
            <a:r>
              <a:rPr lang="en-US" altLang="ja-JP" sz="2400" dirty="0">
                <a:latin typeface="HGP創英角ﾎﾟｯﾌﾟ体" pitchFamily="50" charset="-128"/>
                <a:ea typeface="HGP創英角ﾎﾟｯﾌﾟ体" pitchFamily="50" charset="-128"/>
              </a:rPr>
              <a:t>(4)</a:t>
            </a:r>
            <a:r>
              <a:rPr lang="ja-JP" altLang="en-US" sz="2400" dirty="0">
                <a:latin typeface="HGP創英角ﾎﾟｯﾌﾟ体" pitchFamily="50" charset="-128"/>
                <a:ea typeface="HGP創英角ﾎﾟｯﾌﾟ体" pitchFamily="50" charset="-128"/>
              </a:rPr>
              <a:t>地元の郵便局から、宛先の地域の郵便局へ配達されます</a:t>
            </a:r>
            <a:br>
              <a:rPr lang="ja-JP" altLang="en-US" sz="2400" dirty="0">
                <a:latin typeface="HGP創英角ﾎﾟｯﾌﾟ体" pitchFamily="50" charset="-128"/>
                <a:ea typeface="HGP創英角ﾎﾟｯﾌﾟ体" pitchFamily="50" charset="-128"/>
              </a:rPr>
            </a:br>
            <a:r>
              <a:rPr lang="en-US" altLang="ja-JP" sz="2400" dirty="0">
                <a:latin typeface="HGP創英角ﾎﾟｯﾌﾟ体" pitchFamily="50" charset="-128"/>
                <a:ea typeface="HGP創英角ﾎﾟｯﾌﾟ体" pitchFamily="50" charset="-128"/>
              </a:rPr>
              <a:t>(5)</a:t>
            </a:r>
            <a:r>
              <a:rPr lang="ja-JP" altLang="en-US" sz="2400" dirty="0">
                <a:latin typeface="HGP創英角ﾎﾟｯﾌﾟ体" pitchFamily="50" charset="-128"/>
                <a:ea typeface="HGP創英角ﾎﾟｯﾌﾟ体" pitchFamily="50" charset="-128"/>
              </a:rPr>
              <a:t>そこで私書箱へ割り振られます</a:t>
            </a:r>
            <a:br>
              <a:rPr lang="ja-JP" altLang="en-US" sz="2400" dirty="0">
                <a:latin typeface="HGP創英角ﾎﾟｯﾌﾟ体" pitchFamily="50" charset="-128"/>
                <a:ea typeface="HGP創英角ﾎﾟｯﾌﾟ体" pitchFamily="50" charset="-128"/>
              </a:rPr>
            </a:br>
            <a:r>
              <a:rPr lang="en-US" altLang="ja-JP" sz="2400" dirty="0">
                <a:latin typeface="HGP創英角ﾎﾟｯﾌﾟ体" pitchFamily="50" charset="-128"/>
                <a:ea typeface="HGP創英角ﾎﾟｯﾌﾟ体" pitchFamily="50" charset="-128"/>
              </a:rPr>
              <a:t>(6)</a:t>
            </a:r>
            <a:r>
              <a:rPr lang="ja-JP" altLang="en-US" sz="2400" dirty="0">
                <a:latin typeface="HGP創英角ﾎﾟｯﾌﾟ体" pitchFamily="50" charset="-128"/>
                <a:ea typeface="HGP創英角ﾎﾟｯﾌﾟ体" pitchFamily="50" charset="-128"/>
              </a:rPr>
              <a:t>相手が取りにきます</a:t>
            </a:r>
            <a:endParaRPr lang="en-US" altLang="ja-JP" sz="2400" dirty="0">
              <a:latin typeface="HGP創英角ﾎﾟｯﾌﾟ体" pitchFamily="50" charset="-128"/>
              <a:ea typeface="HGP創英角ﾎﾟｯﾌﾟ体" pitchFamily="50" charset="-128"/>
            </a:endParaRPr>
          </a:p>
        </p:txBody>
      </p:sp>
    </p:spTree>
    <p:extLst>
      <p:ext uri="{BB962C8B-B14F-4D97-AF65-F5344CB8AC3E}">
        <p14:creationId xmlns:p14="http://schemas.microsoft.com/office/powerpoint/2010/main" val="18942886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HGP創英角ﾎﾟｯﾌﾟ体" pitchFamily="50" charset="-128"/>
                <a:ea typeface="HGP創英角ﾎﾟｯﾌﾟ体" pitchFamily="50" charset="-128"/>
              </a:rPr>
              <a:t>メール</a:t>
            </a:r>
            <a:r>
              <a:rPr lang="ja-JP" altLang="en-US" dirty="0" smtClean="0">
                <a:latin typeface="HGP創英角ﾎﾟｯﾌﾟ体" pitchFamily="50" charset="-128"/>
                <a:ea typeface="HGP創英角ﾎﾟｯﾌﾟ体" pitchFamily="50" charset="-128"/>
              </a:rPr>
              <a:t>送受信</a:t>
            </a:r>
            <a:r>
              <a:rPr kumimoji="1" lang="ja-JP" altLang="en-US" dirty="0" smtClean="0">
                <a:latin typeface="HGP創英角ﾎﾟｯﾌﾟ体" pitchFamily="50" charset="-128"/>
                <a:ea typeface="HGP創英角ﾎﾟｯﾌﾟ体" pitchFamily="50" charset="-128"/>
              </a:rPr>
              <a:t>の大まかな流れ</a:t>
            </a:r>
            <a:endParaRPr kumimoji="1" lang="ja-JP" altLang="en-US" dirty="0">
              <a:latin typeface="HGP創英角ﾎﾟｯﾌﾟ体" pitchFamily="50" charset="-128"/>
              <a:ea typeface="HGP創英角ﾎﾟｯﾌﾟ体" pitchFamily="50" charset="-128"/>
            </a:endParaRPr>
          </a:p>
        </p:txBody>
      </p:sp>
      <p:sp>
        <p:nvSpPr>
          <p:cNvPr id="7" name="テキスト ボックス 6"/>
          <p:cNvSpPr txBox="1"/>
          <p:nvPr/>
        </p:nvSpPr>
        <p:spPr>
          <a:xfrm>
            <a:off x="4499992" y="6021288"/>
            <a:ext cx="4716356" cy="307777"/>
          </a:xfrm>
          <a:prstGeom prst="rect">
            <a:avLst/>
          </a:prstGeom>
          <a:noFill/>
        </p:spPr>
        <p:txBody>
          <a:bodyPr wrap="none" rtlCol="0">
            <a:spAutoFit/>
          </a:bodyPr>
          <a:lstStyle/>
          <a:p>
            <a:r>
              <a:rPr lang="en-GB" altLang="ja-JP" sz="1400" dirty="0" smtClean="0"/>
              <a:t>http://linuxexpert.ne.jp/modules/pukiwiki/46.html</a:t>
            </a:r>
            <a:endParaRPr kumimoji="1" lang="ja-JP" altLang="en-US" sz="1400" dirty="0"/>
          </a:p>
        </p:txBody>
      </p:sp>
      <p:sp>
        <p:nvSpPr>
          <p:cNvPr id="8" name="テキスト ボックス 7"/>
          <p:cNvSpPr txBox="1"/>
          <p:nvPr/>
        </p:nvSpPr>
        <p:spPr>
          <a:xfrm>
            <a:off x="971600" y="4725144"/>
            <a:ext cx="6784230" cy="1200329"/>
          </a:xfrm>
          <a:prstGeom prst="rect">
            <a:avLst/>
          </a:prstGeom>
          <a:noFill/>
        </p:spPr>
        <p:txBody>
          <a:bodyPr wrap="none" rtlCol="0">
            <a:spAutoFit/>
          </a:bodyPr>
          <a:lstStyle/>
          <a:p>
            <a:pPr>
              <a:buFont typeface="Arial" pitchFamily="34" charset="0"/>
              <a:buChar char="•"/>
            </a:pPr>
            <a:r>
              <a:rPr lang="ja-JP" altLang="en-US" dirty="0" smtClean="0"/>
              <a:t> </a:t>
            </a:r>
            <a:r>
              <a:rPr lang="ja-JP" altLang="en-US" dirty="0" smtClean="0">
                <a:latin typeface="HGP創英角ﾎﾟｯﾌﾟ体" pitchFamily="50" charset="-128"/>
                <a:ea typeface="HGP創英角ﾎﾟｯﾌﾟ体" pitchFamily="50" charset="-128"/>
              </a:rPr>
              <a:t>送信者はメールソフトを使ってメールをメールサーバに送る</a:t>
            </a:r>
            <a:endParaRPr lang="en-US" altLang="ja-JP" dirty="0" smtClean="0">
              <a:latin typeface="HGP創英角ﾎﾟｯﾌﾟ体" pitchFamily="50" charset="-128"/>
              <a:ea typeface="HGP創英角ﾎﾟｯﾌﾟ体" pitchFamily="50" charset="-128"/>
            </a:endParaRPr>
          </a:p>
          <a:p>
            <a:pPr>
              <a:buFont typeface="Arial" pitchFamily="34" charset="0"/>
              <a:buChar char="•"/>
            </a:pPr>
            <a:r>
              <a:rPr kumimoji="1" lang="en-US" altLang="ja-JP" dirty="0" smtClean="0">
                <a:latin typeface="HGP創英角ﾎﾟｯﾌﾟ体" pitchFamily="50" charset="-128"/>
                <a:ea typeface="HGP創英角ﾎﾟｯﾌﾟ体" pitchFamily="50" charset="-128"/>
              </a:rPr>
              <a:t> </a:t>
            </a:r>
            <a:r>
              <a:rPr kumimoji="1" lang="ja-JP" altLang="en-US" dirty="0" smtClean="0">
                <a:latin typeface="HGP創英角ﾎﾟｯﾌﾟ体" pitchFamily="50" charset="-128"/>
                <a:ea typeface="HGP創英角ﾎﾟｯﾌﾟ体" pitchFamily="50" charset="-128"/>
              </a:rPr>
              <a:t>宛先アドレスを</a:t>
            </a:r>
            <a:r>
              <a:rPr lang="ja-JP" altLang="en-US" dirty="0" smtClean="0">
                <a:latin typeface="HGP創英角ﾎﾟｯﾌﾟ体" pitchFamily="50" charset="-128"/>
                <a:ea typeface="HGP創英角ﾎﾟｯﾌﾟ体" pitchFamily="50" charset="-128"/>
              </a:rPr>
              <a:t>管理する</a:t>
            </a:r>
            <a:r>
              <a:rPr kumimoji="1" lang="ja-JP" altLang="en-US" dirty="0" smtClean="0">
                <a:latin typeface="HGP創英角ﾎﾟｯﾌﾟ体" pitchFamily="50" charset="-128"/>
                <a:ea typeface="HGP創英角ﾎﾟｯﾌﾟ体" pitchFamily="50" charset="-128"/>
              </a:rPr>
              <a:t>メールサーバへメールを転送する</a:t>
            </a:r>
            <a:endParaRPr kumimoji="1" lang="en-US" altLang="ja-JP" dirty="0" smtClean="0">
              <a:latin typeface="HGP創英角ﾎﾟｯﾌﾟ体" pitchFamily="50" charset="-128"/>
              <a:ea typeface="HGP創英角ﾎﾟｯﾌﾟ体" pitchFamily="50" charset="-128"/>
            </a:endParaRPr>
          </a:p>
          <a:p>
            <a:pPr>
              <a:buFont typeface="Arial" pitchFamily="34" charset="0"/>
              <a:buChar char="•"/>
            </a:pPr>
            <a:r>
              <a:rPr lang="en-US" altLang="ja-JP" dirty="0" smtClean="0">
                <a:latin typeface="HGP創英角ﾎﾟｯﾌﾟ体" pitchFamily="50" charset="-128"/>
                <a:ea typeface="HGP創英角ﾎﾟｯﾌﾟ体" pitchFamily="50" charset="-128"/>
              </a:rPr>
              <a:t> </a:t>
            </a:r>
            <a:r>
              <a:rPr lang="ja-JP" altLang="en-US" dirty="0" smtClean="0">
                <a:latin typeface="HGP創英角ﾎﾟｯﾌﾟ体" pitchFamily="50" charset="-128"/>
                <a:ea typeface="HGP創英角ﾎﾟｯﾌﾟ体" pitchFamily="50" charset="-128"/>
              </a:rPr>
              <a:t>受信者は自分のメールサーバに受信メールの有無を問い合わせる</a:t>
            </a:r>
            <a:endParaRPr lang="en-US" altLang="ja-JP" dirty="0" smtClean="0">
              <a:latin typeface="HGP創英角ﾎﾟｯﾌﾟ体" pitchFamily="50" charset="-128"/>
              <a:ea typeface="HGP創英角ﾎﾟｯﾌﾟ体" pitchFamily="50" charset="-128"/>
            </a:endParaRPr>
          </a:p>
          <a:p>
            <a:pPr>
              <a:buFont typeface="Arial" pitchFamily="34" charset="0"/>
              <a:buChar char="•"/>
            </a:pPr>
            <a:r>
              <a:rPr kumimoji="1" lang="en-US" altLang="ja-JP" dirty="0" smtClean="0">
                <a:latin typeface="HGP創英角ﾎﾟｯﾌﾟ体" pitchFamily="50" charset="-128"/>
                <a:ea typeface="HGP創英角ﾎﾟｯﾌﾟ体" pitchFamily="50" charset="-128"/>
              </a:rPr>
              <a:t> </a:t>
            </a:r>
            <a:r>
              <a:rPr lang="ja-JP" altLang="en-US" dirty="0" smtClean="0">
                <a:latin typeface="HGP創英角ﾎﾟｯﾌﾟ体" pitchFamily="50" charset="-128"/>
                <a:ea typeface="HGP創英角ﾎﾟｯﾌﾟ体" pitchFamily="50" charset="-128"/>
              </a:rPr>
              <a:t>受信メールが有れば、そのメールを受信 する</a:t>
            </a:r>
            <a:endParaRPr kumimoji="1" lang="ja-JP" altLang="en-US" dirty="0">
              <a:latin typeface="HGP創英角ﾎﾟｯﾌﾟ体" pitchFamily="50" charset="-128"/>
              <a:ea typeface="HGP創英角ﾎﾟｯﾌﾟ体" pitchFamily="50" charset="-128"/>
            </a:endParaRPr>
          </a:p>
        </p:txBody>
      </p:sp>
      <p:pic>
        <p:nvPicPr>
          <p:cNvPr id="1028" name="Picture 4" descr="mail_transfer.gif&#10;SIZE:524x247(47.0KB)"/>
          <p:cNvPicPr>
            <a:picLocks noChangeAspect="1" noChangeArrowheads="1"/>
          </p:cNvPicPr>
          <p:nvPr/>
        </p:nvPicPr>
        <p:blipFill>
          <a:blip r:embed="rId2" cstate="print"/>
          <a:srcRect/>
          <a:stretch>
            <a:fillRect/>
          </a:stretch>
        </p:blipFill>
        <p:spPr bwMode="auto">
          <a:xfrm>
            <a:off x="827584" y="1340768"/>
            <a:ext cx="7179810" cy="3384376"/>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en-US" altLang="ja-JP" dirty="0" smtClean="0">
                <a:latin typeface="HGP創英角ﾎﾟｯﾌﾟ体" pitchFamily="50" charset="-128"/>
                <a:ea typeface="HGP創英角ﾎﾟｯﾌﾟ体" pitchFamily="50" charset="-128"/>
              </a:rPr>
              <a:t>MUA, MTA, MDA</a:t>
            </a:r>
            <a:endParaRPr kumimoji="1" lang="ja-JP" altLang="en-US" dirty="0">
              <a:latin typeface="HGP創英角ﾎﾟｯﾌﾟ体" pitchFamily="50" charset="-128"/>
              <a:ea typeface="HGP創英角ﾎﾟｯﾌﾟ体" pitchFamily="50"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1580" y="332656"/>
            <a:ext cx="8229600" cy="1252728"/>
          </a:xfrm>
        </p:spPr>
        <p:txBody>
          <a:bodyPr>
            <a:normAutofit/>
          </a:bodyPr>
          <a:lstStyle/>
          <a:p>
            <a:r>
              <a:rPr lang="en-US" altLang="ja-JP" sz="4000" dirty="0" smtClean="0">
                <a:latin typeface="HGP創英角ﾎﾟｯﾌﾟ体" pitchFamily="50" charset="-128"/>
                <a:ea typeface="HGP創英角ﾎﾟｯﾌﾟ体" pitchFamily="50" charset="-128"/>
              </a:rPr>
              <a:t>MUA</a:t>
            </a:r>
            <a:r>
              <a:rPr lang="ja-JP" altLang="en-US" sz="4000" dirty="0">
                <a:latin typeface="HGP創英角ﾎﾟｯﾌﾟ体" pitchFamily="50" charset="-128"/>
                <a:ea typeface="HGP創英角ﾎﾟｯﾌﾟ体" pitchFamily="50" charset="-128"/>
              </a:rPr>
              <a:t> </a:t>
            </a:r>
            <a:r>
              <a:rPr lang="ja-JP" altLang="en-US" sz="4000" dirty="0" smtClean="0">
                <a:latin typeface="HGP創英角ﾎﾟｯﾌﾟ体" pitchFamily="50" charset="-128"/>
                <a:ea typeface="HGP創英角ﾎﾟｯﾌﾟ体" pitchFamily="50" charset="-128"/>
              </a:rPr>
              <a:t>とは</a:t>
            </a:r>
            <a:endParaRPr kumimoji="1" lang="ja-JP" altLang="en-US" sz="4000" dirty="0">
              <a:latin typeface="HGP創英角ﾎﾟｯﾌﾟ体" pitchFamily="50" charset="-128"/>
              <a:ea typeface="HGP創英角ﾎﾟｯﾌﾟ体" pitchFamily="50" charset="-128"/>
            </a:endParaRPr>
          </a:p>
        </p:txBody>
      </p:sp>
      <p:sp>
        <p:nvSpPr>
          <p:cNvPr id="7" name="テキスト ボックス 6"/>
          <p:cNvSpPr txBox="1"/>
          <p:nvPr/>
        </p:nvSpPr>
        <p:spPr>
          <a:xfrm>
            <a:off x="4499992" y="6021288"/>
            <a:ext cx="4716356" cy="307777"/>
          </a:xfrm>
          <a:prstGeom prst="rect">
            <a:avLst/>
          </a:prstGeom>
          <a:noFill/>
        </p:spPr>
        <p:txBody>
          <a:bodyPr wrap="none" rtlCol="0">
            <a:spAutoFit/>
          </a:bodyPr>
          <a:lstStyle/>
          <a:p>
            <a:r>
              <a:rPr lang="en-GB" altLang="ja-JP" sz="1400" dirty="0" smtClean="0">
                <a:solidFill>
                  <a:prstClr val="black"/>
                </a:solidFill>
              </a:rPr>
              <a:t>http://linuxexpert.ne.jp/modules/pukiwiki/46.html</a:t>
            </a:r>
            <a:endParaRPr lang="ja-JP" altLang="en-US" sz="1400" dirty="0">
              <a:solidFill>
                <a:prstClr val="black"/>
              </a:solidFill>
            </a:endParaRPr>
          </a:p>
        </p:txBody>
      </p:sp>
      <p:pic>
        <p:nvPicPr>
          <p:cNvPr id="1028" name="Picture 4" descr="mail_transfer.gif&#10;SIZE:524x247(47.0KB)"/>
          <p:cNvPicPr>
            <a:picLocks noChangeAspect="1" noChangeArrowheads="1"/>
          </p:cNvPicPr>
          <p:nvPr/>
        </p:nvPicPr>
        <p:blipFill>
          <a:blip r:embed="rId2" cstate="print"/>
          <a:srcRect/>
          <a:stretch>
            <a:fillRect/>
          </a:stretch>
        </p:blipFill>
        <p:spPr bwMode="auto">
          <a:xfrm>
            <a:off x="611560" y="2177774"/>
            <a:ext cx="8096381" cy="3816424"/>
          </a:xfrm>
          <a:prstGeom prst="rect">
            <a:avLst/>
          </a:prstGeom>
          <a:noFill/>
        </p:spPr>
      </p:pic>
      <p:sp>
        <p:nvSpPr>
          <p:cNvPr id="3" name="角丸四角形 2"/>
          <p:cNvSpPr/>
          <p:nvPr/>
        </p:nvSpPr>
        <p:spPr>
          <a:xfrm>
            <a:off x="1187624" y="3068960"/>
            <a:ext cx="864096" cy="72008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4288" y="3068960"/>
            <a:ext cx="9017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466849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marL="342900" lvl="1" indent="-342900">
              <a:buNone/>
            </a:pPr>
            <a:r>
              <a:rPr lang="en-US" altLang="ja-JP" sz="3200" dirty="0" smtClean="0">
                <a:latin typeface="HGP創英角ﾎﾟｯﾌﾟ体" pitchFamily="50" charset="-128"/>
                <a:ea typeface="HGP創英角ﾎﾟｯﾌﾟ体" pitchFamily="50" charset="-128"/>
              </a:rPr>
              <a:t>MUA ( Mail User Agent )</a:t>
            </a:r>
          </a:p>
          <a:p>
            <a:pPr lvl="1">
              <a:buFont typeface="Calibri" pitchFamily="34" charset="0"/>
              <a:buChar char="–"/>
            </a:pPr>
            <a:r>
              <a:rPr kumimoji="1" lang="ja-JP" altLang="en-US" dirty="0" smtClean="0">
                <a:latin typeface="HGP創英角ﾎﾟｯﾌﾟ体" pitchFamily="50" charset="-128"/>
                <a:ea typeface="HGP創英角ﾎﾟｯﾌﾟ体" pitchFamily="50" charset="-128"/>
              </a:rPr>
              <a:t>ユーザーがメールを扱うためのプログラム</a:t>
            </a:r>
            <a:endParaRPr kumimoji="1" lang="en-US" altLang="ja-JP" dirty="0" smtClean="0">
              <a:latin typeface="HGP創英角ﾎﾟｯﾌﾟ体" pitchFamily="50" charset="-128"/>
              <a:ea typeface="HGP創英角ﾎﾟｯﾌﾟ体" pitchFamily="50" charset="-128"/>
            </a:endParaRPr>
          </a:p>
          <a:p>
            <a:pPr lvl="2">
              <a:buFont typeface="Calibri" pitchFamily="34" charset="0"/>
              <a:buChar char="–"/>
            </a:pPr>
            <a:r>
              <a:rPr lang="ja-JP" altLang="en-US" dirty="0">
                <a:latin typeface="HGP創英角ﾎﾟｯﾌﾟ体" pitchFamily="50" charset="-128"/>
                <a:ea typeface="HGP創英角ﾎﾟｯﾌﾟ体" pitchFamily="50" charset="-128"/>
              </a:rPr>
              <a:t>メールの閲覧、作成</a:t>
            </a:r>
            <a:endParaRPr lang="en-US" altLang="ja-JP" dirty="0">
              <a:latin typeface="HGP創英角ﾎﾟｯﾌﾟ体" pitchFamily="50" charset="-128"/>
              <a:ea typeface="HGP創英角ﾎﾟｯﾌﾟ体" pitchFamily="50" charset="-128"/>
            </a:endParaRPr>
          </a:p>
          <a:p>
            <a:pPr lvl="2">
              <a:buFont typeface="Calibri" pitchFamily="34" charset="0"/>
              <a:buChar char="–"/>
            </a:pPr>
            <a:r>
              <a:rPr lang="ja-JP" altLang="en-US" dirty="0">
                <a:latin typeface="HGP創英角ﾎﾟｯﾌﾟ体" pitchFamily="50" charset="-128"/>
                <a:ea typeface="HGP創英角ﾎﾟｯﾌﾟ体" pitchFamily="50" charset="-128"/>
              </a:rPr>
              <a:t>メールの</a:t>
            </a:r>
            <a:r>
              <a:rPr lang="ja-JP" altLang="en-US" dirty="0" smtClean="0">
                <a:latin typeface="HGP創英角ﾎﾟｯﾌﾟ体" pitchFamily="50" charset="-128"/>
                <a:ea typeface="HGP創英角ﾎﾟｯﾌﾟ体" pitchFamily="50" charset="-128"/>
              </a:rPr>
              <a:t>送受信</a:t>
            </a:r>
            <a:endParaRPr kumimoji="1" lang="en-US" altLang="ja-JP" dirty="0" smtClean="0">
              <a:latin typeface="HGP創英角ﾎﾟｯﾌﾟ体" pitchFamily="50" charset="-128"/>
              <a:ea typeface="HGP創英角ﾎﾟｯﾌﾟ体" pitchFamily="50" charset="-128"/>
            </a:endParaRPr>
          </a:p>
          <a:p>
            <a:pPr>
              <a:buFont typeface="Wingdings" pitchFamily="2" charset="2"/>
              <a:buChar char="l"/>
            </a:pPr>
            <a:endParaRPr kumimoji="1" lang="en-US" altLang="ja-JP" sz="800" dirty="0" smtClean="0">
              <a:latin typeface="HGP創英角ﾎﾟｯﾌﾟ体" pitchFamily="50" charset="-128"/>
              <a:ea typeface="HGP創英角ﾎﾟｯﾌﾟ体" pitchFamily="50" charset="-128"/>
            </a:endParaRPr>
          </a:p>
          <a:p>
            <a:pPr marL="400050" lvl="1" indent="0">
              <a:buNone/>
            </a:pPr>
            <a:r>
              <a:rPr lang="ja-JP" altLang="en-US" sz="2000" dirty="0">
                <a:latin typeface="HGP創英角ﾎﾟｯﾌﾟ体" pitchFamily="50" charset="-128"/>
                <a:ea typeface="HGP創英角ﾎﾟｯﾌﾟ体" pitchFamily="50" charset="-128"/>
              </a:rPr>
              <a:t>例</a:t>
            </a:r>
            <a:r>
              <a:rPr lang="ja-JP" altLang="en-US" sz="2000" dirty="0" smtClean="0">
                <a:latin typeface="HGP創英角ﾎﾟｯﾌﾟ体" pitchFamily="50" charset="-128"/>
                <a:ea typeface="HGP創英角ﾎﾟｯﾌﾟ体" pitchFamily="50" charset="-128"/>
              </a:rPr>
              <a:t>として  </a:t>
            </a:r>
            <a:r>
              <a:rPr lang="ja-JP" altLang="en-US" sz="1400" dirty="0" smtClean="0">
                <a:latin typeface="HGP創英角ﾎﾟｯﾌﾟ体" pitchFamily="50" charset="-128"/>
                <a:ea typeface="HGP創英角ﾎﾟｯﾌﾟ体" pitchFamily="50" charset="-128"/>
              </a:rPr>
              <a:t> </a:t>
            </a:r>
            <a:r>
              <a:rPr lang="en-US" altLang="ja-JP" sz="2000" dirty="0" smtClean="0">
                <a:latin typeface="HGP創英角ﾎﾟｯﾌﾟ体" pitchFamily="50" charset="-128"/>
                <a:ea typeface="HGP創英角ﾎﾟｯﾌﾟ体" pitchFamily="50" charset="-128"/>
              </a:rPr>
              <a:t>Thunderbird, Outlook Express ...etc.</a:t>
            </a:r>
          </a:p>
          <a:p>
            <a:pPr>
              <a:buFont typeface="Wingdings" pitchFamily="2" charset="2"/>
              <a:buChar char="l"/>
            </a:pPr>
            <a:endParaRPr kumimoji="1" lang="en-US" altLang="ja-JP" sz="1800" dirty="0" smtClean="0">
              <a:latin typeface="HGP創英角ﾎﾟｯﾌﾟ体" pitchFamily="50" charset="-128"/>
              <a:ea typeface="HGP創英角ﾎﾟｯﾌﾟ体" pitchFamily="50" charset="-128"/>
            </a:endParaRPr>
          </a:p>
        </p:txBody>
      </p:sp>
      <p:sp>
        <p:nvSpPr>
          <p:cNvPr id="6" name="タイトル 5"/>
          <p:cNvSpPr>
            <a:spLocks noGrp="1"/>
          </p:cNvSpPr>
          <p:nvPr>
            <p:ph type="title"/>
          </p:nvPr>
        </p:nvSpPr>
        <p:spPr/>
        <p:txBody>
          <a:bodyPr>
            <a:normAutofit/>
          </a:bodyPr>
          <a:lstStyle/>
          <a:p>
            <a:r>
              <a:rPr kumimoji="1" lang="en-US" altLang="ja-JP" sz="4000" dirty="0" smtClean="0">
                <a:latin typeface="HGP創英角ﾎﾟｯﾌﾟ体" pitchFamily="50" charset="-128"/>
                <a:ea typeface="HGP創英角ﾎﾟｯﾌﾟ体" pitchFamily="50" charset="-128"/>
              </a:rPr>
              <a:t>MUA </a:t>
            </a:r>
            <a:r>
              <a:rPr kumimoji="1" lang="ja-JP" altLang="en-US" sz="4000" dirty="0" smtClean="0">
                <a:latin typeface="HGP創英角ﾎﾟｯﾌﾟ体" pitchFamily="50" charset="-128"/>
                <a:ea typeface="HGP創英角ﾎﾟｯﾌﾟ体" pitchFamily="50" charset="-128"/>
              </a:rPr>
              <a:t>とは</a:t>
            </a:r>
            <a:endParaRPr kumimoji="1" lang="ja-JP" altLang="en-US" sz="4000" dirty="0">
              <a:latin typeface="HGP創英角ﾎﾟｯﾌﾟ体" pitchFamily="50" charset="-128"/>
              <a:ea typeface="HGP創英角ﾎﾟｯﾌﾟ体" pitchFamily="50" charset="-128"/>
            </a:endParaRPr>
          </a:p>
        </p:txBody>
      </p:sp>
      <p:sp>
        <p:nvSpPr>
          <p:cNvPr id="5" name="メモ 4"/>
          <p:cNvSpPr/>
          <p:nvPr/>
        </p:nvSpPr>
        <p:spPr>
          <a:xfrm>
            <a:off x="1337838" y="5085184"/>
            <a:ext cx="6552728" cy="1656184"/>
          </a:xfrm>
          <a:prstGeom prst="foldedCorner">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pPr>
            <a:r>
              <a:rPr lang="en-US" altLang="ja-JP" sz="2000" dirty="0" smtClean="0">
                <a:solidFill>
                  <a:schemeClr val="tx1"/>
                </a:solidFill>
                <a:latin typeface="HGP創英角ﾎﾟｯﾌﾟ体" pitchFamily="50" charset="-128"/>
                <a:ea typeface="HGP創英角ﾎﾟｯﾌﾟ体" pitchFamily="50" charset="-128"/>
              </a:rPr>
              <a:t>*</a:t>
            </a:r>
            <a:r>
              <a:rPr lang="ja-JP" altLang="en-US" sz="2000" b="1" dirty="0" smtClean="0">
                <a:solidFill>
                  <a:schemeClr val="tx1"/>
                </a:solidFill>
                <a:latin typeface="HGP創英角ﾎﾟｯﾌﾟ体" pitchFamily="50" charset="-128"/>
                <a:ea typeface="HGP創英角ﾎﾟｯﾌﾟ体" pitchFamily="50" charset="-128"/>
              </a:rPr>
              <a:t>手紙を送る場合</a:t>
            </a:r>
            <a:endParaRPr lang="en-US" altLang="ja-JP" sz="2000" b="1" dirty="0" smtClean="0">
              <a:solidFill>
                <a:schemeClr val="tx1"/>
              </a:solidFill>
              <a:latin typeface="HGP創英角ﾎﾟｯﾌﾟ体" pitchFamily="50" charset="-128"/>
              <a:ea typeface="HGP創英角ﾎﾟｯﾌﾟ体" pitchFamily="50" charset="-128"/>
            </a:endParaRPr>
          </a:p>
          <a:p>
            <a:pPr>
              <a:buNone/>
            </a:pPr>
            <a:endParaRPr lang="en-US" altLang="ja-JP" sz="800" dirty="0" smtClean="0">
              <a:solidFill>
                <a:schemeClr val="tx1"/>
              </a:solidFill>
              <a:latin typeface="HGP創英角ﾎﾟｯﾌﾟ体" pitchFamily="50" charset="-128"/>
              <a:ea typeface="HGP創英角ﾎﾟｯﾌﾟ体" pitchFamily="50" charset="-128"/>
            </a:endParaRPr>
          </a:p>
          <a:p>
            <a:pPr>
              <a:buNone/>
            </a:pPr>
            <a:r>
              <a:rPr lang="ja-JP" altLang="en-US" sz="2000" dirty="0">
                <a:solidFill>
                  <a:schemeClr val="tx1"/>
                </a:solidFill>
                <a:latin typeface="HGP創英角ﾎﾟｯﾌﾟ体" pitchFamily="50" charset="-128"/>
                <a:ea typeface="HGP創英角ﾎﾟｯﾌﾟ体" pitchFamily="50" charset="-128"/>
              </a:rPr>
              <a:t> </a:t>
            </a:r>
            <a:r>
              <a:rPr lang="ja-JP" altLang="en-US" sz="2000" dirty="0" smtClean="0">
                <a:solidFill>
                  <a:schemeClr val="tx1"/>
                </a:solidFill>
                <a:latin typeface="HGP創英角ﾎﾟｯﾌﾟ体" pitchFamily="50" charset="-128"/>
                <a:ea typeface="HGP創英角ﾎﾟｯﾌﾟ体" pitchFamily="50" charset="-128"/>
              </a:rPr>
              <a:t> ・  手紙を書いたり、受け取った手紙を管理したりする役割</a:t>
            </a:r>
            <a:endParaRPr lang="en-US" altLang="ja-JP" sz="2000" dirty="0" smtClean="0">
              <a:solidFill>
                <a:schemeClr val="tx1"/>
              </a:solidFill>
              <a:latin typeface="HGP創英角ﾎﾟｯﾌﾟ体" pitchFamily="50" charset="-128"/>
              <a:ea typeface="HGP創英角ﾎﾟｯﾌﾟ体" pitchFamily="50" charset="-128"/>
            </a:endParaRPr>
          </a:p>
          <a:p>
            <a:r>
              <a:rPr lang="ja-JP" altLang="en-US" sz="2000" dirty="0" smtClean="0">
                <a:solidFill>
                  <a:schemeClr val="tx1"/>
                </a:solidFill>
                <a:latin typeface="HGP創英角ﾎﾟｯﾌﾟ体" pitchFamily="50" charset="-128"/>
                <a:ea typeface="HGP創英角ﾎﾟｯﾌﾟ体" pitchFamily="50" charset="-128"/>
              </a:rPr>
              <a:t>  ・  書いた手紙を郵便局のポストに投函する役割</a:t>
            </a:r>
            <a:endParaRPr lang="en-US" altLang="ja-JP" sz="2000" dirty="0" smtClean="0">
              <a:solidFill>
                <a:schemeClr val="tx1"/>
              </a:solidFill>
              <a:latin typeface="HGP創英角ﾎﾟｯﾌﾟ体" pitchFamily="50" charset="-128"/>
              <a:ea typeface="HGP創英角ﾎﾟｯﾌﾟ体" pitchFamily="50" charset="-128"/>
            </a:endParaRPr>
          </a:p>
          <a:p>
            <a:r>
              <a:rPr lang="ja-JP" altLang="en-US" sz="2000" dirty="0" smtClean="0">
                <a:solidFill>
                  <a:schemeClr val="tx1"/>
                </a:solidFill>
                <a:latin typeface="HGP創英角ﾎﾟｯﾌﾟ体" pitchFamily="50" charset="-128"/>
                <a:ea typeface="HGP創英角ﾎﾟｯﾌﾟ体" pitchFamily="50" charset="-128"/>
              </a:rPr>
              <a:t>  ・ </a:t>
            </a:r>
            <a:r>
              <a:rPr lang="en-US" altLang="ja-JP" sz="2000" dirty="0" smtClean="0">
                <a:solidFill>
                  <a:schemeClr val="tx1"/>
                </a:solidFill>
                <a:latin typeface="HGP創英角ﾎﾟｯﾌﾟ体" pitchFamily="50" charset="-128"/>
                <a:ea typeface="HGP創英角ﾎﾟｯﾌﾟ体" pitchFamily="50" charset="-128"/>
              </a:rPr>
              <a:t> </a:t>
            </a:r>
            <a:r>
              <a:rPr lang="ja-JP" altLang="en-US" sz="2000" dirty="0" smtClean="0">
                <a:solidFill>
                  <a:schemeClr val="tx1"/>
                </a:solidFill>
                <a:latin typeface="HGP創英角ﾎﾟｯﾌﾟ体" pitchFamily="50" charset="-128"/>
                <a:ea typeface="HGP創英角ﾎﾟｯﾌﾟ体" pitchFamily="50" charset="-128"/>
              </a:rPr>
              <a:t>郵便局から手紙を取ってくる役割</a:t>
            </a:r>
            <a:endParaRPr lang="en-US" altLang="ja-JP" sz="2000" dirty="0" smtClean="0">
              <a:solidFill>
                <a:schemeClr val="tx1"/>
              </a:solidFill>
              <a:latin typeface="HGP創英角ﾎﾟｯﾌﾟ体" pitchFamily="50" charset="-128"/>
              <a:ea typeface="HGP創英角ﾎﾟｯﾌﾟ体" pitchFamily="50"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1580" y="332656"/>
            <a:ext cx="8229600" cy="1252728"/>
          </a:xfrm>
        </p:spPr>
        <p:txBody>
          <a:bodyPr>
            <a:normAutofit/>
          </a:bodyPr>
          <a:lstStyle/>
          <a:p>
            <a:r>
              <a:rPr lang="en-US" altLang="ja-JP" sz="4000" dirty="0" smtClean="0">
                <a:latin typeface="HGP創英角ﾎﾟｯﾌﾟ体" pitchFamily="50" charset="-128"/>
                <a:ea typeface="HGP創英角ﾎﾟｯﾌﾟ体" pitchFamily="50" charset="-128"/>
              </a:rPr>
              <a:t>MTA</a:t>
            </a:r>
            <a:r>
              <a:rPr lang="ja-JP" altLang="en-US" sz="4000" dirty="0" smtClean="0">
                <a:latin typeface="HGP創英角ﾎﾟｯﾌﾟ体" pitchFamily="50" charset="-128"/>
                <a:ea typeface="HGP創英角ﾎﾟｯﾌﾟ体" pitchFamily="50" charset="-128"/>
              </a:rPr>
              <a:t> とは</a:t>
            </a:r>
            <a:endParaRPr kumimoji="1" lang="ja-JP" altLang="en-US" sz="4000" dirty="0">
              <a:latin typeface="HGP創英角ﾎﾟｯﾌﾟ体" pitchFamily="50" charset="-128"/>
              <a:ea typeface="HGP創英角ﾎﾟｯﾌﾟ体" pitchFamily="50" charset="-128"/>
            </a:endParaRPr>
          </a:p>
        </p:txBody>
      </p:sp>
      <p:sp>
        <p:nvSpPr>
          <p:cNvPr id="7" name="テキスト ボックス 6"/>
          <p:cNvSpPr txBox="1"/>
          <p:nvPr/>
        </p:nvSpPr>
        <p:spPr>
          <a:xfrm>
            <a:off x="4499992" y="6021288"/>
            <a:ext cx="4716356" cy="307777"/>
          </a:xfrm>
          <a:prstGeom prst="rect">
            <a:avLst/>
          </a:prstGeom>
          <a:noFill/>
        </p:spPr>
        <p:txBody>
          <a:bodyPr wrap="none" rtlCol="0">
            <a:spAutoFit/>
          </a:bodyPr>
          <a:lstStyle/>
          <a:p>
            <a:r>
              <a:rPr lang="en-GB" altLang="ja-JP" sz="1400" dirty="0" smtClean="0">
                <a:solidFill>
                  <a:prstClr val="black"/>
                </a:solidFill>
              </a:rPr>
              <a:t>http://linuxexpert.ne.jp/modules/pukiwiki/46.html</a:t>
            </a:r>
            <a:endParaRPr lang="ja-JP" altLang="en-US" sz="1400" dirty="0">
              <a:solidFill>
                <a:prstClr val="black"/>
              </a:solidFill>
            </a:endParaRPr>
          </a:p>
        </p:txBody>
      </p:sp>
      <p:pic>
        <p:nvPicPr>
          <p:cNvPr id="1028" name="Picture 4" descr="mail_transfer.gif&#10;SIZE:524x247(47.0KB)"/>
          <p:cNvPicPr>
            <a:picLocks noChangeAspect="1" noChangeArrowheads="1"/>
          </p:cNvPicPr>
          <p:nvPr/>
        </p:nvPicPr>
        <p:blipFill>
          <a:blip r:embed="rId2" cstate="print"/>
          <a:srcRect/>
          <a:stretch>
            <a:fillRect/>
          </a:stretch>
        </p:blipFill>
        <p:spPr bwMode="auto">
          <a:xfrm>
            <a:off x="611560" y="2177774"/>
            <a:ext cx="8096381" cy="3816424"/>
          </a:xfrm>
          <a:prstGeom prst="rect">
            <a:avLst/>
          </a:prstGeom>
          <a:noFill/>
        </p:spPr>
      </p:pic>
      <p:sp>
        <p:nvSpPr>
          <p:cNvPr id="3" name="角丸四角形 2"/>
          <p:cNvSpPr/>
          <p:nvPr/>
        </p:nvSpPr>
        <p:spPr>
          <a:xfrm>
            <a:off x="2943852" y="2924944"/>
            <a:ext cx="980075" cy="602838"/>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0031" y="2906482"/>
            <a:ext cx="1017587" cy="639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9863838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ウェーブ">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ウェーブ">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ェーブ">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2411</TotalTime>
  <Words>1433</Words>
  <Application>Microsoft Office PowerPoint</Application>
  <PresentationFormat>画面に合わせる (4:3)</PresentationFormat>
  <Paragraphs>290</Paragraphs>
  <Slides>31</Slides>
  <Notes>7</Notes>
  <HiddenSlides>0</HiddenSlides>
  <MMClips>0</MMClips>
  <ScaleCrop>false</ScaleCrop>
  <HeadingPairs>
    <vt:vector size="4" baseType="variant">
      <vt:variant>
        <vt:lpstr>テーマ</vt:lpstr>
      </vt:variant>
      <vt:variant>
        <vt:i4>1</vt:i4>
      </vt:variant>
      <vt:variant>
        <vt:lpstr>スライド タイトル</vt:lpstr>
      </vt:variant>
      <vt:variant>
        <vt:i4>31</vt:i4>
      </vt:variant>
    </vt:vector>
  </HeadingPairs>
  <TitlesOfParts>
    <vt:vector size="32" baseType="lpstr">
      <vt:lpstr>ウェーブ</vt:lpstr>
      <vt:lpstr>メールサーバとメールの配送の仕組み</vt:lpstr>
      <vt:lpstr>目次</vt:lpstr>
      <vt:lpstr>メール送受信の大まかな流れ</vt:lpstr>
      <vt:lpstr>手紙の大まかな流れ</vt:lpstr>
      <vt:lpstr>メール送受信の大まかな流れ</vt:lpstr>
      <vt:lpstr>MUA, MTA, MDA</vt:lpstr>
      <vt:lpstr>MUA とは</vt:lpstr>
      <vt:lpstr>MUA とは</vt:lpstr>
      <vt:lpstr>MTA とは</vt:lpstr>
      <vt:lpstr>MTA とは </vt:lpstr>
      <vt:lpstr>MDA とは</vt:lpstr>
      <vt:lpstr>MDA とは </vt:lpstr>
      <vt:lpstr> メールの送受信とプロトコル</vt:lpstr>
      <vt:lpstr>プロトコルとは</vt:lpstr>
      <vt:lpstr>SMTP とは</vt:lpstr>
      <vt:lpstr>SMTP 通信で転送されるメールの構造</vt:lpstr>
      <vt:lpstr>SMTP 通信の内容</vt:lpstr>
      <vt:lpstr>SMTP におけるメールの送受信</vt:lpstr>
      <vt:lpstr>POP, IMAP とは</vt:lpstr>
      <vt:lpstr>POP とは</vt:lpstr>
      <vt:lpstr>POP によるメールの受信</vt:lpstr>
      <vt:lpstr>IMAP とは</vt:lpstr>
      <vt:lpstr>まとめ</vt:lpstr>
      <vt:lpstr>補足 . SMTPレスポンス一覧その１</vt:lpstr>
      <vt:lpstr>補足 . SMTPレスポンス一覧その２</vt:lpstr>
      <vt:lpstr>補足 . POPでのコマンド＆レスポンスその１</vt:lpstr>
      <vt:lpstr>補足 . POPでのコマンド＆レスポンスその２</vt:lpstr>
      <vt:lpstr>補足 . エンベロープとヘッダーの関係</vt:lpstr>
      <vt:lpstr>参考文献 １</vt:lpstr>
      <vt:lpstr>参考文献 ２</vt:lpstr>
      <vt:lpstr>参考文献 ３</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cp:lastModifiedBy>Tsubasa Sakanobe</cp:lastModifiedBy>
  <cp:revision>182</cp:revision>
  <cp:lastPrinted>2012-10-16T04:44:30Z</cp:lastPrinted>
  <dcterms:created xsi:type="dcterms:W3CDTF">2010-10-01T08:52:21Z</dcterms:created>
  <dcterms:modified xsi:type="dcterms:W3CDTF">2012-10-19T05:37:44Z</dcterms:modified>
</cp:coreProperties>
</file>