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56" r:id="rId2"/>
    <p:sldId id="310" r:id="rId3"/>
    <p:sldId id="264" r:id="rId4"/>
    <p:sldId id="280" r:id="rId5"/>
    <p:sldId id="258" r:id="rId6"/>
    <p:sldId id="323" r:id="rId7"/>
    <p:sldId id="330" r:id="rId8"/>
    <p:sldId id="346" r:id="rId9"/>
    <p:sldId id="347" r:id="rId10"/>
    <p:sldId id="348" r:id="rId11"/>
    <p:sldId id="341" r:id="rId12"/>
    <p:sldId id="282" r:id="rId13"/>
    <p:sldId id="328" r:id="rId14"/>
    <p:sldId id="329" r:id="rId15"/>
    <p:sldId id="301" r:id="rId16"/>
    <p:sldId id="284" r:id="rId17"/>
    <p:sldId id="261" r:id="rId18"/>
    <p:sldId id="276" r:id="rId19"/>
    <p:sldId id="285" r:id="rId20"/>
    <p:sldId id="262" r:id="rId21"/>
    <p:sldId id="286" r:id="rId22"/>
    <p:sldId id="279" r:id="rId23"/>
    <p:sldId id="312" r:id="rId24"/>
    <p:sldId id="273" r:id="rId25"/>
    <p:sldId id="314" r:id="rId26"/>
    <p:sldId id="315" r:id="rId27"/>
    <p:sldId id="290" r:id="rId28"/>
    <p:sldId id="291" r:id="rId29"/>
    <p:sldId id="294" r:id="rId30"/>
    <p:sldId id="343" r:id="rId31"/>
    <p:sldId id="277" r:id="rId32"/>
    <p:sldId id="344" r:id="rId33"/>
    <p:sldId id="299" r:id="rId34"/>
    <p:sldId id="300" r:id="rId35"/>
    <p:sldId id="296" r:id="rId36"/>
    <p:sldId id="318" r:id="rId37"/>
    <p:sldId id="320" r:id="rId38"/>
    <p:sldId id="319" r:id="rId39"/>
    <p:sldId id="332" r:id="rId40"/>
    <p:sldId id="316" r:id="rId41"/>
    <p:sldId id="302" r:id="rId42"/>
    <p:sldId id="331" r:id="rId43"/>
    <p:sldId id="309" r:id="rId44"/>
    <p:sldId id="281" r:id="rId45"/>
    <p:sldId id="306" r:id="rId46"/>
    <p:sldId id="308" r:id="rId47"/>
    <p:sldId id="268" r:id="rId48"/>
    <p:sldId id="350" r:id="rId49"/>
    <p:sldId id="298" r:id="rId50"/>
    <p:sldId id="263" r:id="rId51"/>
    <p:sldId id="305" r:id="rId52"/>
    <p:sldId id="287" r:id="rId53"/>
    <p:sldId id="289" r:id="rId54"/>
    <p:sldId id="307" r:id="rId55"/>
    <p:sldId id="349" r:id="rId56"/>
    <p:sldId id="345" r:id="rId57"/>
    <p:sldId id="317" r:id="rId58"/>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Franklin Gothic Book"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Franklin Gothic Book"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Franklin Gothic Book"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Franklin Gothic Book"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Franklin Gothic Book"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Franklin Gothic Book"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Franklin Gothic Book"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Franklin Gothic Book"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Franklin Gothic Book"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2" d="100"/>
          <a:sy n="52" d="100"/>
        </p:scale>
        <p:origin x="-312"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524AFA6-3394-0D4B-9326-0111359ACC99}" type="datetimeFigureOut">
              <a:rPr lang="ja-JP" altLang="en-US"/>
              <a:pPr>
                <a:defRPr/>
              </a:pPr>
              <a:t>2013/1/28</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8FAFF2C-A7F1-4F4C-B712-CE6BE884500E}" type="slidenum">
              <a:rPr lang="ja-JP" altLang="en-US"/>
              <a:pPr>
                <a:defRPr/>
              </a:pPr>
              <a:t>‹#›</a:t>
            </a:fld>
            <a:endParaRPr lang="ja-JP" altLang="en-US"/>
          </a:p>
        </p:txBody>
      </p:sp>
    </p:spTree>
    <p:extLst>
      <p:ext uri="{BB962C8B-B14F-4D97-AF65-F5344CB8AC3E}">
        <p14:creationId xmlns:p14="http://schemas.microsoft.com/office/powerpoint/2010/main" val="209787233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kumimoji="1"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kumimoji="1"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kumimoji="1"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kumimoji="1"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kumimoji="1" sz="1200" kern="1200">
        <a:solidFill>
          <a:schemeClr val="tx1"/>
        </a:solidFill>
        <a:latin typeface="+mn-lt"/>
        <a:ea typeface="ＭＳ Ｐゴシック" charset="0"/>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関数型言語は </a:t>
            </a:r>
            <a:r>
              <a:rPr kumimoji="1" lang="en-US" altLang="ja-JP" dirty="0" smtClean="0"/>
              <a:t>Twitter </a:t>
            </a:r>
            <a:r>
              <a:rPr kumimoji="1" lang="ja-JP" altLang="en-US" dirty="0" smtClean="0"/>
              <a:t>など商用にも使われている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8FAFF2C-A7F1-4F4C-B712-CE6BE884500E}" type="slidenum">
              <a:rPr lang="ja-JP" altLang="en-US" smtClean="0"/>
              <a:pPr>
                <a:defRPr/>
              </a:pPr>
              <a:t>1</a:t>
            </a:fld>
            <a:endParaRPr lang="ja-JP" altLang="en-US"/>
          </a:p>
        </p:txBody>
      </p:sp>
    </p:spTree>
    <p:extLst>
      <p:ext uri="{BB962C8B-B14F-4D97-AF65-F5344CB8AC3E}">
        <p14:creationId xmlns:p14="http://schemas.microsoft.com/office/powerpoint/2010/main" val="3567111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ー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kumimoji="1" lang="ja-JP" altLang="en-US" dirty="0" smtClean="0"/>
              <a:t>どういう分類か</a:t>
            </a:r>
            <a:r>
              <a:rPr lang="ja-JP" altLang="en-US" dirty="0" smtClean="0"/>
              <a:t>（プログラミングパラダイム）</a:t>
            </a:r>
            <a:endParaRPr lang="en-US" altLang="ja-JP" dirty="0" smtClean="0">
              <a:latin typeface="Calibri" charset="0"/>
            </a:endParaRPr>
          </a:p>
          <a:p>
            <a:pPr>
              <a:spcBef>
                <a:spcPct val="0"/>
              </a:spcBef>
            </a:pPr>
            <a:r>
              <a:rPr lang="ja-JP" altLang="en-US" sz="1200" dirty="0" smtClean="0"/>
              <a:t>計算機への命令の仕方による</a:t>
            </a:r>
            <a:r>
              <a:rPr lang="en-US" altLang="ja-JP" sz="1200" dirty="0" smtClean="0"/>
              <a:t/>
            </a:r>
            <a:br>
              <a:rPr lang="en-US" altLang="ja-JP" sz="1200" dirty="0" smtClean="0"/>
            </a:br>
            <a:r>
              <a:rPr lang="en-US" altLang="ja-JP" dirty="0" smtClean="0">
                <a:latin typeface="Calibri" charset="0"/>
              </a:rPr>
              <a:t>2010 </a:t>
            </a:r>
            <a:r>
              <a:rPr lang="ja-JP" altLang="en-US" dirty="0">
                <a:latin typeface="Calibri" charset="0"/>
              </a:rPr>
              <a:t>年度のセミナー資料も参考にする</a:t>
            </a:r>
          </a:p>
        </p:txBody>
      </p:sp>
      <p:sp>
        <p:nvSpPr>
          <p:cNvPr id="19459"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Franklin Gothic Book" charset="0"/>
                <a:ea typeface="ＭＳ Ｐゴシック" charset="0"/>
                <a:cs typeface="ＭＳ Ｐゴシック" charset="0"/>
              </a:defRPr>
            </a:lvl1pPr>
            <a:lvl2pPr marL="742950" indent="-285750">
              <a:defRPr kumimoji="1" sz="2400">
                <a:solidFill>
                  <a:schemeClr val="tx1"/>
                </a:solidFill>
                <a:latin typeface="Franklin Gothic Book" charset="0"/>
                <a:ea typeface="ＭＳ Ｐゴシック" charset="0"/>
              </a:defRPr>
            </a:lvl2pPr>
            <a:lvl3pPr marL="1143000" indent="-228600">
              <a:defRPr kumimoji="1" sz="2400">
                <a:solidFill>
                  <a:schemeClr val="tx1"/>
                </a:solidFill>
                <a:latin typeface="Franklin Gothic Book" charset="0"/>
                <a:ea typeface="ＭＳ Ｐゴシック" charset="0"/>
              </a:defRPr>
            </a:lvl3pPr>
            <a:lvl4pPr marL="1600200" indent="-228600">
              <a:defRPr kumimoji="1" sz="2400">
                <a:solidFill>
                  <a:schemeClr val="tx1"/>
                </a:solidFill>
                <a:latin typeface="Franklin Gothic Book" charset="0"/>
                <a:ea typeface="ＭＳ Ｐゴシック" charset="0"/>
              </a:defRPr>
            </a:lvl4pPr>
            <a:lvl5pPr marL="2057400" indent="-228600">
              <a:defRPr kumimoji="1" sz="2400">
                <a:solidFill>
                  <a:schemeClr val="tx1"/>
                </a:solidFill>
                <a:latin typeface="Franklin Gothic Book" charset="0"/>
                <a:ea typeface="ＭＳ Ｐゴシック" charset="0"/>
              </a:defRPr>
            </a:lvl5pPr>
            <a:lvl6pPr marL="2514600" indent="-228600" fontAlgn="base">
              <a:spcBef>
                <a:spcPct val="0"/>
              </a:spcBef>
              <a:spcAft>
                <a:spcPct val="0"/>
              </a:spcAft>
              <a:defRPr kumimoji="1" sz="2400">
                <a:solidFill>
                  <a:schemeClr val="tx1"/>
                </a:solidFill>
                <a:latin typeface="Franklin Gothic Book" charset="0"/>
                <a:ea typeface="ＭＳ Ｐゴシック" charset="0"/>
              </a:defRPr>
            </a:lvl6pPr>
            <a:lvl7pPr marL="2971800" indent="-228600" fontAlgn="base">
              <a:spcBef>
                <a:spcPct val="0"/>
              </a:spcBef>
              <a:spcAft>
                <a:spcPct val="0"/>
              </a:spcAft>
              <a:defRPr kumimoji="1" sz="2400">
                <a:solidFill>
                  <a:schemeClr val="tx1"/>
                </a:solidFill>
                <a:latin typeface="Franklin Gothic Book" charset="0"/>
                <a:ea typeface="ＭＳ Ｐゴシック" charset="0"/>
              </a:defRPr>
            </a:lvl7pPr>
            <a:lvl8pPr marL="3429000" indent="-228600" fontAlgn="base">
              <a:spcBef>
                <a:spcPct val="0"/>
              </a:spcBef>
              <a:spcAft>
                <a:spcPct val="0"/>
              </a:spcAft>
              <a:defRPr kumimoji="1" sz="2400">
                <a:solidFill>
                  <a:schemeClr val="tx1"/>
                </a:solidFill>
                <a:latin typeface="Franklin Gothic Book" charset="0"/>
                <a:ea typeface="ＭＳ Ｐゴシック" charset="0"/>
              </a:defRPr>
            </a:lvl8pPr>
            <a:lvl9pPr marL="3886200" indent="-228600" fontAlgn="base">
              <a:spcBef>
                <a:spcPct val="0"/>
              </a:spcBef>
              <a:spcAft>
                <a:spcPct val="0"/>
              </a:spcAft>
              <a:defRPr kumimoji="1" sz="2400">
                <a:solidFill>
                  <a:schemeClr val="tx1"/>
                </a:solidFill>
                <a:latin typeface="Franklin Gothic Book" charset="0"/>
                <a:ea typeface="ＭＳ Ｐゴシック" charset="0"/>
              </a:defRPr>
            </a:lvl9pPr>
          </a:lstStyle>
          <a:p>
            <a:fld id="{C9909FD5-23D9-0A48-8635-A913D277E3B6}" type="slidenum">
              <a:rPr lang="ja-JP" altLang="en-US" sz="1200"/>
              <a:pPr/>
              <a:t>5</a:t>
            </a:fld>
            <a:endParaRPr lang="ja-JP"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ー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ja-JP" dirty="0">
                <a:latin typeface="Calibri" charset="0"/>
              </a:rPr>
              <a:t>2010 </a:t>
            </a:r>
            <a:r>
              <a:rPr lang="ja-JP" altLang="en-US" dirty="0">
                <a:latin typeface="Calibri" charset="0"/>
              </a:rPr>
              <a:t>年度のセミナー資料も参考にする</a:t>
            </a:r>
          </a:p>
        </p:txBody>
      </p:sp>
      <p:sp>
        <p:nvSpPr>
          <p:cNvPr id="19459"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Franklin Gothic Book" charset="0"/>
                <a:ea typeface="ＭＳ Ｐゴシック" charset="0"/>
                <a:cs typeface="ＭＳ Ｐゴシック" charset="0"/>
              </a:defRPr>
            </a:lvl1pPr>
            <a:lvl2pPr marL="742950" indent="-285750">
              <a:defRPr kumimoji="1" sz="2400">
                <a:solidFill>
                  <a:schemeClr val="tx1"/>
                </a:solidFill>
                <a:latin typeface="Franklin Gothic Book" charset="0"/>
                <a:ea typeface="ＭＳ Ｐゴシック" charset="0"/>
              </a:defRPr>
            </a:lvl2pPr>
            <a:lvl3pPr marL="1143000" indent="-228600">
              <a:defRPr kumimoji="1" sz="2400">
                <a:solidFill>
                  <a:schemeClr val="tx1"/>
                </a:solidFill>
                <a:latin typeface="Franklin Gothic Book" charset="0"/>
                <a:ea typeface="ＭＳ Ｐゴシック" charset="0"/>
              </a:defRPr>
            </a:lvl3pPr>
            <a:lvl4pPr marL="1600200" indent="-228600">
              <a:defRPr kumimoji="1" sz="2400">
                <a:solidFill>
                  <a:schemeClr val="tx1"/>
                </a:solidFill>
                <a:latin typeface="Franklin Gothic Book" charset="0"/>
                <a:ea typeface="ＭＳ Ｐゴシック" charset="0"/>
              </a:defRPr>
            </a:lvl4pPr>
            <a:lvl5pPr marL="2057400" indent="-228600">
              <a:defRPr kumimoji="1" sz="2400">
                <a:solidFill>
                  <a:schemeClr val="tx1"/>
                </a:solidFill>
                <a:latin typeface="Franklin Gothic Book" charset="0"/>
                <a:ea typeface="ＭＳ Ｐゴシック" charset="0"/>
              </a:defRPr>
            </a:lvl5pPr>
            <a:lvl6pPr marL="2514600" indent="-228600" fontAlgn="base">
              <a:spcBef>
                <a:spcPct val="0"/>
              </a:spcBef>
              <a:spcAft>
                <a:spcPct val="0"/>
              </a:spcAft>
              <a:defRPr kumimoji="1" sz="2400">
                <a:solidFill>
                  <a:schemeClr val="tx1"/>
                </a:solidFill>
                <a:latin typeface="Franklin Gothic Book" charset="0"/>
                <a:ea typeface="ＭＳ Ｐゴシック" charset="0"/>
              </a:defRPr>
            </a:lvl6pPr>
            <a:lvl7pPr marL="2971800" indent="-228600" fontAlgn="base">
              <a:spcBef>
                <a:spcPct val="0"/>
              </a:spcBef>
              <a:spcAft>
                <a:spcPct val="0"/>
              </a:spcAft>
              <a:defRPr kumimoji="1" sz="2400">
                <a:solidFill>
                  <a:schemeClr val="tx1"/>
                </a:solidFill>
                <a:latin typeface="Franklin Gothic Book" charset="0"/>
                <a:ea typeface="ＭＳ Ｐゴシック" charset="0"/>
              </a:defRPr>
            </a:lvl7pPr>
            <a:lvl8pPr marL="3429000" indent="-228600" fontAlgn="base">
              <a:spcBef>
                <a:spcPct val="0"/>
              </a:spcBef>
              <a:spcAft>
                <a:spcPct val="0"/>
              </a:spcAft>
              <a:defRPr kumimoji="1" sz="2400">
                <a:solidFill>
                  <a:schemeClr val="tx1"/>
                </a:solidFill>
                <a:latin typeface="Franklin Gothic Book" charset="0"/>
                <a:ea typeface="ＭＳ Ｐゴシック" charset="0"/>
              </a:defRPr>
            </a:lvl8pPr>
            <a:lvl9pPr marL="3886200" indent="-228600" fontAlgn="base">
              <a:spcBef>
                <a:spcPct val="0"/>
              </a:spcBef>
              <a:spcAft>
                <a:spcPct val="0"/>
              </a:spcAft>
              <a:defRPr kumimoji="1" sz="2400">
                <a:solidFill>
                  <a:schemeClr val="tx1"/>
                </a:solidFill>
                <a:latin typeface="Franklin Gothic Book" charset="0"/>
                <a:ea typeface="ＭＳ Ｐゴシック" charset="0"/>
              </a:defRPr>
            </a:lvl9pPr>
          </a:lstStyle>
          <a:p>
            <a:fld id="{C9909FD5-23D9-0A48-8635-A913D277E3B6}" type="slidenum">
              <a:rPr lang="ja-JP" altLang="en-US" sz="1200"/>
              <a:pPr/>
              <a:t>9</a:t>
            </a:fld>
            <a:endParaRPr lang="ja-JP"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ー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ja-JP" dirty="0">
                <a:latin typeface="Calibri" charset="0"/>
              </a:rPr>
              <a:t>2010 </a:t>
            </a:r>
            <a:r>
              <a:rPr lang="ja-JP" altLang="en-US" dirty="0">
                <a:latin typeface="Calibri" charset="0"/>
              </a:rPr>
              <a:t>年度のセミナー資料も参考にする</a:t>
            </a:r>
          </a:p>
        </p:txBody>
      </p:sp>
      <p:sp>
        <p:nvSpPr>
          <p:cNvPr id="19459"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Franklin Gothic Book" charset="0"/>
                <a:ea typeface="ＭＳ Ｐゴシック" charset="0"/>
                <a:cs typeface="ＭＳ Ｐゴシック" charset="0"/>
              </a:defRPr>
            </a:lvl1pPr>
            <a:lvl2pPr marL="742950" indent="-285750">
              <a:defRPr kumimoji="1" sz="2400">
                <a:solidFill>
                  <a:schemeClr val="tx1"/>
                </a:solidFill>
                <a:latin typeface="Franklin Gothic Book" charset="0"/>
                <a:ea typeface="ＭＳ Ｐゴシック" charset="0"/>
              </a:defRPr>
            </a:lvl2pPr>
            <a:lvl3pPr marL="1143000" indent="-228600">
              <a:defRPr kumimoji="1" sz="2400">
                <a:solidFill>
                  <a:schemeClr val="tx1"/>
                </a:solidFill>
                <a:latin typeface="Franklin Gothic Book" charset="0"/>
                <a:ea typeface="ＭＳ Ｐゴシック" charset="0"/>
              </a:defRPr>
            </a:lvl3pPr>
            <a:lvl4pPr marL="1600200" indent="-228600">
              <a:defRPr kumimoji="1" sz="2400">
                <a:solidFill>
                  <a:schemeClr val="tx1"/>
                </a:solidFill>
                <a:latin typeface="Franklin Gothic Book" charset="0"/>
                <a:ea typeface="ＭＳ Ｐゴシック" charset="0"/>
              </a:defRPr>
            </a:lvl4pPr>
            <a:lvl5pPr marL="2057400" indent="-228600">
              <a:defRPr kumimoji="1" sz="2400">
                <a:solidFill>
                  <a:schemeClr val="tx1"/>
                </a:solidFill>
                <a:latin typeface="Franklin Gothic Book" charset="0"/>
                <a:ea typeface="ＭＳ Ｐゴシック" charset="0"/>
              </a:defRPr>
            </a:lvl5pPr>
            <a:lvl6pPr marL="2514600" indent="-228600" fontAlgn="base">
              <a:spcBef>
                <a:spcPct val="0"/>
              </a:spcBef>
              <a:spcAft>
                <a:spcPct val="0"/>
              </a:spcAft>
              <a:defRPr kumimoji="1" sz="2400">
                <a:solidFill>
                  <a:schemeClr val="tx1"/>
                </a:solidFill>
                <a:latin typeface="Franklin Gothic Book" charset="0"/>
                <a:ea typeface="ＭＳ Ｐゴシック" charset="0"/>
              </a:defRPr>
            </a:lvl6pPr>
            <a:lvl7pPr marL="2971800" indent="-228600" fontAlgn="base">
              <a:spcBef>
                <a:spcPct val="0"/>
              </a:spcBef>
              <a:spcAft>
                <a:spcPct val="0"/>
              </a:spcAft>
              <a:defRPr kumimoji="1" sz="2400">
                <a:solidFill>
                  <a:schemeClr val="tx1"/>
                </a:solidFill>
                <a:latin typeface="Franklin Gothic Book" charset="0"/>
                <a:ea typeface="ＭＳ Ｐゴシック" charset="0"/>
              </a:defRPr>
            </a:lvl7pPr>
            <a:lvl8pPr marL="3429000" indent="-228600" fontAlgn="base">
              <a:spcBef>
                <a:spcPct val="0"/>
              </a:spcBef>
              <a:spcAft>
                <a:spcPct val="0"/>
              </a:spcAft>
              <a:defRPr kumimoji="1" sz="2400">
                <a:solidFill>
                  <a:schemeClr val="tx1"/>
                </a:solidFill>
                <a:latin typeface="Franklin Gothic Book" charset="0"/>
                <a:ea typeface="ＭＳ Ｐゴシック" charset="0"/>
              </a:defRPr>
            </a:lvl8pPr>
            <a:lvl9pPr marL="3886200" indent="-228600" fontAlgn="base">
              <a:spcBef>
                <a:spcPct val="0"/>
              </a:spcBef>
              <a:spcAft>
                <a:spcPct val="0"/>
              </a:spcAft>
              <a:defRPr kumimoji="1" sz="2400">
                <a:solidFill>
                  <a:schemeClr val="tx1"/>
                </a:solidFill>
                <a:latin typeface="Franklin Gothic Book" charset="0"/>
                <a:ea typeface="ＭＳ Ｐゴシック" charset="0"/>
              </a:defRPr>
            </a:lvl9pPr>
          </a:lstStyle>
          <a:p>
            <a:fld id="{C9909FD5-23D9-0A48-8635-A913D277E3B6}" type="slidenum">
              <a:rPr lang="ja-JP" altLang="en-US" sz="1200"/>
              <a:pPr/>
              <a:t>10</a:t>
            </a:fld>
            <a:endParaRPr lang="ja-JP"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念のため動作確認する</a:t>
            </a:r>
            <a:endParaRPr lang="en-US" altLang="ja-JP" dirty="0" smtClean="0"/>
          </a:p>
          <a:p>
            <a:r>
              <a:rPr lang="en-US" altLang="ja-JP" dirty="0" smtClean="0"/>
              <a:t>f77 </a:t>
            </a:r>
            <a:r>
              <a:rPr lang="ja-JP" altLang="en-US" dirty="0" smtClean="0"/>
              <a:t>は再帰を使ってないので</a:t>
            </a:r>
            <a:r>
              <a:rPr kumimoji="1" lang="ja-JP" altLang="en-US" dirty="0" smtClean="0"/>
              <a:t>不公平</a:t>
            </a:r>
          </a:p>
          <a:p>
            <a:r>
              <a:rPr kumimoji="1" lang="ja-JP" altLang="en-US" dirty="0" smtClean="0"/>
              <a:t>モナドを使えば順序は指定できるらしい（参考：</a:t>
            </a:r>
            <a:r>
              <a:rPr kumimoji="1" lang="en-US" altLang="ja-JP" dirty="0" smtClean="0"/>
              <a:t>http://itpro.nikkeibp.co.jp/article/COLUMN/20061005/249933/?ST=develop</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8FAFF2C-A7F1-4F4C-B712-CE6BE884500E}" type="slidenum">
              <a:rPr lang="ja-JP" altLang="en-US" smtClean="0"/>
              <a:pPr>
                <a:defRPr/>
              </a:pPr>
              <a:t>11</a:t>
            </a:fld>
            <a:endParaRPr lang="ja-JP" altLang="en-US"/>
          </a:p>
        </p:txBody>
      </p:sp>
    </p:spTree>
    <p:extLst>
      <p:ext uri="{BB962C8B-B14F-4D97-AF65-F5344CB8AC3E}">
        <p14:creationId xmlns:p14="http://schemas.microsoft.com/office/powerpoint/2010/main" val="1968163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参考</a:t>
            </a:r>
            <a:r>
              <a:rPr kumimoji="1" lang="en-US" altLang="ja-JP" dirty="0" smtClean="0"/>
              <a:t>: http://itpro.nikkeibp.co.jp/article/COLUMN/20060801/244812/?ST=develop</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8FAFF2C-A7F1-4F4C-B712-CE6BE884500E}" type="slidenum">
              <a:rPr lang="ja-JP" altLang="en-US" smtClean="0"/>
              <a:pPr>
                <a:defRPr/>
              </a:pPr>
              <a:t>15</a:t>
            </a:fld>
            <a:endParaRPr lang="ja-JP" altLang="en-US"/>
          </a:p>
        </p:txBody>
      </p:sp>
    </p:spTree>
    <p:extLst>
      <p:ext uri="{BB962C8B-B14F-4D97-AF65-F5344CB8AC3E}">
        <p14:creationId xmlns:p14="http://schemas.microsoft.com/office/powerpoint/2010/main" val="1362707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kumimoji="1" lang="ja-JP" altLang="en-US" dirty="0" smtClean="0"/>
              <a:t>図を出したい</a:t>
            </a:r>
            <a:endParaRPr kumimoji="1" lang="en-US" altLang="ja-JP" dirty="0" smtClean="0"/>
          </a:p>
          <a:p>
            <a:pPr marL="0" marR="0" indent="0" algn="l" defTabSz="457200" rtl="0" eaLnBrk="1" fontAlgn="base" latinLnBrk="0" hangingPunct="1">
              <a:lnSpc>
                <a:spcPct val="100000"/>
              </a:lnSpc>
              <a:spcBef>
                <a:spcPct val="30000"/>
              </a:spcBef>
              <a:spcAft>
                <a:spcPct val="0"/>
              </a:spcAft>
              <a:buClrTx/>
              <a:buSzTx/>
              <a:buFontTx/>
              <a:buNone/>
              <a:tabLst/>
              <a:defRPr/>
            </a:pPr>
            <a:r>
              <a:rPr kumimoji="1" lang="en-US" altLang="ja-JP" dirty="0" smtClean="0"/>
              <a:t>print </a:t>
            </a:r>
            <a:r>
              <a:rPr lang="ja-JP" altLang="en-US" dirty="0" smtClean="0"/>
              <a:t>でいけるか確認</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8FAFF2C-A7F1-4F4C-B712-CE6BE884500E}" type="slidenum">
              <a:rPr lang="ja-JP" altLang="en-US" smtClean="0"/>
              <a:pPr>
                <a:defRPr/>
              </a:pPr>
              <a:t>34</a:t>
            </a:fld>
            <a:endParaRPr lang="ja-JP" altLang="en-US"/>
          </a:p>
        </p:txBody>
      </p:sp>
    </p:spTree>
    <p:extLst>
      <p:ext uri="{BB962C8B-B14F-4D97-AF65-F5344CB8AC3E}">
        <p14:creationId xmlns:p14="http://schemas.microsoft.com/office/powerpoint/2010/main" val="2810006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15"/>
          <p:cNvGrpSpPr>
            <a:grpSpLocks/>
          </p:cNvGrpSpPr>
          <p:nvPr/>
        </p:nvGrpSpPr>
        <p:grpSpPr bwMode="auto">
          <a:xfrm>
            <a:off x="0" y="0"/>
            <a:ext cx="9144000" cy="6858000"/>
            <a:chOff x="0" y="0"/>
            <a:chExt cx="9144000" cy="6858000"/>
          </a:xfrm>
        </p:grpSpPr>
        <p:sp>
          <p:nvSpPr>
            <p:cNvPr id="5"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6"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grpSp>
      <p:sp>
        <p:nvSpPr>
          <p:cNvPr id="7"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8" name="Rectangle 10"/>
          <p:cNvSpPr/>
          <p:nvPr/>
        </p:nvSpPr>
        <p:spPr>
          <a:xfrm>
            <a:off x="990600" y="1017588"/>
            <a:ext cx="7178675" cy="4830762"/>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9" name="Rectangle 11"/>
          <p:cNvSpPr/>
          <p:nvPr/>
        </p:nvSpPr>
        <p:spPr>
          <a:xfrm>
            <a:off x="990600" y="1009650"/>
            <a:ext cx="7180263" cy="4832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pic>
        <p:nvPicPr>
          <p:cNvPr id="10" name="Picture 2" descr="C:\Users\Administrator\Desktop\Pushpin Dev\Assets\pushpinLeft.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rot="1435684">
            <a:off x="769938" y="701675"/>
            <a:ext cx="566737"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C:\Users\Administrator\Desktop\Pushpin Dev\Assets\pushpinLeft.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4096196">
            <a:off x="7854950" y="749300"/>
            <a:ext cx="5667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ja-JP" altLang="en-US" smtClean="0"/>
              <a:t>マスター タイトルの書式設定</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12" name="Date Placeholder 3"/>
          <p:cNvSpPr>
            <a:spLocks noGrp="1"/>
          </p:cNvSpPr>
          <p:nvPr>
            <p:ph type="dt" sz="half" idx="10"/>
          </p:nvPr>
        </p:nvSpPr>
        <p:spPr>
          <a:xfrm>
            <a:off x="6770688" y="5357813"/>
            <a:ext cx="1214437" cy="365125"/>
          </a:xfrm>
        </p:spPr>
        <p:txBody>
          <a:bodyPr/>
          <a:lstStyle>
            <a:lvl1pPr>
              <a:defRPr/>
            </a:lvl1pPr>
          </a:lstStyle>
          <a:p>
            <a:pPr>
              <a:defRPr/>
            </a:pPr>
            <a:fld id="{621BFD9F-4859-A94A-9DF6-063622F863A5}" type="datetimeFigureOut">
              <a:rPr lang="en-US"/>
              <a:pPr>
                <a:defRPr/>
              </a:pPr>
              <a:t>1/28/2013</a:t>
            </a:fld>
            <a:endParaRPr lang="en-US"/>
          </a:p>
        </p:txBody>
      </p:sp>
      <p:sp>
        <p:nvSpPr>
          <p:cNvPr id="13" name="Footer Placeholder 4"/>
          <p:cNvSpPr>
            <a:spLocks noGrp="1"/>
          </p:cNvSpPr>
          <p:nvPr>
            <p:ph type="ftr" sz="quarter" idx="11"/>
          </p:nvPr>
        </p:nvSpPr>
        <p:spPr>
          <a:xfrm>
            <a:off x="1174750" y="5357813"/>
            <a:ext cx="5033963" cy="365125"/>
          </a:xfrm>
        </p:spPr>
        <p:txBody>
          <a:bodyPr/>
          <a:lstStyle>
            <a:lvl1pPr>
              <a:defRPr/>
            </a:lvl1pPr>
          </a:lstStyle>
          <a:p>
            <a:pPr>
              <a:defRPr/>
            </a:pPr>
            <a:endParaRPr lang="en-US"/>
          </a:p>
        </p:txBody>
      </p:sp>
      <p:sp>
        <p:nvSpPr>
          <p:cNvPr id="14" name="Slide Number Placeholder 5"/>
          <p:cNvSpPr>
            <a:spLocks noGrp="1"/>
          </p:cNvSpPr>
          <p:nvPr>
            <p:ph type="sldNum" sz="quarter" idx="12"/>
          </p:nvPr>
        </p:nvSpPr>
        <p:spPr>
          <a:xfrm>
            <a:off x="6213475" y="5357813"/>
            <a:ext cx="554038" cy="365125"/>
          </a:xfrm>
        </p:spPr>
        <p:txBody>
          <a:bodyPr/>
          <a:lstStyle>
            <a:lvl1pPr algn="ctr">
              <a:defRPr/>
            </a:lvl1pPr>
          </a:lstStyle>
          <a:p>
            <a:pPr>
              <a:defRPr/>
            </a:pPr>
            <a:fld id="{248EA909-F075-304D-9FEB-708A0292ADA2}" type="slidenum">
              <a:rPr lang="en-US"/>
              <a:pPr>
                <a:defRPr/>
              </a:pPr>
              <a:t>‹#›</a:t>
            </a:fld>
            <a:endParaRPr lang="en-US"/>
          </a:p>
        </p:txBody>
      </p:sp>
    </p:spTree>
    <p:extLst>
      <p:ext uri="{BB962C8B-B14F-4D97-AF65-F5344CB8AC3E}">
        <p14:creationId xmlns:p14="http://schemas.microsoft.com/office/powerpoint/2010/main" val="3536730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D395E36C-F9AF-AA40-8ADE-1C0C5BCB49C9}" type="datetimeFigureOut">
              <a:rPr lang="en-US"/>
              <a:pPr>
                <a:defRPr/>
              </a:pPr>
              <a:t>1/28/2013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9F1954-5362-2848-9D74-2A60298CD48E}" type="slidenum">
              <a:rPr lang="en-US"/>
              <a:pPr>
                <a:defRPr/>
              </a:pPr>
              <a:t>‹#›</a:t>
            </a:fld>
            <a:endParaRPr lang="en-US" dirty="0"/>
          </a:p>
        </p:txBody>
      </p:sp>
    </p:spTree>
    <p:extLst>
      <p:ext uri="{BB962C8B-B14F-4D97-AF65-F5344CB8AC3E}">
        <p14:creationId xmlns:p14="http://schemas.microsoft.com/office/powerpoint/2010/main" val="1038027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DA051AF4-7A5D-0847-8480-FB81E5633D97}" type="datetimeFigureOut">
              <a:rPr lang="en-US"/>
              <a:pPr>
                <a:defRPr/>
              </a:pPr>
              <a:t>1/28/2013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65C87D-60E3-BA43-90C6-7C3BB8FFDC4C}" type="slidenum">
              <a:rPr lang="en-US"/>
              <a:pPr>
                <a:defRPr/>
              </a:pPr>
              <a:t>‹#›</a:t>
            </a:fld>
            <a:endParaRPr lang="en-US" dirty="0"/>
          </a:p>
        </p:txBody>
      </p:sp>
    </p:spTree>
    <p:extLst>
      <p:ext uri="{BB962C8B-B14F-4D97-AF65-F5344CB8AC3E}">
        <p14:creationId xmlns:p14="http://schemas.microsoft.com/office/powerpoint/2010/main" val="3565738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55F26B09-3CFC-954D-9B99-D1696D17F2E7}" type="datetimeFigureOut">
              <a:rPr lang="en-US"/>
              <a:pPr>
                <a:defRPr/>
              </a:pPr>
              <a:t>1/28/2013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7757D6-5025-8C4A-B655-84125CA7A8FB}" type="slidenum">
              <a:rPr lang="en-US"/>
              <a:pPr>
                <a:defRPr/>
              </a:pPr>
              <a:t>‹#›</a:t>
            </a:fld>
            <a:endParaRPr lang="en-US" dirty="0"/>
          </a:p>
        </p:txBody>
      </p:sp>
    </p:spTree>
    <p:extLst>
      <p:ext uri="{BB962C8B-B14F-4D97-AF65-F5344CB8AC3E}">
        <p14:creationId xmlns:p14="http://schemas.microsoft.com/office/powerpoint/2010/main" val="403443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56267" y="3725334"/>
            <a:ext cx="6231467" cy="1309511"/>
          </a:xfrm>
        </p:spPr>
        <p:txBody>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B4584801-F106-F54F-9661-8A92075490FB}" type="datetimeFigureOut">
              <a:rPr lang="en-US"/>
              <a:pPr>
                <a:defRPr/>
              </a:pPr>
              <a:t>1/28/2013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86291-C6A6-F54E-A0DA-9D6A7C10397B}" type="slidenum">
              <a:rPr lang="en-US"/>
              <a:pPr>
                <a:defRPr/>
              </a:pPr>
              <a:t>‹#›</a:t>
            </a:fld>
            <a:endParaRPr lang="en-US" dirty="0"/>
          </a:p>
        </p:txBody>
      </p:sp>
    </p:spTree>
    <p:extLst>
      <p:ext uri="{BB962C8B-B14F-4D97-AF65-F5344CB8AC3E}">
        <p14:creationId xmlns:p14="http://schemas.microsoft.com/office/powerpoint/2010/main" val="101301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3"/>
          <p:cNvSpPr>
            <a:spLocks noGrp="1"/>
          </p:cNvSpPr>
          <p:nvPr>
            <p:ph type="dt" sz="half" idx="15"/>
          </p:nvPr>
        </p:nvSpPr>
        <p:spPr/>
        <p:txBody>
          <a:bodyPr/>
          <a:lstStyle>
            <a:lvl1pPr>
              <a:defRPr/>
            </a:lvl1pPr>
          </a:lstStyle>
          <a:p>
            <a:pPr>
              <a:defRPr/>
            </a:pPr>
            <a:fld id="{71E77E08-CDF7-9048-BE81-03A413198BA5}" type="datetimeFigureOut">
              <a:rPr lang="en-US"/>
              <a:pPr>
                <a:defRPr/>
              </a:pPr>
              <a:t>1/28/2013</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CE928391-1897-AE49-8B0C-4163CFFAB101}" type="slidenum">
              <a:rPr lang="en-US"/>
              <a:pPr>
                <a:defRPr/>
              </a:pPr>
              <a:t>‹#›</a:t>
            </a:fld>
            <a:endParaRPr lang="en-US" dirty="0"/>
          </a:p>
        </p:txBody>
      </p:sp>
    </p:spTree>
    <p:extLst>
      <p:ext uri="{BB962C8B-B14F-4D97-AF65-F5344CB8AC3E}">
        <p14:creationId xmlns:p14="http://schemas.microsoft.com/office/powerpoint/2010/main" val="2748790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1" name="Content Placeholder 10"/>
          <p:cNvSpPr>
            <a:spLocks noGrp="1"/>
          </p:cNvSpPr>
          <p:nvPr>
            <p:ph sz="quarter" idx="13"/>
          </p:nvPr>
        </p:nvSpPr>
        <p:spPr>
          <a:xfrm>
            <a:off x="1298448" y="2944368"/>
            <a:ext cx="3227832" cy="27797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3"/>
          <p:cNvSpPr>
            <a:spLocks noGrp="1"/>
          </p:cNvSpPr>
          <p:nvPr>
            <p:ph type="dt" sz="half" idx="15"/>
          </p:nvPr>
        </p:nvSpPr>
        <p:spPr/>
        <p:txBody>
          <a:bodyPr/>
          <a:lstStyle>
            <a:lvl1pPr>
              <a:defRPr/>
            </a:lvl1pPr>
          </a:lstStyle>
          <a:p>
            <a:pPr>
              <a:defRPr/>
            </a:pPr>
            <a:fld id="{2A00023A-5430-4042-921B-46A4B98DF4A5}" type="datetimeFigureOut">
              <a:rPr lang="en-US"/>
              <a:pPr>
                <a:defRPr/>
              </a:pPr>
              <a:t>1/28/2013</a:t>
            </a:fld>
            <a:endParaRPr lang="en-US" dirty="0"/>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407678F5-273B-4C48-B38C-D4AD34F41887}" type="slidenum">
              <a:rPr lang="en-US"/>
              <a:pPr>
                <a:defRPr/>
              </a:pPr>
              <a:t>‹#›</a:t>
            </a:fld>
            <a:endParaRPr lang="en-US" dirty="0"/>
          </a:p>
        </p:txBody>
      </p:sp>
    </p:spTree>
    <p:extLst>
      <p:ext uri="{BB962C8B-B14F-4D97-AF65-F5344CB8AC3E}">
        <p14:creationId xmlns:p14="http://schemas.microsoft.com/office/powerpoint/2010/main" val="2547943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36F43352-A378-9542-978E-BD04D165E683}" type="datetimeFigureOut">
              <a:rPr lang="en-US"/>
              <a:pPr>
                <a:defRPr/>
              </a:pPr>
              <a:t>1/28/2013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746317F-BF6A-754B-B4C7-0846447E0931}" type="slidenum">
              <a:rPr lang="en-US"/>
              <a:pPr>
                <a:defRPr/>
              </a:pPr>
              <a:t>‹#›</a:t>
            </a:fld>
            <a:endParaRPr lang="en-US" dirty="0"/>
          </a:p>
        </p:txBody>
      </p:sp>
    </p:spTree>
    <p:extLst>
      <p:ext uri="{BB962C8B-B14F-4D97-AF65-F5344CB8AC3E}">
        <p14:creationId xmlns:p14="http://schemas.microsoft.com/office/powerpoint/2010/main" val="333966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E2896A-EC4A-6244-81B9-7C7B8FBB4A92}" type="datetimeFigureOut">
              <a:rPr lang="en-US"/>
              <a:pPr>
                <a:defRPr/>
              </a:pPr>
              <a:t>1/28/2013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7B23379-5E1A-AF43-9DEB-4488CEB059DF}" type="slidenum">
              <a:rPr lang="en-US"/>
              <a:pPr>
                <a:defRPr/>
              </a:pPr>
              <a:t>‹#›</a:t>
            </a:fld>
            <a:endParaRPr lang="en-US" dirty="0"/>
          </a:p>
        </p:txBody>
      </p:sp>
    </p:spTree>
    <p:extLst>
      <p:ext uri="{BB962C8B-B14F-4D97-AF65-F5344CB8AC3E}">
        <p14:creationId xmlns:p14="http://schemas.microsoft.com/office/powerpoint/2010/main" val="2964127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7"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grpSp>
      <p:sp>
        <p:nvSpPr>
          <p:cNvPr id="8"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9" name="Rectangle 15"/>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10" name="Rectangle 16"/>
          <p:cNvSpPr/>
          <p:nvPr/>
        </p:nvSpPr>
        <p:spPr>
          <a:xfrm rot="60000">
            <a:off x="4471988" y="603250"/>
            <a:ext cx="3787775"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11" name="Rectangle 12"/>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12" name="Rectangle 13"/>
          <p:cNvSpPr/>
          <p:nvPr/>
        </p:nvSpPr>
        <p:spPr>
          <a:xfrm rot="21540000">
            <a:off x="749300" y="576263"/>
            <a:ext cx="3789363"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pic>
        <p:nvPicPr>
          <p:cNvPr id="13" name="Picture 2" descr="C:\Users\Administrator\Desktop\Pushpin Dev\Assets\pushpinLeft.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rot="1435684">
            <a:off x="2371725" y="293688"/>
            <a:ext cx="56673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 descr="C:\Users\Administrator\Desktop\Pushpin Dev\Assets\pushpinLeft.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4096196">
            <a:off x="6280150" y="333375"/>
            <a:ext cx="5667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ja-JP" altLang="en-US" smtClean="0"/>
              <a:t>マスター タイトルの書式設定</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5" name="Date Placeholder 4"/>
          <p:cNvSpPr>
            <a:spLocks noGrp="1"/>
          </p:cNvSpPr>
          <p:nvPr>
            <p:ph type="dt" sz="half" idx="10"/>
          </p:nvPr>
        </p:nvSpPr>
        <p:spPr>
          <a:xfrm rot="60000">
            <a:off x="6342063" y="5886450"/>
            <a:ext cx="1212850" cy="365125"/>
          </a:xfrm>
        </p:spPr>
        <p:txBody>
          <a:bodyPr/>
          <a:lstStyle>
            <a:lvl1pPr>
              <a:defRPr/>
            </a:lvl1pPr>
          </a:lstStyle>
          <a:p>
            <a:pPr>
              <a:defRPr/>
            </a:pPr>
            <a:fld id="{D796778B-3EB9-9A41-B4FE-44316B81058A}" type="datetimeFigureOut">
              <a:rPr lang="en-US"/>
              <a:pPr>
                <a:defRPr/>
              </a:pPr>
              <a:t>1/28/2013</a:t>
            </a:fld>
            <a:endParaRPr lang="en-US"/>
          </a:p>
        </p:txBody>
      </p:sp>
      <p:sp>
        <p:nvSpPr>
          <p:cNvPr id="16" name="Footer Placeholder 5"/>
          <p:cNvSpPr>
            <a:spLocks noGrp="1"/>
          </p:cNvSpPr>
          <p:nvPr>
            <p:ph type="ftr" sz="quarter" idx="11"/>
          </p:nvPr>
        </p:nvSpPr>
        <p:spPr>
          <a:xfrm rot="21540000">
            <a:off x="914400" y="5829300"/>
            <a:ext cx="35226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58088" y="5897563"/>
            <a:ext cx="554037" cy="365125"/>
          </a:xfrm>
        </p:spPr>
        <p:txBody>
          <a:bodyPr/>
          <a:lstStyle>
            <a:lvl1pPr>
              <a:defRPr/>
            </a:lvl1pPr>
          </a:lstStyle>
          <a:p>
            <a:pPr>
              <a:defRPr/>
            </a:pPr>
            <a:fld id="{48B04614-82D6-DF43-970A-FE4AD2BCEE67}" type="slidenum">
              <a:rPr lang="en-US"/>
              <a:pPr>
                <a:defRPr/>
              </a:pPr>
              <a:t>‹#›</a:t>
            </a:fld>
            <a:endParaRPr lang="en-US"/>
          </a:p>
        </p:txBody>
      </p:sp>
    </p:spTree>
    <p:extLst>
      <p:ext uri="{BB962C8B-B14F-4D97-AF65-F5344CB8AC3E}">
        <p14:creationId xmlns:p14="http://schemas.microsoft.com/office/powerpoint/2010/main" val="1558910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7"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grpSp>
      <p:sp>
        <p:nvSpPr>
          <p:cNvPr id="8"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9" name="Rectangle 11"/>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10" name="Rectangle 12"/>
          <p:cNvSpPr/>
          <p:nvPr/>
        </p:nvSpPr>
        <p:spPr>
          <a:xfrm rot="21540000">
            <a:off x="744538" y="576263"/>
            <a:ext cx="3789362"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11" name="Rectangle 28"/>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12" name="Rectangle 29"/>
          <p:cNvSpPr/>
          <p:nvPr/>
        </p:nvSpPr>
        <p:spPr>
          <a:xfrm rot="60000">
            <a:off x="4464050" y="603250"/>
            <a:ext cx="3789363"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pic>
        <p:nvPicPr>
          <p:cNvPr id="13" name="Picture 2" descr="C:\Users\Administrator\Desktop\Pushpin Dev\Assets\pushpinLeft.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rot="1435684">
            <a:off x="2371725" y="293688"/>
            <a:ext cx="56673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 descr="C:\Users\Administrator\Desktop\Pushpin Dev\Assets\pushpinLeft.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4096196">
            <a:off x="6280150" y="333375"/>
            <a:ext cx="5667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lang="en-US" noProof="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5" name="Date Placeholder 4"/>
          <p:cNvSpPr>
            <a:spLocks noGrp="1"/>
          </p:cNvSpPr>
          <p:nvPr>
            <p:ph type="dt" sz="half" idx="10"/>
          </p:nvPr>
        </p:nvSpPr>
        <p:spPr>
          <a:xfrm rot="60000">
            <a:off x="6345238" y="5888038"/>
            <a:ext cx="1214437" cy="365125"/>
          </a:xfrm>
        </p:spPr>
        <p:txBody>
          <a:bodyPr/>
          <a:lstStyle>
            <a:lvl1pPr>
              <a:defRPr/>
            </a:lvl1pPr>
          </a:lstStyle>
          <a:p>
            <a:pPr>
              <a:defRPr/>
            </a:pPr>
            <a:fld id="{D04CE541-9283-644B-9010-4D20F4E02A69}" type="datetimeFigureOut">
              <a:rPr lang="en-US"/>
              <a:pPr>
                <a:defRPr/>
              </a:pPr>
              <a:t>1/28/2013</a:t>
            </a:fld>
            <a:endParaRPr lang="en-US"/>
          </a:p>
        </p:txBody>
      </p:sp>
      <p:sp>
        <p:nvSpPr>
          <p:cNvPr id="16" name="Footer Placeholder 5"/>
          <p:cNvSpPr>
            <a:spLocks noGrp="1"/>
          </p:cNvSpPr>
          <p:nvPr>
            <p:ph type="ftr" sz="quarter" idx="11"/>
          </p:nvPr>
        </p:nvSpPr>
        <p:spPr>
          <a:xfrm rot="21540000">
            <a:off x="914400" y="5830888"/>
            <a:ext cx="33194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62850" y="5900738"/>
            <a:ext cx="554038" cy="365125"/>
          </a:xfrm>
        </p:spPr>
        <p:txBody>
          <a:bodyPr/>
          <a:lstStyle>
            <a:lvl1pPr>
              <a:defRPr/>
            </a:lvl1pPr>
          </a:lstStyle>
          <a:p>
            <a:pPr>
              <a:defRPr/>
            </a:pPr>
            <a:fld id="{F50C7A9D-EDE5-014A-A8EB-00AC52CDD7AD}" type="slidenum">
              <a:rPr lang="en-US"/>
              <a:pPr>
                <a:defRPr/>
              </a:pPr>
              <a:t>‹#›</a:t>
            </a:fld>
            <a:endParaRPr lang="en-US"/>
          </a:p>
        </p:txBody>
      </p:sp>
    </p:spTree>
    <p:extLst>
      <p:ext uri="{BB962C8B-B14F-4D97-AF65-F5344CB8AC3E}">
        <p14:creationId xmlns:p14="http://schemas.microsoft.com/office/powerpoint/2010/main" val="20294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5.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11" name="Rectangle 10"/>
          <p:cNvSpPr/>
          <p:nvPr/>
        </p:nvSpPr>
        <p:spPr>
          <a:xfrm>
            <a:off x="731838" y="574675"/>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12" name="Rectangle 11"/>
          <p:cNvSpPr/>
          <p:nvPr/>
        </p:nvSpPr>
        <p:spPr>
          <a:xfrm>
            <a:off x="731838" y="576263"/>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p>
        </p:txBody>
      </p:sp>
      <p:pic>
        <p:nvPicPr>
          <p:cNvPr id="1032" name="Picture 2" descr="C:\Users\Administrator\Desktop\Pushpin Dev\Assets\pushpinLeft.png"/>
          <p:cNvPicPr>
            <a:picLocks noChangeAspect="1" noChangeArrowheads="1"/>
          </p:cNvPicPr>
          <p:nvPr/>
        </p:nvPicPr>
        <p:blipFill>
          <a:blip r:embed="rId14" cstate="email">
            <a:extLst>
              <a:ext uri="{28A0092B-C50C-407E-A947-70E740481C1C}">
                <a14:useLocalDpi xmlns:a14="http://schemas.microsoft.com/office/drawing/2010/main" val="0"/>
              </a:ext>
            </a:extLst>
          </a:blip>
          <a:srcRect/>
          <a:stretch>
            <a:fillRect/>
          </a:stretch>
        </p:blipFill>
        <p:spPr bwMode="auto">
          <a:xfrm rot="1435684">
            <a:off x="544513" y="273050"/>
            <a:ext cx="566737"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descr="C:\Users\Administrator\Desktop\Pushpin Dev\Assets\pushpinLeft.png"/>
          <p:cNvPicPr>
            <a:picLocks noChangeAspect="1" noChangeArrowheads="1"/>
          </p:cNvPicPr>
          <p:nvPr/>
        </p:nvPicPr>
        <p:blipFill>
          <a:blip r:embed="rId15" cstate="email">
            <a:extLst>
              <a:ext uri="{28A0092B-C50C-407E-A947-70E740481C1C}">
                <a14:useLocalDpi xmlns:a14="http://schemas.microsoft.com/office/drawing/2010/main" val="0"/>
              </a:ext>
            </a:extLst>
          </a:blip>
          <a:srcRect/>
          <a:stretch>
            <a:fillRect/>
          </a:stretch>
        </p:blipFill>
        <p:spPr bwMode="auto">
          <a:xfrm rot="4096196">
            <a:off x="8115300" y="298450"/>
            <a:ext cx="5667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itle Placeholder 1"/>
          <p:cNvSpPr>
            <a:spLocks noGrp="1"/>
          </p:cNvSpPr>
          <p:nvPr>
            <p:ph type="title"/>
          </p:nvPr>
        </p:nvSpPr>
        <p:spPr bwMode="auto">
          <a:xfrm>
            <a:off x="1095375" y="817563"/>
            <a:ext cx="6964363"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1035" name="Text Placeholder 2"/>
          <p:cNvSpPr>
            <a:spLocks noGrp="1"/>
          </p:cNvSpPr>
          <p:nvPr>
            <p:ph type="body" idx="1"/>
          </p:nvPr>
        </p:nvSpPr>
        <p:spPr bwMode="auto">
          <a:xfrm>
            <a:off x="1463675" y="2119313"/>
            <a:ext cx="6196013"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p:cNvSpPr>
            <a:spLocks noGrp="1"/>
          </p:cNvSpPr>
          <p:nvPr>
            <p:ph type="dt" sz="half" idx="2"/>
          </p:nvPr>
        </p:nvSpPr>
        <p:spPr>
          <a:xfrm>
            <a:off x="6454775" y="5808663"/>
            <a:ext cx="121285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2"/>
                </a:solidFill>
                <a:latin typeface="Rage Italic" pitchFamily="66" charset="0"/>
                <a:ea typeface="+mn-ea"/>
                <a:cs typeface="+mn-cs"/>
              </a:defRPr>
            </a:lvl1pPr>
          </a:lstStyle>
          <a:p>
            <a:pPr>
              <a:defRPr/>
            </a:pPr>
            <a:fld id="{A8FDC27E-F139-DF41-B916-6EEF2F2B2E7F}" type="datetimeFigureOut">
              <a:rPr lang="en-US"/>
              <a:pPr>
                <a:defRPr/>
              </a:pPr>
              <a:t>1/28/2013</a:t>
            </a:fld>
            <a:endParaRPr lang="en-US" dirty="0"/>
          </a:p>
        </p:txBody>
      </p:sp>
      <p:sp>
        <p:nvSpPr>
          <p:cNvPr id="5" name="Footer Placeholder 4"/>
          <p:cNvSpPr>
            <a:spLocks noGrp="1"/>
          </p:cNvSpPr>
          <p:nvPr>
            <p:ph type="ftr" sz="quarter" idx="3"/>
          </p:nvPr>
        </p:nvSpPr>
        <p:spPr>
          <a:xfrm>
            <a:off x="914400" y="5808663"/>
            <a:ext cx="5540375"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2"/>
                </a:solidFill>
                <a:latin typeface="Rage Italic" pitchFamily="66"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7670800" y="5808663"/>
            <a:ext cx="554038"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2"/>
                </a:solidFill>
                <a:latin typeface="Rage Italic" pitchFamily="66" charset="0"/>
                <a:ea typeface="+mn-ea"/>
                <a:cs typeface="+mn-cs"/>
              </a:defRPr>
            </a:lvl1pPr>
          </a:lstStyle>
          <a:p>
            <a:pPr>
              <a:defRPr/>
            </a:pPr>
            <a:fld id="{1FBC1F11-0278-AC4F-B795-B4194D818C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67" r:id="rId1"/>
    <p:sldLayoutId id="2147483759" r:id="rId2"/>
    <p:sldLayoutId id="2147483760" r:id="rId3"/>
    <p:sldLayoutId id="2147483761" r:id="rId4"/>
    <p:sldLayoutId id="2147483762" r:id="rId5"/>
    <p:sldLayoutId id="2147483763" r:id="rId6"/>
    <p:sldLayoutId id="2147483764" r:id="rId7"/>
    <p:sldLayoutId id="2147483768" r:id="rId8"/>
    <p:sldLayoutId id="2147483769" r:id="rId9"/>
    <p:sldLayoutId id="2147483765" r:id="rId10"/>
    <p:sldLayoutId id="2147483766" r:id="rId11"/>
  </p:sldLayoutIdLst>
  <p:txStyles>
    <p:titleStyle>
      <a:lvl1pPr algn="ctr" rtl="0" fontAlgn="base">
        <a:spcBef>
          <a:spcPct val="0"/>
        </a:spcBef>
        <a:spcAft>
          <a:spcPct val="0"/>
        </a:spcAft>
        <a:defRPr kumimoji="1" sz="4400" kern="1200">
          <a:solidFill>
            <a:schemeClr val="tx1"/>
          </a:solidFill>
          <a:latin typeface="+mj-lt"/>
          <a:ea typeface="ＭＳ Ｐゴシック" charset="0"/>
          <a:cs typeface="ＭＳ Ｐゴシック" charset="0"/>
        </a:defRPr>
      </a:lvl1pPr>
      <a:lvl2pPr algn="ctr" rtl="0" fontAlgn="base">
        <a:spcBef>
          <a:spcPct val="0"/>
        </a:spcBef>
        <a:spcAft>
          <a:spcPct val="0"/>
        </a:spcAft>
        <a:defRPr kumimoji="1" sz="4400">
          <a:solidFill>
            <a:schemeClr val="tx1"/>
          </a:solidFill>
          <a:latin typeface="Constantia" charset="0"/>
          <a:ea typeface="ＭＳ Ｐゴシック" charset="0"/>
          <a:cs typeface="ＭＳ Ｐゴシック" charset="0"/>
        </a:defRPr>
      </a:lvl2pPr>
      <a:lvl3pPr algn="ctr" rtl="0" fontAlgn="base">
        <a:spcBef>
          <a:spcPct val="0"/>
        </a:spcBef>
        <a:spcAft>
          <a:spcPct val="0"/>
        </a:spcAft>
        <a:defRPr kumimoji="1" sz="4400">
          <a:solidFill>
            <a:schemeClr val="tx1"/>
          </a:solidFill>
          <a:latin typeface="Constantia" charset="0"/>
          <a:ea typeface="ＭＳ Ｐゴシック" charset="0"/>
          <a:cs typeface="ＭＳ Ｐゴシック" charset="0"/>
        </a:defRPr>
      </a:lvl3pPr>
      <a:lvl4pPr algn="ctr" rtl="0" fontAlgn="base">
        <a:spcBef>
          <a:spcPct val="0"/>
        </a:spcBef>
        <a:spcAft>
          <a:spcPct val="0"/>
        </a:spcAft>
        <a:defRPr kumimoji="1" sz="4400">
          <a:solidFill>
            <a:schemeClr val="tx1"/>
          </a:solidFill>
          <a:latin typeface="Constantia" charset="0"/>
          <a:ea typeface="ＭＳ Ｐゴシック" charset="0"/>
          <a:cs typeface="ＭＳ Ｐゴシック" charset="0"/>
        </a:defRPr>
      </a:lvl4pPr>
      <a:lvl5pPr algn="ctr" rtl="0" fontAlgn="base">
        <a:spcBef>
          <a:spcPct val="0"/>
        </a:spcBef>
        <a:spcAft>
          <a:spcPct val="0"/>
        </a:spcAft>
        <a:defRPr kumimoji="1" sz="4400">
          <a:solidFill>
            <a:schemeClr val="tx1"/>
          </a:solidFill>
          <a:latin typeface="Constantia" charset="0"/>
          <a:ea typeface="ＭＳ Ｐゴシック" charset="0"/>
          <a:cs typeface="ＭＳ Ｐゴシック" charset="0"/>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2"/>
        </a:buClr>
        <a:buSzPct val="85000"/>
        <a:buFont typeface="Brush Script MT" charset="0"/>
        <a:buChar char="O"/>
        <a:defRPr kumimoji="1" sz="2400" kern="1200">
          <a:solidFill>
            <a:schemeClr val="tx1"/>
          </a:solidFill>
          <a:latin typeface="+mn-lt"/>
          <a:ea typeface="ＭＳ Ｐゴシック" charset="0"/>
          <a:cs typeface="ＭＳ Ｐゴシック" charset="0"/>
        </a:defRPr>
      </a:lvl1pPr>
      <a:lvl2pPr marL="639763" indent="-273050" algn="l" rtl="0" fontAlgn="base">
        <a:spcBef>
          <a:spcPct val="20000"/>
        </a:spcBef>
        <a:spcAft>
          <a:spcPct val="0"/>
        </a:spcAft>
        <a:buClr>
          <a:schemeClr val="accent2"/>
        </a:buClr>
        <a:buSzPct val="85000"/>
        <a:buFont typeface="Brush Script MT" charset="0"/>
        <a:buChar char="O"/>
        <a:defRPr kumimoji="1" sz="2200" kern="1200">
          <a:solidFill>
            <a:schemeClr val="tx1"/>
          </a:solidFill>
          <a:latin typeface="+mn-lt"/>
          <a:ea typeface="ＭＳ Ｐゴシック" charset="0"/>
          <a:cs typeface="+mn-cs"/>
        </a:defRPr>
      </a:lvl2pPr>
      <a:lvl3pPr marL="914400" indent="-228600" algn="l" rtl="0" fontAlgn="base">
        <a:spcBef>
          <a:spcPct val="20000"/>
        </a:spcBef>
        <a:spcAft>
          <a:spcPct val="0"/>
        </a:spcAft>
        <a:buClr>
          <a:schemeClr val="accent2"/>
        </a:buClr>
        <a:buSzPct val="85000"/>
        <a:buFont typeface="Brush Script MT" charset="0"/>
        <a:buChar char="O"/>
        <a:defRPr kumimoji="1" sz="2000" kern="1200">
          <a:solidFill>
            <a:schemeClr val="tx1"/>
          </a:solidFill>
          <a:latin typeface="+mn-lt"/>
          <a:ea typeface="ＭＳ Ｐゴシック" charset="0"/>
          <a:cs typeface="+mn-cs"/>
        </a:defRPr>
      </a:lvl3pPr>
      <a:lvl4pPr marL="1279525" indent="-228600" algn="l" rtl="0" fontAlgn="base">
        <a:spcBef>
          <a:spcPct val="20000"/>
        </a:spcBef>
        <a:spcAft>
          <a:spcPct val="0"/>
        </a:spcAft>
        <a:buClr>
          <a:schemeClr val="accent2"/>
        </a:buClr>
        <a:buSzPct val="85000"/>
        <a:buFont typeface="Brush Script MT" charset="0"/>
        <a:buChar char="O"/>
        <a:defRPr kumimoji="1" kern="1200">
          <a:solidFill>
            <a:schemeClr val="tx1"/>
          </a:solidFill>
          <a:latin typeface="+mn-lt"/>
          <a:ea typeface="ＭＳ Ｐゴシック" charset="0"/>
          <a:cs typeface="+mn-cs"/>
        </a:defRPr>
      </a:lvl4pPr>
      <a:lvl5pPr marL="1644650" indent="-228600" algn="l" rtl="0" fontAlgn="base">
        <a:spcBef>
          <a:spcPct val="20000"/>
        </a:spcBef>
        <a:spcAft>
          <a:spcPct val="0"/>
        </a:spcAft>
        <a:buClr>
          <a:schemeClr val="accent2"/>
        </a:buClr>
        <a:buSzPct val="85000"/>
        <a:buFont typeface="Brush Script MT" charset="0"/>
        <a:buChar char="O"/>
        <a:defRPr kumimoji="1" sz="1600" kern="1200">
          <a:solidFill>
            <a:schemeClr val="tx1"/>
          </a:solidFill>
          <a:latin typeface="+mn-lt"/>
          <a:ea typeface="ＭＳ Ｐゴシック" charset="0"/>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haskell.org/ghc/" TargetMode="External"/><Relationship Id="rId2" Type="http://schemas.openxmlformats.org/officeDocument/2006/relationships/hyperlink" Target="http://www.haskell.org/haskellwiki/Haskell%E5%85%A5%E9%96%80_5%E3%82%B9%E3%83%86%E3%83%83%E3%83%97"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gag.blog.fc2.com/blog-entry-69.html" TargetMode="External"/><Relationship Id="rId2" Type="http://schemas.openxmlformats.org/officeDocument/2006/relationships/hyperlink" Target="http://itpro.nikkeibp.co.jp/article/COLUMN/20060915/248215/" TargetMode="External"/><Relationship Id="rId1" Type="http://schemas.openxmlformats.org/officeDocument/2006/relationships/slideLayout" Target="../slideLayouts/slideLayout2.xml"/><Relationship Id="rId6" Type="http://schemas.openxmlformats.org/officeDocument/2006/relationships/hyperlink" Target="http://melborne.github.com/2012/07/06/enumerable-memo/" TargetMode="External"/><Relationship Id="rId5" Type="http://schemas.openxmlformats.org/officeDocument/2006/relationships/hyperlink" Target="https://speakerdeck.com/nagachika/rubyist-enumeratorlazy" TargetMode="External"/><Relationship Id="rId4" Type="http://schemas.openxmlformats.org/officeDocument/2006/relationships/hyperlink" Target="http://www.oki-osk.jp/esc/ruby/20-lazy.html"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ja.wikipedia.org/wiki/Haskell" TargetMode="External"/><Relationship Id="rId2" Type="http://schemas.openxmlformats.org/officeDocument/2006/relationships/hyperlink" Target="http://tnomura9.exblog.jp/10072405/" TargetMode="External"/><Relationship Id="rId1" Type="http://schemas.openxmlformats.org/officeDocument/2006/relationships/slideLayout" Target="../slideLayouts/slideLayout2.xml"/><Relationship Id="rId5" Type="http://schemas.openxmlformats.org/officeDocument/2006/relationships/hyperlink" Target="http://itpro.nikkeibp.co.jp/article/NC/20120920/424107/" TargetMode="External"/><Relationship Id="rId4" Type="http://schemas.openxmlformats.org/officeDocument/2006/relationships/hyperlink" Target="http://ja.wikipedia.org/wiki/%E3%83%AD%E3%83%BC%E3%83%AC%E3%83%B3%E3%83%84%E6%96%B9%E7%A8%8B%E5%BC%8F"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1"/>
          <p:cNvSpPr>
            <a:spLocks noGrp="1"/>
          </p:cNvSpPr>
          <p:nvPr>
            <p:ph type="ctrTitle"/>
          </p:nvPr>
        </p:nvSpPr>
        <p:spPr>
          <a:xfrm>
            <a:off x="1727200" y="1795463"/>
            <a:ext cx="5722938" cy="1827212"/>
          </a:xfrm>
        </p:spPr>
        <p:txBody>
          <a:bodyPr>
            <a:normAutofit/>
          </a:bodyPr>
          <a:lstStyle/>
          <a:p>
            <a:r>
              <a:rPr lang="ja-JP" altLang="en-US" dirty="0" smtClean="0">
                <a:latin typeface="Constantia" charset="0"/>
                <a:ea typeface="HGS明朝E" charset="0"/>
                <a:cs typeface="HGS明朝E" charset="0"/>
              </a:rPr>
              <a:t>関数型言語の紹介</a:t>
            </a:r>
            <a:r>
              <a:rPr lang="en-US" altLang="ja-JP" dirty="0" smtClean="0">
                <a:latin typeface="Constantia" charset="0"/>
                <a:ea typeface="HGS明朝E" charset="0"/>
                <a:cs typeface="HGS明朝E" charset="0"/>
              </a:rPr>
              <a:t/>
            </a:r>
            <a:br>
              <a:rPr lang="en-US" altLang="ja-JP" dirty="0" smtClean="0">
                <a:latin typeface="Constantia" charset="0"/>
                <a:ea typeface="HGS明朝E" charset="0"/>
                <a:cs typeface="HGS明朝E" charset="0"/>
              </a:rPr>
            </a:br>
            <a:r>
              <a:rPr lang="en-US" altLang="ja-JP" dirty="0" smtClean="0">
                <a:latin typeface="Constantia" charset="0"/>
                <a:ea typeface="HGS明朝E" charset="0"/>
                <a:cs typeface="HGS明朝E" charset="0"/>
              </a:rPr>
              <a:t>- Haskell </a:t>
            </a:r>
            <a:r>
              <a:rPr lang="ja-JP" altLang="en-US" dirty="0" smtClean="0">
                <a:latin typeface="Constantia" charset="0"/>
                <a:ea typeface="HGS明朝E" charset="0"/>
                <a:cs typeface="HGS明朝E" charset="0"/>
              </a:rPr>
              <a:t>を例に</a:t>
            </a:r>
            <a:r>
              <a:rPr lang="en-US" altLang="ja-JP" dirty="0" smtClean="0">
                <a:latin typeface="Constantia" charset="0"/>
                <a:ea typeface="HGS明朝E" charset="0"/>
                <a:cs typeface="HGS明朝E" charset="0"/>
              </a:rPr>
              <a:t> -</a:t>
            </a:r>
            <a:endParaRPr lang="ja-JP" altLang="en-US" dirty="0">
              <a:latin typeface="Constantia" charset="0"/>
              <a:ea typeface="HGS明朝E" charset="0"/>
              <a:cs typeface="HGS明朝E" charset="0"/>
            </a:endParaRPr>
          </a:p>
        </p:txBody>
      </p:sp>
      <p:sp>
        <p:nvSpPr>
          <p:cNvPr id="14338" name="サブタイトル 2"/>
          <p:cNvSpPr>
            <a:spLocks noGrp="1"/>
          </p:cNvSpPr>
          <p:nvPr>
            <p:ph type="subTitle" idx="1"/>
          </p:nvPr>
        </p:nvSpPr>
        <p:spPr>
          <a:xfrm>
            <a:off x="1727200" y="3736975"/>
            <a:ext cx="5711825" cy="1944950"/>
          </a:xfrm>
        </p:spPr>
        <p:txBody>
          <a:bodyPr/>
          <a:lstStyle/>
          <a:p>
            <a:r>
              <a:rPr lang="ja-JP" altLang="en-US" dirty="0" smtClean="0">
                <a:latin typeface="Franklin Gothic Book" charset="0"/>
              </a:rPr>
              <a:t>神戸大学</a:t>
            </a:r>
            <a:r>
              <a:rPr lang="en-US" altLang="ja-JP" dirty="0" smtClean="0">
                <a:latin typeface="Franklin Gothic Book" charset="0"/>
              </a:rPr>
              <a:t> </a:t>
            </a:r>
            <a:r>
              <a:rPr lang="ja-JP" altLang="en-US" dirty="0" smtClean="0">
                <a:latin typeface="Franklin Gothic Book" charset="0"/>
              </a:rPr>
              <a:t>大学院理学研究科</a:t>
            </a:r>
            <a:r>
              <a:rPr lang="en-US" altLang="ja-JP" dirty="0" smtClean="0">
                <a:latin typeface="Franklin Gothic Book" charset="0"/>
              </a:rPr>
              <a:t> D3</a:t>
            </a:r>
          </a:p>
          <a:p>
            <a:r>
              <a:rPr lang="ja-JP" altLang="en-US" dirty="0" smtClean="0">
                <a:latin typeface="Franklin Gothic Book" charset="0"/>
              </a:rPr>
              <a:t>気象庁気象研究所</a:t>
            </a:r>
            <a:r>
              <a:rPr lang="en-US" altLang="ja-JP" dirty="0" smtClean="0">
                <a:latin typeface="Franklin Gothic Book" charset="0"/>
              </a:rPr>
              <a:t> </a:t>
            </a:r>
            <a:r>
              <a:rPr lang="ja-JP" altLang="en-US" dirty="0" smtClean="0">
                <a:latin typeface="Franklin Gothic Book" charset="0"/>
              </a:rPr>
              <a:t>支援研究員</a:t>
            </a:r>
            <a:endParaRPr lang="en-US" altLang="ja-JP" dirty="0" smtClean="0">
              <a:latin typeface="Franklin Gothic Book" charset="0"/>
            </a:endParaRPr>
          </a:p>
          <a:p>
            <a:r>
              <a:rPr lang="ja-JP" altLang="en-US" dirty="0" smtClean="0">
                <a:latin typeface="Franklin Gothic Book" charset="0"/>
              </a:rPr>
              <a:t>納多</a:t>
            </a:r>
            <a:r>
              <a:rPr lang="en-US" altLang="ja-JP" dirty="0" smtClean="0">
                <a:latin typeface="Franklin Gothic Book" charset="0"/>
              </a:rPr>
              <a:t> </a:t>
            </a:r>
            <a:r>
              <a:rPr lang="ja-JP" altLang="en-US" dirty="0" smtClean="0">
                <a:latin typeface="Franklin Gothic Book" charset="0"/>
              </a:rPr>
              <a:t>哲史</a:t>
            </a:r>
            <a:r>
              <a:rPr lang="en-US" altLang="ja-JP" dirty="0" smtClean="0">
                <a:latin typeface="Franklin Gothic Book" charset="0"/>
              </a:rPr>
              <a:t> (NODA, Satoshi)</a:t>
            </a:r>
            <a:endParaRPr lang="ja-JP" altLang="en-US" dirty="0">
              <a:latin typeface="Franklin Gothic Book"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1095375" y="682557"/>
            <a:ext cx="6964363" cy="1201737"/>
          </a:xfrm>
        </p:spPr>
        <p:txBody>
          <a:bodyPr/>
          <a:lstStyle/>
          <a:p>
            <a:r>
              <a:rPr lang="ja-JP" altLang="en-US" sz="4000" dirty="0" smtClean="0">
                <a:latin typeface="Constantia" charset="0"/>
              </a:rPr>
              <a:t>関数型的な指示</a:t>
            </a:r>
            <a:endParaRPr lang="ja-JP" altLang="en-US" sz="4000" dirty="0">
              <a:latin typeface="Constantia" charset="0"/>
            </a:endParaRPr>
          </a:p>
        </p:txBody>
      </p:sp>
      <p:sp>
        <p:nvSpPr>
          <p:cNvPr id="18434" name="コンテンツ プレースホルダー 2"/>
          <p:cNvSpPr>
            <a:spLocks noGrp="1"/>
          </p:cNvSpPr>
          <p:nvPr>
            <p:ph idx="1"/>
          </p:nvPr>
        </p:nvSpPr>
        <p:spPr>
          <a:xfrm>
            <a:off x="1463675" y="1896252"/>
            <a:ext cx="6196013" cy="3123618"/>
          </a:xfrm>
        </p:spPr>
        <p:txBody>
          <a:bodyPr>
            <a:normAutofit lnSpcReduction="10000"/>
          </a:bodyPr>
          <a:lstStyle/>
          <a:p>
            <a:r>
              <a:rPr lang="ja-JP" altLang="en-US" dirty="0" smtClean="0">
                <a:latin typeface="Franklin Gothic Book" charset="0"/>
              </a:rPr>
              <a:t>カレーライスを作りなさい</a:t>
            </a:r>
            <a:endParaRPr lang="en-US" altLang="ja-JP" dirty="0" smtClean="0">
              <a:latin typeface="Franklin Gothic Book" charset="0"/>
            </a:endParaRPr>
          </a:p>
          <a:p>
            <a:r>
              <a:rPr lang="ja-JP" altLang="en-US" dirty="0" smtClean="0">
                <a:latin typeface="Franklin Gothic Book" charset="0"/>
              </a:rPr>
              <a:t>カレーライスは</a:t>
            </a:r>
            <a:r>
              <a:rPr lang="en-US" altLang="ja-JP" dirty="0" smtClean="0">
                <a:latin typeface="Franklin Gothic Book" charset="0"/>
              </a:rPr>
              <a:t>, </a:t>
            </a:r>
            <a:r>
              <a:rPr lang="ja-JP" altLang="en-US" dirty="0" smtClean="0">
                <a:latin typeface="Franklin Gothic Book" charset="0"/>
              </a:rPr>
              <a:t>お皿にご飯を盛ってカレールウをかけたもの</a:t>
            </a:r>
            <a:endParaRPr lang="en-US" altLang="ja-JP" dirty="0" smtClean="0">
              <a:latin typeface="Franklin Gothic Book" charset="0"/>
            </a:endParaRPr>
          </a:p>
          <a:p>
            <a:r>
              <a:rPr lang="ja-JP" altLang="en-US" dirty="0">
                <a:latin typeface="Franklin Gothic Book" charset="0"/>
              </a:rPr>
              <a:t>ご飯</a:t>
            </a:r>
            <a:r>
              <a:rPr lang="ja-JP" altLang="en-US" dirty="0" smtClean="0">
                <a:latin typeface="Franklin Gothic Book" charset="0"/>
              </a:rPr>
              <a:t>は研いだお米を炊いたもの</a:t>
            </a:r>
            <a:endParaRPr lang="en-US" altLang="ja-JP" dirty="0" smtClean="0">
              <a:latin typeface="Franklin Gothic Book" charset="0"/>
            </a:endParaRPr>
          </a:p>
          <a:p>
            <a:r>
              <a:rPr lang="ja-JP" altLang="en-US" dirty="0" smtClean="0">
                <a:latin typeface="Franklin Gothic Book" charset="0"/>
              </a:rPr>
              <a:t>カレールウは</a:t>
            </a:r>
            <a:r>
              <a:rPr lang="en-US" altLang="ja-JP" dirty="0" smtClean="0">
                <a:latin typeface="Franklin Gothic Book" charset="0"/>
              </a:rPr>
              <a:t>, </a:t>
            </a:r>
            <a:r>
              <a:rPr lang="ja-JP" altLang="en-US" dirty="0" smtClean="0">
                <a:latin typeface="Franklin Gothic Book" charset="0"/>
              </a:rPr>
              <a:t>食材と水と固形のルウを煮込んだもの</a:t>
            </a:r>
            <a:endParaRPr lang="en-US" altLang="ja-JP" dirty="0" smtClean="0">
              <a:latin typeface="Franklin Gothic Book" charset="0"/>
            </a:endParaRPr>
          </a:p>
          <a:p>
            <a:pPr lvl="1"/>
            <a:r>
              <a:rPr lang="ja-JP" altLang="en-US" dirty="0">
                <a:latin typeface="Franklin Gothic Book" charset="0"/>
              </a:rPr>
              <a:t>ここ</a:t>
            </a:r>
            <a:r>
              <a:rPr lang="ja-JP" altLang="en-US" dirty="0" smtClean="0">
                <a:latin typeface="Franklin Gothic Book" charset="0"/>
              </a:rPr>
              <a:t>で食材とは</a:t>
            </a:r>
            <a:r>
              <a:rPr lang="en-US" altLang="ja-JP" dirty="0" smtClean="0">
                <a:latin typeface="Franklin Gothic Book" charset="0"/>
              </a:rPr>
              <a:t>, </a:t>
            </a:r>
            <a:r>
              <a:rPr lang="ja-JP" altLang="en-US" dirty="0" smtClean="0">
                <a:latin typeface="Franklin Gothic Book" charset="0"/>
              </a:rPr>
              <a:t>炒めた野菜と肉のこと</a:t>
            </a:r>
            <a:endParaRPr lang="en-US" altLang="ja-JP" dirty="0" smtClean="0">
              <a:latin typeface="Franklin Gothic Book" charset="0"/>
            </a:endParaRPr>
          </a:p>
          <a:p>
            <a:pPr lvl="1"/>
            <a:r>
              <a:rPr lang="ja-JP" altLang="en-US" dirty="0" smtClean="0">
                <a:latin typeface="Franklin Gothic Book" charset="0"/>
              </a:rPr>
              <a:t>食材を炒める</a:t>
            </a:r>
            <a:r>
              <a:rPr lang="ja-JP" altLang="en-US" dirty="0">
                <a:latin typeface="Franklin Gothic Book" charset="0"/>
              </a:rPr>
              <a:t>前</a:t>
            </a:r>
            <a:r>
              <a:rPr lang="ja-JP" altLang="en-US" dirty="0" smtClean="0">
                <a:latin typeface="Franklin Gothic Book" charset="0"/>
              </a:rPr>
              <a:t>に切っておくこと</a:t>
            </a:r>
            <a:endParaRPr lang="en-US" altLang="ja-JP" dirty="0" smtClean="0">
              <a:latin typeface="Franklin Gothic Book" charset="0"/>
            </a:endParaRPr>
          </a:p>
        </p:txBody>
      </p:sp>
      <p:sp>
        <p:nvSpPr>
          <p:cNvPr id="2" name="テキスト ボックス 1"/>
          <p:cNvSpPr txBox="1"/>
          <p:nvPr/>
        </p:nvSpPr>
        <p:spPr>
          <a:xfrm>
            <a:off x="1771584" y="5116024"/>
            <a:ext cx="5596404" cy="923330"/>
          </a:xfrm>
          <a:prstGeom prst="rect">
            <a:avLst/>
          </a:prstGeom>
          <a:solidFill>
            <a:srgbClr val="FFFFCC"/>
          </a:solidFill>
          <a:ln>
            <a:solidFill>
              <a:schemeClr val="tx1"/>
            </a:solidFill>
          </a:ln>
        </p:spPr>
        <p:txBody>
          <a:bodyPr wrap="none" rtlCol="0">
            <a:spAutoFit/>
          </a:bodyPr>
          <a:lstStyle/>
          <a:p>
            <a:r>
              <a:rPr kumimoji="1" lang="ja-JP" altLang="en-US" sz="1800" dirty="0" smtClean="0"/>
              <a:t>・具体的作業手順</a:t>
            </a:r>
            <a:r>
              <a:rPr lang="ja-JP" altLang="en-US" sz="1800" dirty="0" smtClean="0"/>
              <a:t>は明示されない</a:t>
            </a:r>
            <a:endParaRPr lang="en-US" altLang="ja-JP" sz="1800" dirty="0"/>
          </a:p>
          <a:p>
            <a:r>
              <a:rPr kumimoji="1" lang="ja-JP" altLang="en-US" sz="1800" dirty="0" smtClean="0"/>
              <a:t>　　・指示された人</a:t>
            </a:r>
            <a:r>
              <a:rPr kumimoji="1" lang="en-US" altLang="ja-JP" sz="1800" dirty="0" smtClean="0"/>
              <a:t>=</a:t>
            </a:r>
            <a:r>
              <a:rPr kumimoji="1" lang="ja-JP" altLang="en-US" sz="1800" dirty="0" smtClean="0"/>
              <a:t>コンパイラ任せ</a:t>
            </a:r>
            <a:endParaRPr kumimoji="1" lang="en-US" altLang="ja-JP" sz="1800" dirty="0" smtClean="0"/>
          </a:p>
          <a:p>
            <a:r>
              <a:rPr lang="ja-JP" altLang="en-US" sz="1800" dirty="0" smtClean="0"/>
              <a:t>・状態変化する変数</a:t>
            </a:r>
            <a:r>
              <a:rPr lang="en-US" altLang="ja-JP" sz="1800" dirty="0"/>
              <a:t>(</a:t>
            </a:r>
            <a:r>
              <a:rPr lang="ja-JP" altLang="en-US" sz="1800" dirty="0"/>
              <a:t>炊飯器</a:t>
            </a:r>
            <a:r>
              <a:rPr lang="en-US" altLang="ja-JP" sz="1800" dirty="0"/>
              <a:t>, </a:t>
            </a:r>
            <a:r>
              <a:rPr lang="ja-JP" altLang="en-US" sz="1800" dirty="0"/>
              <a:t>お鍋</a:t>
            </a:r>
            <a:r>
              <a:rPr lang="en-US" altLang="ja-JP" sz="1800" dirty="0"/>
              <a:t>, </a:t>
            </a:r>
            <a:r>
              <a:rPr lang="ja-JP" altLang="en-US" sz="1800" dirty="0"/>
              <a:t>まな板</a:t>
            </a:r>
            <a:r>
              <a:rPr lang="en-US" altLang="ja-JP" sz="1800" dirty="0"/>
              <a:t>)</a:t>
            </a:r>
            <a:r>
              <a:rPr lang="ja-JP" altLang="en-US" sz="1800" dirty="0" smtClean="0"/>
              <a:t>が登場しない</a:t>
            </a:r>
            <a:endParaRPr lang="en-US" altLang="ja-JP" sz="1800" dirty="0" smtClean="0"/>
          </a:p>
        </p:txBody>
      </p:sp>
    </p:spTree>
    <p:extLst>
      <p:ext uri="{BB962C8B-B14F-4D97-AF65-F5344CB8AC3E}">
        <p14:creationId xmlns:p14="http://schemas.microsoft.com/office/powerpoint/2010/main" val="3247976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493107"/>
            <a:ext cx="6964363" cy="794517"/>
          </a:xfrm>
        </p:spPr>
        <p:txBody>
          <a:bodyPr/>
          <a:lstStyle/>
          <a:p>
            <a:r>
              <a:rPr kumimoji="1" lang="ja-JP" altLang="en-US" sz="3600" dirty="0" smtClean="0"/>
              <a:t>もう少し具体的な例</a:t>
            </a:r>
            <a:endParaRPr kumimoji="1" lang="ja-JP" altLang="en-US" sz="3600" dirty="0"/>
          </a:p>
        </p:txBody>
      </p:sp>
      <p:sp>
        <p:nvSpPr>
          <p:cNvPr id="3" name="コンテンツ プレースホルダー 2"/>
          <p:cNvSpPr>
            <a:spLocks noGrp="1"/>
          </p:cNvSpPr>
          <p:nvPr>
            <p:ph idx="1"/>
          </p:nvPr>
        </p:nvSpPr>
        <p:spPr>
          <a:xfrm>
            <a:off x="711927" y="2408500"/>
            <a:ext cx="4494264" cy="601483"/>
          </a:xfrm>
        </p:spPr>
        <p:txBody>
          <a:bodyPr/>
          <a:lstStyle/>
          <a:p>
            <a:r>
              <a:rPr kumimoji="1" lang="ja-JP" altLang="en-US" dirty="0" smtClean="0"/>
              <a:t>手続き型言語 </a:t>
            </a:r>
            <a:r>
              <a:rPr kumimoji="1" lang="en-US" altLang="ja-JP" dirty="0" smtClean="0"/>
              <a:t>(F77)</a:t>
            </a:r>
            <a:endParaRPr kumimoji="1" lang="ja-JP" altLang="en-US" dirty="0"/>
          </a:p>
        </p:txBody>
      </p:sp>
      <mc:AlternateContent xmlns:mc="http://schemas.openxmlformats.org/markup-compatibility/2006" xmlns:a14="http://schemas.microsoft.com/office/drawing/2010/main">
        <mc:Choice Requires="a14">
          <p:sp>
            <p:nvSpPr>
              <p:cNvPr id="4" name="テキスト ボックス 3"/>
              <p:cNvSpPr txBox="1"/>
              <p:nvPr/>
            </p:nvSpPr>
            <p:spPr>
              <a:xfrm>
                <a:off x="2411402" y="1170091"/>
                <a:ext cx="4445448" cy="1264192"/>
              </a:xfrm>
              <a:prstGeom prst="rect">
                <a:avLst/>
              </a:prstGeom>
              <a:solidFill>
                <a:srgbClr val="FFFFCC"/>
              </a:solidFill>
              <a:ln>
                <a:solidFill>
                  <a:schemeClr val="tx1"/>
                </a:solidFill>
              </a:ln>
            </p:spPr>
            <p:txBody>
              <a:bodyPr wrap="none" rtlCol="0">
                <a:spAutoFit/>
              </a:bodyPr>
              <a:lstStyle/>
              <a:p>
                <a:r>
                  <a:rPr lang="ja-JP" altLang="en-US" sz="1800" dirty="0" smtClean="0"/>
                  <a:t>関数 </a:t>
                </a:r>
                <a:r>
                  <a:rPr lang="en-US" altLang="ja-JP" sz="1800" dirty="0" smtClean="0"/>
                  <a:t>f(n) </a:t>
                </a:r>
                <a:r>
                  <a:rPr lang="ja-JP" altLang="en-US" sz="1800" dirty="0" smtClean="0"/>
                  <a:t>は以下の式で与えられる</a:t>
                </a:r>
                <a:r>
                  <a:rPr lang="en-US" altLang="ja-JP" sz="1800" dirty="0" smtClean="0"/>
                  <a:t>.</a:t>
                </a:r>
              </a:p>
              <a:p>
                <a:pPr/>
                <a14:m>
                  <m:oMathPara xmlns:m="http://schemas.openxmlformats.org/officeDocument/2006/math">
                    <m:oMathParaPr>
                      <m:jc m:val="centerGroup"/>
                    </m:oMathParaPr>
                    <m:oMath xmlns:m="http://schemas.openxmlformats.org/officeDocument/2006/math">
                      <m:d>
                        <m:dPr>
                          <m:begChr m:val="{"/>
                          <m:endChr m:val=""/>
                          <m:ctrlPr>
                            <a:rPr lang="pt-BR" altLang="ja-JP" sz="1800" i="1">
                              <a:latin typeface="Cambria Math"/>
                            </a:rPr>
                          </m:ctrlPr>
                        </m:dPr>
                        <m:e>
                          <m:eqArr>
                            <m:eqArrPr>
                              <m:ctrlPr>
                                <a:rPr lang="pt-BR" altLang="ja-JP" sz="1800" i="1">
                                  <a:latin typeface="Cambria Math"/>
                                </a:rPr>
                              </m:ctrlPr>
                            </m:eqArrPr>
                            <m:e>
                              <m:r>
                                <a:rPr lang="en-US" altLang="ja-JP" sz="1800" i="1">
                                  <a:latin typeface="Cambria Math"/>
                                </a:rPr>
                                <m:t>𝑓</m:t>
                              </m:r>
                              <m:d>
                                <m:dPr>
                                  <m:ctrlPr>
                                    <a:rPr lang="en-US" altLang="ja-JP" sz="1800" i="1">
                                      <a:latin typeface="Cambria Math"/>
                                    </a:rPr>
                                  </m:ctrlPr>
                                </m:dPr>
                                <m:e>
                                  <m:r>
                                    <a:rPr lang="en-US" altLang="ja-JP" sz="1800" i="1">
                                      <a:latin typeface="Cambria Math"/>
                                    </a:rPr>
                                    <m:t>0</m:t>
                                  </m:r>
                                </m:e>
                              </m:d>
                              <m:r>
                                <a:rPr lang="en-US" altLang="ja-JP" sz="1800" i="1">
                                  <a:latin typeface="Cambria Math"/>
                                </a:rPr>
                                <m:t>=1                 </m:t>
                              </m:r>
                            </m:e>
                            <m:e>
                              <m:r>
                                <a:rPr lang="en-US" altLang="ja-JP" sz="1800" i="1">
                                  <a:latin typeface="Cambria Math"/>
                                </a:rPr>
                                <m:t>𝑓</m:t>
                              </m:r>
                              <m:d>
                                <m:dPr>
                                  <m:ctrlPr>
                                    <a:rPr lang="en-US" altLang="ja-JP" sz="1800" i="1">
                                      <a:latin typeface="Cambria Math"/>
                                    </a:rPr>
                                  </m:ctrlPr>
                                </m:dPr>
                                <m:e>
                                  <m:r>
                                    <a:rPr lang="en-US" altLang="ja-JP" sz="1800" i="1">
                                      <a:latin typeface="Cambria Math"/>
                                    </a:rPr>
                                    <m:t>𝑛</m:t>
                                  </m:r>
                                </m:e>
                              </m:d>
                              <m:r>
                                <a:rPr lang="en-US" altLang="ja-JP" sz="1800" i="1">
                                  <a:latin typeface="Cambria Math"/>
                                </a:rPr>
                                <m:t>=</m:t>
                              </m:r>
                              <m:r>
                                <a:rPr lang="en-US" altLang="ja-JP" sz="1800" i="1">
                                  <a:latin typeface="Cambria Math"/>
                                </a:rPr>
                                <m:t>𝑛𝑓</m:t>
                              </m:r>
                              <m:r>
                                <a:rPr lang="en-US" altLang="ja-JP" sz="1800" i="1">
                                  <a:latin typeface="Cambria Math"/>
                                </a:rPr>
                                <m:t>(</m:t>
                              </m:r>
                              <m:r>
                                <a:rPr lang="en-US" altLang="ja-JP" sz="1800" i="1">
                                  <a:latin typeface="Cambria Math"/>
                                </a:rPr>
                                <m:t>𝑛</m:t>
                              </m:r>
                              <m:r>
                                <a:rPr lang="en-US" altLang="ja-JP" sz="1800" i="1">
                                  <a:latin typeface="Cambria Math"/>
                                </a:rPr>
                                <m:t>−1)</m:t>
                              </m:r>
                            </m:e>
                          </m:eqArr>
                        </m:e>
                      </m:d>
                    </m:oMath>
                  </m:oMathPara>
                </a14:m>
                <a:endParaRPr lang="en-US" altLang="ja-JP" sz="1800" dirty="0" smtClean="0"/>
              </a:p>
              <a:p>
                <a:r>
                  <a:rPr lang="ja-JP" altLang="en-US" sz="1800" dirty="0" smtClean="0"/>
                  <a:t>ここで </a:t>
                </a:r>
                <a:r>
                  <a:rPr lang="en-US" altLang="ja-JP" sz="1800" dirty="0" smtClean="0"/>
                  <a:t>n </a:t>
                </a:r>
                <a:r>
                  <a:rPr lang="ja-JP" altLang="en-US" sz="1800" dirty="0" smtClean="0"/>
                  <a:t>は正の整数である </a:t>
                </a:r>
                <a:r>
                  <a:rPr lang="en-US" altLang="ja-JP" sz="1800" dirty="0" smtClean="0"/>
                  <a:t>. f(10) </a:t>
                </a:r>
                <a:r>
                  <a:rPr lang="ja-JP" altLang="en-US" sz="1800" dirty="0" smtClean="0"/>
                  <a:t>を求めよ</a:t>
                </a:r>
                <a:r>
                  <a:rPr lang="en-US" altLang="ja-JP" sz="1800" dirty="0" smtClean="0"/>
                  <a:t>.</a:t>
                </a:r>
                <a:endParaRPr lang="ja-JP" altLang="en-US" sz="1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411402" y="1170091"/>
                <a:ext cx="4445448" cy="1264192"/>
              </a:xfrm>
              <a:prstGeom prst="rect">
                <a:avLst/>
              </a:prstGeom>
              <a:blipFill rotWithShape="1">
                <a:blip r:embed="rId3"/>
                <a:stretch>
                  <a:fillRect l="-1094" t="-2871" r="-410" b="-6699"/>
                </a:stretch>
              </a:blipFill>
              <a:ln>
                <a:solidFill>
                  <a:schemeClr val="tx1"/>
                </a:solidFill>
              </a:ln>
            </p:spPr>
            <p:txBody>
              <a:bodyPr/>
              <a:lstStyle/>
              <a:p>
                <a:r>
                  <a:rPr lang="ja-JP" altLang="en-US">
                    <a:noFill/>
                  </a:rPr>
                  <a:t> </a:t>
                </a:r>
              </a:p>
            </p:txBody>
          </p:sp>
        </mc:Fallback>
      </mc:AlternateContent>
      <p:sp>
        <p:nvSpPr>
          <p:cNvPr id="5" name="テキスト ボックス 4"/>
          <p:cNvSpPr txBox="1"/>
          <p:nvPr/>
        </p:nvSpPr>
        <p:spPr>
          <a:xfrm>
            <a:off x="5023372" y="2999028"/>
            <a:ext cx="1665841" cy="1200329"/>
          </a:xfrm>
          <a:prstGeom prst="rect">
            <a:avLst/>
          </a:prstGeom>
          <a:noFill/>
        </p:spPr>
        <p:txBody>
          <a:bodyPr wrap="none" rtlCol="0">
            <a:spAutoFit/>
          </a:bodyPr>
          <a:lstStyle/>
          <a:p>
            <a:r>
              <a:rPr lang="en-US" altLang="ja-JP" sz="1800" dirty="0" smtClean="0"/>
              <a:t>f </a:t>
            </a:r>
            <a:r>
              <a:rPr lang="en-US" altLang="ja-JP" sz="1800" dirty="0"/>
              <a:t>0 = 1</a:t>
            </a:r>
          </a:p>
          <a:p>
            <a:r>
              <a:rPr lang="en-US" altLang="ja-JP" sz="1800" dirty="0" smtClean="0"/>
              <a:t>f </a:t>
            </a:r>
            <a:r>
              <a:rPr lang="en-US" altLang="ja-JP" sz="1800" dirty="0"/>
              <a:t>n = n * </a:t>
            </a:r>
            <a:r>
              <a:rPr lang="en-US" altLang="ja-JP" sz="1800" dirty="0" smtClean="0"/>
              <a:t>f </a:t>
            </a:r>
            <a:r>
              <a:rPr lang="en-US" altLang="ja-JP" sz="1800" dirty="0"/>
              <a:t>(n-1</a:t>
            </a:r>
            <a:r>
              <a:rPr lang="en-US" altLang="ja-JP" sz="1800" dirty="0" smtClean="0"/>
              <a:t>)</a:t>
            </a:r>
          </a:p>
          <a:p>
            <a:endParaRPr lang="en-US" altLang="ja-JP" sz="1800" dirty="0"/>
          </a:p>
          <a:p>
            <a:r>
              <a:rPr lang="en-US" altLang="ja-JP" sz="1800" dirty="0" smtClean="0"/>
              <a:t>print f 10</a:t>
            </a:r>
            <a:endParaRPr lang="ja-JP" altLang="en-US" sz="1800" dirty="0"/>
          </a:p>
        </p:txBody>
      </p:sp>
      <p:sp>
        <p:nvSpPr>
          <p:cNvPr id="6" name="コンテンツ プレースホルダー 2"/>
          <p:cNvSpPr txBox="1">
            <a:spLocks/>
          </p:cNvSpPr>
          <p:nvPr/>
        </p:nvSpPr>
        <p:spPr bwMode="auto">
          <a:xfrm>
            <a:off x="4566175" y="2408499"/>
            <a:ext cx="4076393" cy="601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273050" indent="-273050" algn="l" rtl="0" fontAlgn="base">
              <a:spcBef>
                <a:spcPct val="20000"/>
              </a:spcBef>
              <a:spcAft>
                <a:spcPct val="0"/>
              </a:spcAft>
              <a:buClr>
                <a:schemeClr val="accent2"/>
              </a:buClr>
              <a:buSzPct val="85000"/>
              <a:buFont typeface="Brush Script MT" charset="0"/>
              <a:buChar char="O"/>
              <a:defRPr kumimoji="1" sz="2400" kern="1200">
                <a:solidFill>
                  <a:schemeClr val="tx1"/>
                </a:solidFill>
                <a:latin typeface="+mn-lt"/>
                <a:ea typeface="ＭＳ Ｐゴシック" charset="0"/>
                <a:cs typeface="ＭＳ Ｐゴシック" charset="0"/>
              </a:defRPr>
            </a:lvl1pPr>
            <a:lvl2pPr marL="639763" indent="-273050" algn="l" rtl="0" fontAlgn="base">
              <a:spcBef>
                <a:spcPct val="20000"/>
              </a:spcBef>
              <a:spcAft>
                <a:spcPct val="0"/>
              </a:spcAft>
              <a:buClr>
                <a:schemeClr val="accent2"/>
              </a:buClr>
              <a:buSzPct val="85000"/>
              <a:buFont typeface="Brush Script MT" charset="0"/>
              <a:buChar char="O"/>
              <a:defRPr kumimoji="1" sz="2200" kern="1200">
                <a:solidFill>
                  <a:schemeClr val="tx1"/>
                </a:solidFill>
                <a:latin typeface="+mn-lt"/>
                <a:ea typeface="ＭＳ Ｐゴシック" charset="0"/>
                <a:cs typeface="+mn-cs"/>
              </a:defRPr>
            </a:lvl2pPr>
            <a:lvl3pPr marL="914400" indent="-228600" algn="l" rtl="0" fontAlgn="base">
              <a:spcBef>
                <a:spcPct val="20000"/>
              </a:spcBef>
              <a:spcAft>
                <a:spcPct val="0"/>
              </a:spcAft>
              <a:buClr>
                <a:schemeClr val="accent2"/>
              </a:buClr>
              <a:buSzPct val="85000"/>
              <a:buFont typeface="Brush Script MT" charset="0"/>
              <a:buChar char="O"/>
              <a:defRPr kumimoji="1" sz="2000" kern="1200">
                <a:solidFill>
                  <a:schemeClr val="tx1"/>
                </a:solidFill>
                <a:latin typeface="+mn-lt"/>
                <a:ea typeface="ＭＳ Ｐゴシック" charset="0"/>
                <a:cs typeface="+mn-cs"/>
              </a:defRPr>
            </a:lvl3pPr>
            <a:lvl4pPr marL="1279525" indent="-228600" algn="l" rtl="0" fontAlgn="base">
              <a:spcBef>
                <a:spcPct val="20000"/>
              </a:spcBef>
              <a:spcAft>
                <a:spcPct val="0"/>
              </a:spcAft>
              <a:buClr>
                <a:schemeClr val="accent2"/>
              </a:buClr>
              <a:buSzPct val="85000"/>
              <a:buFont typeface="Brush Script MT" charset="0"/>
              <a:buChar char="O"/>
              <a:defRPr kumimoji="1" kern="1200">
                <a:solidFill>
                  <a:schemeClr val="tx1"/>
                </a:solidFill>
                <a:latin typeface="+mn-lt"/>
                <a:ea typeface="ＭＳ Ｐゴシック" charset="0"/>
                <a:cs typeface="+mn-cs"/>
              </a:defRPr>
            </a:lvl4pPr>
            <a:lvl5pPr marL="1644650" indent="-228600" algn="l" rtl="0" fontAlgn="base">
              <a:spcBef>
                <a:spcPct val="20000"/>
              </a:spcBef>
              <a:spcAft>
                <a:spcPct val="0"/>
              </a:spcAft>
              <a:buClr>
                <a:schemeClr val="accent2"/>
              </a:buClr>
              <a:buSzPct val="85000"/>
              <a:buFont typeface="Brush Script MT" charset="0"/>
              <a:buChar char="O"/>
              <a:defRPr kumimoji="1" sz="1600" kern="1200">
                <a:solidFill>
                  <a:schemeClr val="tx1"/>
                </a:solidFill>
                <a:latin typeface="+mn-lt"/>
                <a:ea typeface="ＭＳ Ｐゴシック" charset="0"/>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9pPr>
          </a:lstStyle>
          <a:p>
            <a:r>
              <a:rPr lang="ja-JP" altLang="en-US" dirty="0"/>
              <a:t>関数</a:t>
            </a:r>
            <a:r>
              <a:rPr lang="ja-JP" altLang="en-US" dirty="0" smtClean="0"/>
              <a:t>型言語 </a:t>
            </a:r>
            <a:r>
              <a:rPr lang="en-US" altLang="ja-JP" dirty="0" smtClean="0"/>
              <a:t>(Haskell</a:t>
            </a:r>
            <a:r>
              <a:rPr lang="en-US" altLang="ja-JP" dirty="0"/>
              <a:t>)</a:t>
            </a:r>
            <a:endParaRPr lang="ja-JP" altLang="en-US" dirty="0"/>
          </a:p>
        </p:txBody>
      </p:sp>
      <p:sp>
        <p:nvSpPr>
          <p:cNvPr id="10" name="テキスト ボックス 9"/>
          <p:cNvSpPr txBox="1"/>
          <p:nvPr/>
        </p:nvSpPr>
        <p:spPr>
          <a:xfrm>
            <a:off x="988250" y="5899456"/>
            <a:ext cx="3199915" cy="400110"/>
          </a:xfrm>
          <a:prstGeom prst="rect">
            <a:avLst/>
          </a:prstGeom>
          <a:noFill/>
        </p:spPr>
        <p:txBody>
          <a:bodyPr wrap="none" rtlCol="0">
            <a:spAutoFit/>
          </a:bodyPr>
          <a:lstStyle/>
          <a:p>
            <a:r>
              <a:rPr kumimoji="1" lang="ja-JP" altLang="en-US" sz="2000" dirty="0" smtClean="0">
                <a:solidFill>
                  <a:srgbClr val="FF0000"/>
                </a:solidFill>
              </a:rPr>
              <a:t>具体的な処理の順序を記述</a:t>
            </a:r>
            <a:endParaRPr kumimoji="1" lang="ja-JP" altLang="en-US" sz="2000" dirty="0">
              <a:solidFill>
                <a:srgbClr val="FF0000"/>
              </a:solidFill>
            </a:endParaRPr>
          </a:p>
        </p:txBody>
      </p:sp>
      <p:sp>
        <p:nvSpPr>
          <p:cNvPr id="11" name="テキスト ボックス 10"/>
          <p:cNvSpPr txBox="1"/>
          <p:nvPr/>
        </p:nvSpPr>
        <p:spPr>
          <a:xfrm>
            <a:off x="4710571" y="5596272"/>
            <a:ext cx="3530134" cy="707886"/>
          </a:xfrm>
          <a:prstGeom prst="rect">
            <a:avLst/>
          </a:prstGeom>
          <a:noFill/>
        </p:spPr>
        <p:txBody>
          <a:bodyPr wrap="none" rtlCol="0">
            <a:spAutoFit/>
          </a:bodyPr>
          <a:lstStyle/>
          <a:p>
            <a:r>
              <a:rPr lang="ja-JP" altLang="en-US" sz="2000" dirty="0">
                <a:solidFill>
                  <a:srgbClr val="FF0000"/>
                </a:solidFill>
              </a:rPr>
              <a:t>定義</a:t>
            </a:r>
            <a:r>
              <a:rPr lang="ja-JP" altLang="en-US" sz="2000" dirty="0" smtClean="0">
                <a:solidFill>
                  <a:srgbClr val="FF0000"/>
                </a:solidFill>
              </a:rPr>
              <a:t>を記述</a:t>
            </a:r>
            <a:endParaRPr lang="en-US" altLang="ja-JP" sz="2000" dirty="0" smtClean="0">
              <a:solidFill>
                <a:srgbClr val="FF0000"/>
              </a:solidFill>
            </a:endParaRPr>
          </a:p>
          <a:p>
            <a:r>
              <a:rPr kumimoji="1" lang="ja-JP" altLang="en-US" sz="2000" dirty="0" smtClean="0">
                <a:solidFill>
                  <a:srgbClr val="FF0000"/>
                </a:solidFill>
              </a:rPr>
              <a:t>処理の順序は指定しなくていい</a:t>
            </a:r>
            <a:endParaRPr kumimoji="1" lang="ja-JP" altLang="en-US" sz="2000" dirty="0">
              <a:solidFill>
                <a:srgbClr val="FF0000"/>
              </a:solidFill>
            </a:endParaRPr>
          </a:p>
        </p:txBody>
      </p:sp>
      <p:cxnSp>
        <p:nvCxnSpPr>
          <p:cNvPr id="17" name="直線コネクタ 16"/>
          <p:cNvCxnSpPr/>
          <p:nvPr/>
        </p:nvCxnSpPr>
        <p:spPr>
          <a:xfrm>
            <a:off x="4536679" y="2565918"/>
            <a:ext cx="0" cy="373164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799507" y="2938889"/>
            <a:ext cx="754807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471464" y="2984315"/>
            <a:ext cx="1672253" cy="2862322"/>
          </a:xfrm>
          <a:prstGeom prst="rect">
            <a:avLst/>
          </a:prstGeom>
          <a:noFill/>
        </p:spPr>
        <p:txBody>
          <a:bodyPr wrap="none" rtlCol="0">
            <a:spAutoFit/>
          </a:bodyPr>
          <a:lstStyle/>
          <a:p>
            <a:r>
              <a:rPr lang="en-US" altLang="ja-JP" sz="1800" dirty="0" smtClean="0"/>
              <a:t>function f(n)</a:t>
            </a:r>
          </a:p>
          <a:p>
            <a:r>
              <a:rPr lang="en-US" altLang="ja-JP" sz="1800" dirty="0"/>
              <a:t> </a:t>
            </a:r>
            <a:r>
              <a:rPr lang="en-US" altLang="ja-JP" sz="1800" dirty="0" smtClean="0"/>
              <a:t>   integer </a:t>
            </a:r>
            <a:r>
              <a:rPr lang="en-US" altLang="ja-JP" sz="1800" dirty="0" err="1" smtClean="0"/>
              <a:t>i</a:t>
            </a:r>
            <a:r>
              <a:rPr lang="en-US" altLang="ja-JP" sz="1800" dirty="0" smtClean="0"/>
              <a:t>, m</a:t>
            </a:r>
          </a:p>
          <a:p>
            <a:r>
              <a:rPr lang="en-US" altLang="ja-JP" sz="1800" dirty="0" smtClean="0"/>
              <a:t>    m = 1</a:t>
            </a:r>
          </a:p>
          <a:p>
            <a:r>
              <a:rPr lang="en-US" altLang="ja-JP" sz="1800" dirty="0" smtClean="0"/>
              <a:t>    do </a:t>
            </a:r>
            <a:r>
              <a:rPr lang="en-US" altLang="ja-JP" sz="1800" dirty="0" err="1" smtClean="0"/>
              <a:t>i</a:t>
            </a:r>
            <a:r>
              <a:rPr lang="en-US" altLang="ja-JP" sz="1800" dirty="0" smtClean="0"/>
              <a:t>=1,n</a:t>
            </a:r>
          </a:p>
          <a:p>
            <a:r>
              <a:rPr lang="en-US" altLang="ja-JP" sz="1800" dirty="0" smtClean="0"/>
              <a:t>        m = m * </a:t>
            </a:r>
            <a:r>
              <a:rPr lang="en-US" altLang="ja-JP" sz="1800" dirty="0" err="1"/>
              <a:t>i</a:t>
            </a:r>
            <a:endParaRPr lang="en-US" altLang="ja-JP" sz="1800" dirty="0"/>
          </a:p>
          <a:p>
            <a:r>
              <a:rPr lang="en-US" altLang="ja-JP" sz="1800" dirty="0" smtClean="0"/>
              <a:t>    end do</a:t>
            </a:r>
          </a:p>
          <a:p>
            <a:r>
              <a:rPr lang="en-US" altLang="ja-JP" sz="1800" dirty="0"/>
              <a:t> </a:t>
            </a:r>
            <a:r>
              <a:rPr lang="en-US" altLang="ja-JP" sz="1800" dirty="0" smtClean="0"/>
              <a:t>   return m</a:t>
            </a:r>
          </a:p>
          <a:p>
            <a:r>
              <a:rPr lang="en-US" altLang="ja-JP" sz="1800" dirty="0" smtClean="0"/>
              <a:t>end function</a:t>
            </a:r>
          </a:p>
          <a:p>
            <a:endParaRPr lang="en-US" altLang="ja-JP" sz="1800" dirty="0"/>
          </a:p>
          <a:p>
            <a:r>
              <a:rPr lang="en-US" altLang="ja-JP" sz="1800" dirty="0" smtClean="0"/>
              <a:t>write (*,*) f(10)</a:t>
            </a:r>
            <a:endParaRPr lang="ja-JP" altLang="en-US" sz="1800" dirty="0"/>
          </a:p>
        </p:txBody>
      </p:sp>
    </p:spTree>
    <p:extLst>
      <p:ext uri="{BB962C8B-B14F-4D97-AF65-F5344CB8AC3E}">
        <p14:creationId xmlns:p14="http://schemas.microsoft.com/office/powerpoint/2010/main" val="385683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関数型言語のメリット・デメリット</a:t>
            </a:r>
            <a:endParaRPr kumimoji="1" lang="ja-JP" altLang="en-US" sz="4000" dirty="0"/>
          </a:p>
        </p:txBody>
      </p:sp>
      <p:sp>
        <p:nvSpPr>
          <p:cNvPr id="3" name="コンテンツ プレースホルダー 2"/>
          <p:cNvSpPr>
            <a:spLocks noGrp="1"/>
          </p:cNvSpPr>
          <p:nvPr>
            <p:ph idx="1"/>
          </p:nvPr>
        </p:nvSpPr>
        <p:spPr>
          <a:xfrm>
            <a:off x="1200755" y="1854985"/>
            <a:ext cx="7004008" cy="4151179"/>
          </a:xfrm>
        </p:spPr>
        <p:txBody>
          <a:bodyPr>
            <a:normAutofit lnSpcReduction="10000"/>
          </a:bodyPr>
          <a:lstStyle/>
          <a:p>
            <a:r>
              <a:rPr lang="ja-JP" altLang="en-US" dirty="0"/>
              <a:t>メリット</a:t>
            </a:r>
            <a:endParaRPr lang="en-US" altLang="ja-JP" dirty="0"/>
          </a:p>
          <a:p>
            <a:pPr lvl="1"/>
            <a:r>
              <a:rPr lang="ja-JP" altLang="en-US" dirty="0"/>
              <a:t>コードを短く</a:t>
            </a:r>
            <a:r>
              <a:rPr lang="ja-JP" altLang="en-US" dirty="0" smtClean="0"/>
              <a:t>できる</a:t>
            </a:r>
            <a:endParaRPr lang="en-US" altLang="ja-JP" dirty="0"/>
          </a:p>
          <a:p>
            <a:pPr lvl="2"/>
            <a:r>
              <a:rPr lang="ja-JP" altLang="en-US" dirty="0" smtClean="0"/>
              <a:t>高階関数と呼ばれる高度な関数</a:t>
            </a:r>
            <a:r>
              <a:rPr lang="ja-JP" altLang="en-US" dirty="0"/>
              <a:t>が</a:t>
            </a:r>
            <a:r>
              <a:rPr lang="ja-JP" altLang="en-US" dirty="0" smtClean="0"/>
              <a:t>使える</a:t>
            </a:r>
            <a:r>
              <a:rPr lang="en-US" altLang="ja-JP" dirty="0" smtClean="0"/>
              <a:t>(</a:t>
            </a:r>
            <a:r>
              <a:rPr lang="ja-JP" altLang="en-US" dirty="0" smtClean="0"/>
              <a:t>後述</a:t>
            </a:r>
            <a:r>
              <a:rPr lang="en-US" altLang="ja-JP" dirty="0" smtClean="0"/>
              <a:t>)</a:t>
            </a:r>
            <a:endParaRPr lang="en-US" altLang="ja-JP" dirty="0"/>
          </a:p>
          <a:p>
            <a:pPr lvl="1"/>
            <a:r>
              <a:rPr lang="ja-JP" altLang="en-US" dirty="0" smtClean="0"/>
              <a:t>並列化しやすい</a:t>
            </a:r>
            <a:endParaRPr lang="en-US" altLang="ja-JP" dirty="0" smtClean="0"/>
          </a:p>
          <a:p>
            <a:r>
              <a:rPr lang="ja-JP" altLang="en-US" dirty="0" smtClean="0"/>
              <a:t>デメリット</a:t>
            </a:r>
            <a:endParaRPr lang="en-US" altLang="ja-JP" dirty="0"/>
          </a:p>
          <a:p>
            <a:pPr lvl="1"/>
            <a:r>
              <a:rPr lang="en-US" altLang="ja-JP" dirty="0"/>
              <a:t>(</a:t>
            </a:r>
            <a:r>
              <a:rPr lang="ja-JP" altLang="en-US" dirty="0"/>
              <a:t>手続き型言語に慣れた人には</a:t>
            </a:r>
            <a:r>
              <a:rPr lang="en-US" altLang="ja-JP" dirty="0"/>
              <a:t>) </a:t>
            </a:r>
            <a:r>
              <a:rPr lang="ja-JP" altLang="en-US" dirty="0"/>
              <a:t>習得が大変</a:t>
            </a:r>
            <a:endParaRPr lang="en-US" altLang="ja-JP" dirty="0"/>
          </a:p>
          <a:p>
            <a:pPr lvl="2"/>
            <a:r>
              <a:rPr lang="ja-JP" altLang="en-US" dirty="0"/>
              <a:t>独自の用語・考え方が多数ある</a:t>
            </a:r>
            <a:endParaRPr lang="en-US" altLang="ja-JP" dirty="0"/>
          </a:p>
          <a:p>
            <a:pPr lvl="2"/>
            <a:r>
              <a:rPr lang="ja-JP" altLang="en-US" dirty="0"/>
              <a:t>書き方によっては使い物にならないくらい</a:t>
            </a:r>
            <a:r>
              <a:rPr lang="ja-JP" altLang="en-US" dirty="0" smtClean="0"/>
              <a:t>遅くなる</a:t>
            </a:r>
            <a:endParaRPr lang="en-US" altLang="ja-JP" dirty="0"/>
          </a:p>
          <a:p>
            <a:pPr lvl="1"/>
            <a:r>
              <a:rPr lang="ja-JP" altLang="en-US" dirty="0"/>
              <a:t>入出力が手続き型言語に比べて</a:t>
            </a:r>
            <a:r>
              <a:rPr lang="ja-JP" altLang="en-US" dirty="0" smtClean="0"/>
              <a:t>困難 </a:t>
            </a:r>
            <a:r>
              <a:rPr lang="en-US" altLang="ja-JP" dirty="0" smtClean="0"/>
              <a:t>(</a:t>
            </a:r>
            <a:r>
              <a:rPr lang="ja-JP" altLang="en-US" dirty="0"/>
              <a:t>本発表</a:t>
            </a:r>
            <a:r>
              <a:rPr lang="ja-JP" altLang="en-US" dirty="0" smtClean="0"/>
              <a:t>では述べない</a:t>
            </a:r>
            <a:r>
              <a:rPr lang="en-US" altLang="ja-JP" dirty="0" smtClean="0"/>
              <a:t>)</a:t>
            </a:r>
            <a:endParaRPr lang="en-US" altLang="ja-JP" dirty="0"/>
          </a:p>
          <a:p>
            <a:pPr lvl="2"/>
            <a:r>
              <a:rPr lang="ja-JP" altLang="en-US" dirty="0"/>
              <a:t>任意の個所で出力するのは</a:t>
            </a:r>
            <a:r>
              <a:rPr lang="ja-JP" altLang="en-US" dirty="0" smtClean="0"/>
              <a:t>大変</a:t>
            </a:r>
            <a:endParaRPr kumimoji="1" lang="en-US" altLang="ja-JP" dirty="0" smtClean="0"/>
          </a:p>
        </p:txBody>
      </p:sp>
    </p:spTree>
    <p:extLst>
      <p:ext uri="{BB962C8B-B14F-4D97-AF65-F5344CB8AC3E}">
        <p14:creationId xmlns:p14="http://schemas.microsoft.com/office/powerpoint/2010/main" val="3649509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223363"/>
          </a:xfrm>
        </p:spPr>
        <p:txBody>
          <a:bodyPr/>
          <a:lstStyle/>
          <a:p>
            <a:r>
              <a:rPr kumimoji="1" lang="ja-JP" altLang="en-US" sz="9600" dirty="0" smtClean="0"/>
              <a:t>今回</a:t>
            </a:r>
            <a:r>
              <a:rPr kumimoji="1" lang="en-US" altLang="ja-JP" sz="9600" dirty="0" smtClean="0"/>
              <a:t/>
            </a:r>
            <a:br>
              <a:rPr kumimoji="1" lang="en-US" altLang="ja-JP" sz="9600" dirty="0" smtClean="0"/>
            </a:br>
            <a:r>
              <a:rPr lang="ja-JP" altLang="en-US" sz="9600" dirty="0"/>
              <a:t>用いるのは</a:t>
            </a:r>
            <a:endParaRPr kumimoji="1" lang="ja-JP" altLang="en-US" sz="9600" dirty="0"/>
          </a:p>
        </p:txBody>
      </p:sp>
    </p:spTree>
    <p:extLst>
      <p:ext uri="{BB962C8B-B14F-4D97-AF65-F5344CB8AC3E}">
        <p14:creationId xmlns:p14="http://schemas.microsoft.com/office/powerpoint/2010/main" val="1063977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223363"/>
          </a:xfrm>
        </p:spPr>
        <p:txBody>
          <a:bodyPr/>
          <a:lstStyle/>
          <a:p>
            <a:r>
              <a:rPr lang="en-US" altLang="ja-JP" sz="9600" dirty="0" smtClean="0"/>
              <a:t>Haskell</a:t>
            </a:r>
            <a:endParaRPr kumimoji="1" lang="ja-JP" altLang="en-US" sz="9600" dirty="0"/>
          </a:p>
        </p:txBody>
      </p:sp>
    </p:spTree>
    <p:extLst>
      <p:ext uri="{BB962C8B-B14F-4D97-AF65-F5344CB8AC3E}">
        <p14:creationId xmlns:p14="http://schemas.microsoft.com/office/powerpoint/2010/main" val="1063977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title"/>
          </p:nvPr>
        </p:nvSpPr>
        <p:spPr>
          <a:xfrm>
            <a:off x="1095375" y="533459"/>
            <a:ext cx="6964363" cy="1201737"/>
          </a:xfrm>
        </p:spPr>
        <p:txBody>
          <a:bodyPr/>
          <a:lstStyle/>
          <a:p>
            <a:r>
              <a:rPr lang="en-US" altLang="ja-JP" dirty="0" smtClean="0">
                <a:latin typeface="Constantia" charset="0"/>
              </a:rPr>
              <a:t>Haskell</a:t>
            </a:r>
            <a:endParaRPr lang="ja-JP" altLang="en-US" dirty="0">
              <a:latin typeface="Constantia" charset="0"/>
            </a:endParaRPr>
          </a:p>
        </p:txBody>
      </p:sp>
      <p:sp>
        <p:nvSpPr>
          <p:cNvPr id="21506" name="コンテンツ プレースホルダー 2"/>
          <p:cNvSpPr>
            <a:spLocks noGrp="1"/>
          </p:cNvSpPr>
          <p:nvPr>
            <p:ph idx="1"/>
          </p:nvPr>
        </p:nvSpPr>
        <p:spPr>
          <a:xfrm>
            <a:off x="1005680" y="1595447"/>
            <a:ext cx="7209174" cy="4613626"/>
          </a:xfrm>
        </p:spPr>
        <p:txBody>
          <a:bodyPr>
            <a:normAutofit fontScale="85000" lnSpcReduction="10000"/>
          </a:bodyPr>
          <a:lstStyle/>
          <a:p>
            <a:r>
              <a:rPr lang="ja-JP" altLang="en-US" dirty="0" smtClean="0">
                <a:latin typeface="Franklin Gothic Book" charset="0"/>
              </a:rPr>
              <a:t>読み方は「はすける」</a:t>
            </a:r>
            <a:endParaRPr lang="en-US" altLang="ja-JP" dirty="0" smtClean="0">
              <a:latin typeface="Franklin Gothic Book" charset="0"/>
            </a:endParaRPr>
          </a:p>
          <a:p>
            <a:r>
              <a:rPr lang="ja-JP" altLang="en-US" dirty="0" smtClean="0">
                <a:latin typeface="Franklin Gothic Book" charset="0"/>
              </a:rPr>
              <a:t>論理学者ハスケル・カリー</a:t>
            </a:r>
            <a:r>
              <a:rPr lang="en-US" altLang="ja-JP" dirty="0" smtClean="0">
                <a:latin typeface="Franklin Gothic Book" charset="0"/>
              </a:rPr>
              <a:t> (Haskell B. Curry) </a:t>
            </a:r>
            <a:r>
              <a:rPr lang="ja-JP" altLang="en-US" dirty="0" smtClean="0">
                <a:latin typeface="Franklin Gothic Book" charset="0"/>
              </a:rPr>
              <a:t>に由来</a:t>
            </a:r>
            <a:endParaRPr lang="en-US" altLang="ja-JP" dirty="0" smtClean="0">
              <a:latin typeface="Franklin Gothic Book" charset="0"/>
            </a:endParaRPr>
          </a:p>
          <a:p>
            <a:pPr lvl="1"/>
            <a:r>
              <a:rPr lang="ja-JP" altLang="en-US" sz="2400" dirty="0" smtClean="0">
                <a:cs typeface="ＭＳ Ｐゴシック" charset="0"/>
              </a:rPr>
              <a:t>関数型</a:t>
            </a:r>
            <a:r>
              <a:rPr lang="ja-JP" altLang="en-US" sz="2400" dirty="0">
                <a:cs typeface="ＭＳ Ｐゴシック" charset="0"/>
              </a:rPr>
              <a:t>言語</a:t>
            </a:r>
            <a:r>
              <a:rPr lang="ja-JP" altLang="en-US" sz="2400" dirty="0" smtClean="0">
                <a:cs typeface="ＭＳ Ｐゴシック" charset="0"/>
              </a:rPr>
              <a:t>の基礎の一つで</a:t>
            </a:r>
            <a:r>
              <a:rPr lang="ja-JP" altLang="en-US" sz="2400" dirty="0">
                <a:cs typeface="ＭＳ Ｐゴシック" charset="0"/>
              </a:rPr>
              <a:t>ある「組み合わせ論理」で</a:t>
            </a:r>
            <a:r>
              <a:rPr lang="ja-JP" altLang="en-US" sz="2400" dirty="0" smtClean="0">
                <a:cs typeface="ＭＳ Ｐゴシック" charset="0"/>
              </a:rPr>
              <a:t>有名</a:t>
            </a:r>
            <a:endParaRPr lang="en-US" altLang="ja-JP" dirty="0" smtClean="0">
              <a:latin typeface="Franklin Gothic Book" charset="0"/>
            </a:endParaRPr>
          </a:p>
          <a:p>
            <a:r>
              <a:rPr lang="ja-JP" altLang="en-US" dirty="0" smtClean="0">
                <a:latin typeface="Franklin Gothic Book" charset="0"/>
              </a:rPr>
              <a:t>歴史</a:t>
            </a:r>
            <a:endParaRPr lang="en-US" altLang="ja-JP" dirty="0" smtClean="0">
              <a:latin typeface="Franklin Gothic Book" charset="0"/>
            </a:endParaRPr>
          </a:p>
          <a:p>
            <a:pPr lvl="1"/>
            <a:r>
              <a:rPr lang="en-US" altLang="ja-JP" dirty="0" smtClean="0">
                <a:latin typeface="Franklin Gothic Book" charset="0"/>
              </a:rPr>
              <a:t>1990</a:t>
            </a:r>
            <a:r>
              <a:rPr lang="ja-JP" altLang="en-US" dirty="0" smtClean="0">
                <a:latin typeface="Franklin Gothic Book" charset="0"/>
              </a:rPr>
              <a:t>年</a:t>
            </a:r>
            <a:r>
              <a:rPr lang="en-US" altLang="ja-JP" dirty="0" smtClean="0">
                <a:latin typeface="Franklin Gothic Book" charset="0"/>
              </a:rPr>
              <a:t>: “Haskell 1.0” </a:t>
            </a:r>
            <a:r>
              <a:rPr lang="ja-JP" altLang="en-US" dirty="0" smtClean="0">
                <a:latin typeface="Franklin Gothic Book" charset="0"/>
              </a:rPr>
              <a:t>が成立</a:t>
            </a:r>
            <a:r>
              <a:rPr lang="en-US" altLang="ja-JP" dirty="0" smtClean="0">
                <a:latin typeface="Franklin Gothic Book" charset="0"/>
              </a:rPr>
              <a:t> (</a:t>
            </a:r>
            <a:r>
              <a:rPr lang="ja-JP" altLang="en-US" dirty="0" smtClean="0">
                <a:latin typeface="Franklin Gothic Book" charset="0"/>
              </a:rPr>
              <a:t>最新版は</a:t>
            </a:r>
            <a:r>
              <a:rPr lang="en-US" altLang="ja-JP" dirty="0" smtClean="0">
                <a:latin typeface="Franklin Gothic Book" charset="0"/>
              </a:rPr>
              <a:t> “Haskell 2010”)</a:t>
            </a:r>
          </a:p>
          <a:p>
            <a:pPr lvl="1"/>
            <a:r>
              <a:rPr lang="en-US" altLang="ja-JP" dirty="0" smtClean="0">
                <a:latin typeface="Franklin Gothic Book" charset="0"/>
              </a:rPr>
              <a:t>2002</a:t>
            </a:r>
            <a:r>
              <a:rPr lang="ja-JP" altLang="en-US" dirty="0" smtClean="0">
                <a:latin typeface="Franklin Gothic Book" charset="0"/>
              </a:rPr>
              <a:t>年</a:t>
            </a:r>
            <a:r>
              <a:rPr lang="en-US" altLang="ja-JP" dirty="0" smtClean="0">
                <a:latin typeface="Franklin Gothic Book" charset="0"/>
              </a:rPr>
              <a:t>:</a:t>
            </a:r>
            <a:r>
              <a:rPr lang="ja-JP" altLang="en-US" dirty="0" smtClean="0">
                <a:latin typeface="Franklin Gothic Book" charset="0"/>
              </a:rPr>
              <a:t> </a:t>
            </a:r>
            <a:r>
              <a:rPr lang="en-US" altLang="ja-JP" dirty="0" smtClean="0">
                <a:latin typeface="Franklin Gothic Book" charset="0"/>
              </a:rPr>
              <a:t>The “Language </a:t>
            </a:r>
            <a:r>
              <a:rPr lang="en-US" altLang="ja-JP" dirty="0">
                <a:latin typeface="Franklin Gothic Book" charset="0"/>
              </a:rPr>
              <a:t>of the </a:t>
            </a:r>
            <a:r>
              <a:rPr lang="en-US" altLang="ja-JP" dirty="0" smtClean="0">
                <a:latin typeface="Franklin Gothic Book" charset="0"/>
              </a:rPr>
              <a:t>Year” project</a:t>
            </a:r>
            <a:r>
              <a:rPr lang="ja-JP" altLang="en-US" dirty="0">
                <a:latin typeface="Franklin Gothic Book" charset="0"/>
              </a:rPr>
              <a:t> </a:t>
            </a:r>
            <a:r>
              <a:rPr lang="ja-JP" altLang="en-US" dirty="0" smtClean="0">
                <a:latin typeface="Franklin Gothic Book" charset="0"/>
              </a:rPr>
              <a:t>に選定される</a:t>
            </a:r>
            <a:endParaRPr lang="en-US" altLang="ja-JP" dirty="0" smtClean="0">
              <a:latin typeface="Franklin Gothic Book" charset="0"/>
            </a:endParaRPr>
          </a:p>
          <a:p>
            <a:pPr lvl="1"/>
            <a:r>
              <a:rPr lang="en-US" altLang="ja-JP" dirty="0" smtClean="0">
                <a:latin typeface="Franklin Gothic Book" charset="0"/>
              </a:rPr>
              <a:t>2006</a:t>
            </a:r>
            <a:r>
              <a:rPr lang="ja-JP" altLang="en-US" dirty="0" smtClean="0">
                <a:latin typeface="Franklin Gothic Book" charset="0"/>
              </a:rPr>
              <a:t>年</a:t>
            </a:r>
            <a:r>
              <a:rPr lang="en-US" altLang="ja-JP" dirty="0" smtClean="0">
                <a:latin typeface="Franklin Gothic Book" charset="0"/>
              </a:rPr>
              <a:t>:</a:t>
            </a:r>
            <a:r>
              <a:rPr lang="ja-JP" altLang="en-US" dirty="0" smtClean="0">
                <a:latin typeface="Franklin Gothic Book" charset="0"/>
              </a:rPr>
              <a:t> 日本で解説書の出版が相次ぐ</a:t>
            </a:r>
            <a:endParaRPr lang="en-US" altLang="ja-JP" dirty="0" smtClean="0">
              <a:latin typeface="Franklin Gothic Book" charset="0"/>
            </a:endParaRPr>
          </a:p>
          <a:p>
            <a:r>
              <a:rPr lang="ja-JP" altLang="en-US" dirty="0" smtClean="0">
                <a:latin typeface="Franklin Gothic Book" charset="0"/>
              </a:rPr>
              <a:t>一般的な関数型言語の機能に加え、カリー化やモナドなどの機能を実装</a:t>
            </a:r>
            <a:endParaRPr lang="en-US" altLang="ja-JP" dirty="0" smtClean="0">
              <a:latin typeface="Franklin Gothic Book" charset="0"/>
            </a:endParaRPr>
          </a:p>
          <a:p>
            <a:pPr lvl="1"/>
            <a:r>
              <a:rPr lang="ja-JP" altLang="en-US" dirty="0" smtClean="0">
                <a:latin typeface="Franklin Gothic Book" charset="0"/>
              </a:rPr>
              <a:t>これらについては説明し</a:t>
            </a:r>
            <a:r>
              <a:rPr lang="en-US" altLang="ja-JP" dirty="0" smtClean="0">
                <a:latin typeface="Franklin Gothic Book" charset="0"/>
              </a:rPr>
              <a:t>(</a:t>
            </a:r>
            <a:r>
              <a:rPr lang="ja-JP" altLang="en-US" dirty="0" smtClean="0">
                <a:latin typeface="Franklin Gothic Book" charset="0"/>
              </a:rPr>
              <a:t>でき</a:t>
            </a:r>
            <a:r>
              <a:rPr lang="en-US" altLang="ja-JP" dirty="0" smtClean="0">
                <a:latin typeface="Franklin Gothic Book" charset="0"/>
              </a:rPr>
              <a:t>)</a:t>
            </a:r>
            <a:r>
              <a:rPr lang="ja-JP" altLang="en-US" dirty="0" smtClean="0">
                <a:latin typeface="Franklin Gothic Book" charset="0"/>
              </a:rPr>
              <a:t>ません</a:t>
            </a:r>
            <a:endParaRPr lang="en-US" altLang="ja-JP" dirty="0">
              <a:latin typeface="Franklin Gothic Book" charset="0"/>
            </a:endParaRPr>
          </a:p>
          <a:p>
            <a:r>
              <a:rPr lang="ja-JP" altLang="en-US" dirty="0" smtClean="0">
                <a:latin typeface="Franklin Gothic Book" charset="0"/>
              </a:rPr>
              <a:t>アプリケーション</a:t>
            </a:r>
            <a:r>
              <a:rPr lang="ja-JP" altLang="en-US" dirty="0">
                <a:latin typeface="Franklin Gothic Book" charset="0"/>
              </a:rPr>
              <a:t>の</a:t>
            </a:r>
            <a:r>
              <a:rPr lang="ja-JP" altLang="en-US" dirty="0" smtClean="0">
                <a:latin typeface="Franklin Gothic Book" charset="0"/>
              </a:rPr>
              <a:t>例</a:t>
            </a:r>
            <a:endParaRPr lang="en-US" altLang="ja-JP" dirty="0">
              <a:latin typeface="Franklin Gothic Book" charset="0"/>
            </a:endParaRPr>
          </a:p>
          <a:p>
            <a:pPr lvl="1"/>
            <a:r>
              <a:rPr lang="en-US" altLang="ja-JP" dirty="0" err="1" smtClean="0">
                <a:latin typeface="Franklin Gothic Book" charset="0"/>
              </a:rPr>
              <a:t>darcs</a:t>
            </a:r>
            <a:r>
              <a:rPr lang="en-US" altLang="ja-JP" dirty="0" smtClean="0">
                <a:latin typeface="Franklin Gothic Book" charset="0"/>
              </a:rPr>
              <a:t> (</a:t>
            </a:r>
            <a:r>
              <a:rPr lang="ja-JP" altLang="en-US" dirty="0" smtClean="0">
                <a:latin typeface="Franklin Gothic Book" charset="0"/>
              </a:rPr>
              <a:t>バージョン</a:t>
            </a:r>
            <a:r>
              <a:rPr lang="ja-JP" altLang="en-US" dirty="0">
                <a:latin typeface="Franklin Gothic Book" charset="0"/>
              </a:rPr>
              <a:t>管理</a:t>
            </a:r>
            <a:r>
              <a:rPr lang="ja-JP" altLang="en-US" dirty="0" smtClean="0">
                <a:latin typeface="Franklin Gothic Book" charset="0"/>
              </a:rPr>
              <a:t>システム</a:t>
            </a:r>
            <a:r>
              <a:rPr lang="en-US" altLang="ja-JP" dirty="0" smtClean="0">
                <a:latin typeface="Franklin Gothic Book" charset="0"/>
              </a:rPr>
              <a:t>)</a:t>
            </a:r>
            <a:endParaRPr lang="en-US" altLang="ja-JP" dirty="0">
              <a:latin typeface="Franklin Gothic Book" charset="0"/>
            </a:endParaRPr>
          </a:p>
          <a:p>
            <a:pPr lvl="1"/>
            <a:r>
              <a:rPr lang="en-US" altLang="ja-JP" dirty="0" smtClean="0">
                <a:latin typeface="Franklin Gothic Book" charset="0"/>
              </a:rPr>
              <a:t>GHC (Haskell </a:t>
            </a:r>
            <a:r>
              <a:rPr lang="ja-JP" altLang="en-US" dirty="0" smtClean="0">
                <a:latin typeface="Franklin Gothic Book" charset="0"/>
              </a:rPr>
              <a:t>コンパイラ</a:t>
            </a:r>
            <a:r>
              <a:rPr lang="en-US" altLang="ja-JP" dirty="0" smtClean="0">
                <a:latin typeface="Franklin Gothic Book" charset="0"/>
              </a:rPr>
              <a:t>)</a:t>
            </a:r>
          </a:p>
          <a:p>
            <a:pPr lvl="1"/>
            <a:r>
              <a:rPr lang="en-US" altLang="ja-JP" dirty="0" err="1" smtClean="0">
                <a:latin typeface="Franklin Gothic Book" charset="0"/>
              </a:rPr>
              <a:t>Paraiso</a:t>
            </a:r>
            <a:r>
              <a:rPr lang="en-US" altLang="ja-JP" dirty="0" smtClean="0">
                <a:latin typeface="Franklin Gothic Book" charset="0"/>
              </a:rPr>
              <a:t> (</a:t>
            </a:r>
            <a:r>
              <a:rPr lang="ja-JP" altLang="en-US" dirty="0" smtClean="0">
                <a:latin typeface="Franklin Gothic Book" charset="0"/>
              </a:rPr>
              <a:t>偏微分方程式ソルバ生成器</a:t>
            </a:r>
            <a:r>
              <a:rPr lang="en-US" altLang="ja-JP" dirty="0" smtClean="0">
                <a:latin typeface="Franklin Gothic Book" charset="0"/>
              </a:rPr>
              <a:t>)</a:t>
            </a:r>
            <a:endParaRPr lang="en-US" altLang="ja-JP" dirty="0">
              <a:latin typeface="Franklin Gothic Book" charset="0"/>
            </a:endParaRPr>
          </a:p>
        </p:txBody>
      </p:sp>
    </p:spTree>
    <p:extLst>
      <p:ext uri="{BB962C8B-B14F-4D97-AF65-F5344CB8AC3E}">
        <p14:creationId xmlns:p14="http://schemas.microsoft.com/office/powerpoint/2010/main" val="2685174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223363"/>
          </a:xfrm>
        </p:spPr>
        <p:txBody>
          <a:bodyPr/>
          <a:lstStyle/>
          <a:p>
            <a:r>
              <a:rPr lang="ja-JP" altLang="en-US" sz="9600" dirty="0" smtClean="0"/>
              <a:t>実際に</a:t>
            </a:r>
            <a:r>
              <a:rPr lang="en-US" altLang="ja-JP" sz="9600" dirty="0" smtClean="0"/>
              <a:t/>
            </a:r>
            <a:br>
              <a:rPr lang="en-US" altLang="ja-JP" sz="9600" dirty="0" smtClean="0"/>
            </a:br>
            <a:r>
              <a:rPr lang="en-US" altLang="en-US" sz="9600" dirty="0" smtClean="0"/>
              <a:t>触って</a:t>
            </a:r>
            <a:r>
              <a:rPr lang="ja-JP" altLang="en-US" sz="9600" dirty="0" smtClean="0"/>
              <a:t>みる</a:t>
            </a:r>
            <a:endParaRPr kumimoji="1" lang="ja-JP" altLang="en-US" sz="9600" dirty="0"/>
          </a:p>
        </p:txBody>
      </p:sp>
    </p:spTree>
    <p:extLst>
      <p:ext uri="{BB962C8B-B14F-4D97-AF65-F5344CB8AC3E}">
        <p14:creationId xmlns:p14="http://schemas.microsoft.com/office/powerpoint/2010/main" val="1719069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タイトル 1"/>
          <p:cNvSpPr>
            <a:spLocks noGrp="1"/>
          </p:cNvSpPr>
          <p:nvPr>
            <p:ph type="title"/>
          </p:nvPr>
        </p:nvSpPr>
        <p:spPr>
          <a:xfrm>
            <a:off x="1095375" y="2722563"/>
            <a:ext cx="6964363" cy="1201737"/>
          </a:xfrm>
        </p:spPr>
        <p:txBody>
          <a:bodyPr/>
          <a:lstStyle/>
          <a:p>
            <a:r>
              <a:rPr lang="en-US" altLang="en-US" dirty="0" smtClean="0">
                <a:latin typeface="Constantia" charset="0"/>
              </a:rPr>
              <a:t>Haskell </a:t>
            </a:r>
            <a:r>
              <a:rPr lang="ja-JP" altLang="en-US" dirty="0" smtClean="0">
                <a:latin typeface="Constantia" charset="0"/>
              </a:rPr>
              <a:t>実演</a:t>
            </a:r>
            <a:endParaRPr lang="ja-JP" altLang="en-US" dirty="0">
              <a:latin typeface="Constantia"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p:cNvSpPr>
            <a:spLocks noGrp="1"/>
          </p:cNvSpPr>
          <p:nvPr>
            <p:ph type="title"/>
          </p:nvPr>
        </p:nvSpPr>
        <p:spPr/>
        <p:txBody>
          <a:bodyPr/>
          <a:lstStyle/>
          <a:p>
            <a:r>
              <a:rPr lang="ja-JP" altLang="en-US" dirty="0" smtClean="0">
                <a:latin typeface="Constantia" charset="0"/>
              </a:rPr>
              <a:t>インストール・使い方</a:t>
            </a:r>
            <a:endParaRPr lang="ja-JP" altLang="en-US" dirty="0">
              <a:latin typeface="Constantia" charset="0"/>
            </a:endParaRPr>
          </a:p>
        </p:txBody>
      </p:sp>
      <p:sp>
        <p:nvSpPr>
          <p:cNvPr id="30722" name="コンテンツ プレースホルダー 2"/>
          <p:cNvSpPr>
            <a:spLocks noGrp="1"/>
          </p:cNvSpPr>
          <p:nvPr>
            <p:ph idx="1"/>
          </p:nvPr>
        </p:nvSpPr>
        <p:spPr>
          <a:xfrm>
            <a:off x="1280795" y="1799273"/>
            <a:ext cx="6738493" cy="3603625"/>
          </a:xfrm>
        </p:spPr>
        <p:txBody>
          <a:bodyPr/>
          <a:lstStyle/>
          <a:p>
            <a:r>
              <a:rPr lang="en-US" altLang="ja-JP" dirty="0" smtClean="0">
                <a:latin typeface="Franklin Gothic Book" charset="0"/>
              </a:rPr>
              <a:t>GHC (Glasgow Haskell Compiler) </a:t>
            </a:r>
            <a:r>
              <a:rPr lang="ja-JP" altLang="en-US" dirty="0" smtClean="0">
                <a:latin typeface="Franklin Gothic Book" charset="0"/>
              </a:rPr>
              <a:t>を使います</a:t>
            </a:r>
            <a:endParaRPr lang="en-US" altLang="ja-JP" dirty="0" smtClean="0">
              <a:latin typeface="Franklin Gothic Book" charset="0"/>
            </a:endParaRPr>
          </a:p>
          <a:p>
            <a:pPr lvl="1"/>
            <a:r>
              <a:rPr lang="ja-JP" altLang="en-US" dirty="0">
                <a:latin typeface="Franklin Gothic Book" charset="0"/>
              </a:rPr>
              <a:t>コンパイラ </a:t>
            </a:r>
            <a:r>
              <a:rPr lang="en-US" altLang="ja-JP" dirty="0">
                <a:latin typeface="Franklin Gothic Book" charset="0"/>
              </a:rPr>
              <a:t>(GHC)</a:t>
            </a:r>
            <a:r>
              <a:rPr lang="ja-JP" altLang="en-US" dirty="0">
                <a:latin typeface="Franklin Gothic Book" charset="0"/>
              </a:rPr>
              <a:t> とインタープリタ </a:t>
            </a:r>
            <a:r>
              <a:rPr lang="en-US" altLang="ja-JP" dirty="0">
                <a:latin typeface="Franklin Gothic Book" charset="0"/>
              </a:rPr>
              <a:t>(</a:t>
            </a:r>
            <a:r>
              <a:rPr lang="en-US" altLang="ja-JP" dirty="0" err="1">
                <a:latin typeface="Franklin Gothic Book" charset="0"/>
              </a:rPr>
              <a:t>GHCi</a:t>
            </a:r>
            <a:r>
              <a:rPr lang="en-US" altLang="ja-JP" dirty="0">
                <a:latin typeface="Franklin Gothic Book" charset="0"/>
              </a:rPr>
              <a:t>) </a:t>
            </a:r>
            <a:r>
              <a:rPr lang="ja-JP" altLang="en-US" dirty="0">
                <a:latin typeface="Franklin Gothic Book" charset="0"/>
              </a:rPr>
              <a:t>の両方が</a:t>
            </a:r>
            <a:r>
              <a:rPr lang="ja-JP" altLang="en-US" dirty="0" smtClean="0">
                <a:latin typeface="Franklin Gothic Book" charset="0"/>
              </a:rPr>
              <a:t>付属</a:t>
            </a:r>
            <a:endParaRPr lang="en-US" altLang="ja-JP" dirty="0" smtClean="0">
              <a:latin typeface="Franklin Gothic Book" charset="0"/>
            </a:endParaRPr>
          </a:p>
          <a:p>
            <a:r>
              <a:rPr lang="ja-JP" altLang="en-US" dirty="0" smtClean="0">
                <a:latin typeface="Franklin Gothic Book" charset="0"/>
              </a:rPr>
              <a:t>インストール</a:t>
            </a:r>
            <a:endParaRPr lang="en-US" altLang="ja-JP" dirty="0" smtClean="0">
              <a:latin typeface="Franklin Gothic Book" charset="0"/>
            </a:endParaRPr>
          </a:p>
          <a:p>
            <a:pPr lvl="1"/>
            <a:r>
              <a:rPr lang="en-US" altLang="ja-JP" dirty="0" err="1" smtClean="0">
                <a:latin typeface="Franklin Gothic Book" charset="0"/>
              </a:rPr>
              <a:t>Debian</a:t>
            </a:r>
            <a:r>
              <a:rPr lang="en-US" altLang="ja-JP" dirty="0" smtClean="0">
                <a:latin typeface="Franklin Gothic Book" charset="0"/>
              </a:rPr>
              <a:t> </a:t>
            </a:r>
            <a:r>
              <a:rPr lang="en-US" altLang="ja-JP" dirty="0">
                <a:latin typeface="Franklin Gothic Book" charset="0"/>
              </a:rPr>
              <a:t>GNU/Linux squeeze </a:t>
            </a:r>
            <a:r>
              <a:rPr lang="ja-JP" altLang="en-US" dirty="0">
                <a:latin typeface="Franklin Gothic Book" charset="0"/>
              </a:rPr>
              <a:t>の場合</a:t>
            </a:r>
            <a:endParaRPr lang="en-US" altLang="ja-JP" dirty="0">
              <a:latin typeface="Franklin Gothic Book" charset="0"/>
            </a:endParaRPr>
          </a:p>
          <a:p>
            <a:pPr lvl="1"/>
            <a:r>
              <a:rPr lang="en-US" altLang="ja-JP" dirty="0" smtClean="0">
                <a:latin typeface="Franklin Gothic Book" charset="0"/>
              </a:rPr>
              <a:t># apt</a:t>
            </a:r>
            <a:r>
              <a:rPr lang="en-US" altLang="ja-JP" dirty="0">
                <a:latin typeface="Franklin Gothic Book" charset="0"/>
              </a:rPr>
              <a:t>-get install </a:t>
            </a:r>
            <a:r>
              <a:rPr lang="en-US" altLang="ja-JP" dirty="0" smtClean="0">
                <a:latin typeface="Franklin Gothic Book" charset="0"/>
              </a:rPr>
              <a:t>ghc6</a:t>
            </a:r>
          </a:p>
          <a:p>
            <a:pPr lvl="1"/>
            <a:r>
              <a:rPr lang="en-US" altLang="ja-JP" dirty="0"/>
              <a:t># apt-get install </a:t>
            </a:r>
            <a:r>
              <a:rPr lang="en-US" altLang="ja-JP" dirty="0" err="1"/>
              <a:t>haskell</a:t>
            </a:r>
            <a:r>
              <a:rPr lang="en-US" altLang="ja-JP" dirty="0"/>
              <a:t>-mode    # </a:t>
            </a:r>
            <a:r>
              <a:rPr lang="en-US" altLang="ja-JP" dirty="0" err="1"/>
              <a:t>Emacs</a:t>
            </a:r>
            <a:r>
              <a:rPr lang="en-US" altLang="ja-JP" dirty="0"/>
              <a:t> </a:t>
            </a:r>
            <a:r>
              <a:rPr lang="ja-JP" altLang="en-US" dirty="0" smtClean="0"/>
              <a:t>拡張</a:t>
            </a:r>
            <a:endParaRPr lang="en-US" altLang="ja-JP" dirty="0">
              <a:latin typeface="Franklin Gothic Book"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GHCi</a:t>
            </a:r>
            <a:r>
              <a:rPr kumimoji="1" lang="en-US" altLang="ja-JP" dirty="0" smtClean="0"/>
              <a:t> </a:t>
            </a:r>
            <a:r>
              <a:rPr kumimoji="1" lang="ja-JP" altLang="en-US" dirty="0" smtClean="0"/>
              <a:t>の起動・終了</a:t>
            </a:r>
            <a:endParaRPr kumimoji="1" lang="ja-JP" altLang="en-US" dirty="0"/>
          </a:p>
        </p:txBody>
      </p:sp>
      <p:sp>
        <p:nvSpPr>
          <p:cNvPr id="4" name="正方形/長方形 3"/>
          <p:cNvSpPr/>
          <p:nvPr/>
        </p:nvSpPr>
        <p:spPr>
          <a:xfrm>
            <a:off x="3726427" y="5794908"/>
            <a:ext cx="4572000" cy="307777"/>
          </a:xfrm>
          <a:prstGeom prst="rect">
            <a:avLst/>
          </a:prstGeom>
        </p:spPr>
        <p:txBody>
          <a:bodyPr>
            <a:spAutoFit/>
          </a:bodyPr>
          <a:lstStyle/>
          <a:p>
            <a:r>
              <a:rPr lang="en-US" altLang="ja-JP" sz="1400" dirty="0" smtClean="0"/>
              <a:t>http://</a:t>
            </a:r>
            <a:r>
              <a:rPr lang="en-US" altLang="ja-JP" sz="1400" dirty="0" err="1" smtClean="0"/>
              <a:t>www.kotha.net</a:t>
            </a:r>
            <a:r>
              <a:rPr lang="en-US" altLang="ja-JP" sz="1400" dirty="0" smtClean="0"/>
              <a:t>/</a:t>
            </a:r>
            <a:r>
              <a:rPr lang="en-US" altLang="ja-JP" sz="1400" dirty="0" err="1" smtClean="0"/>
              <a:t>ghcguide_ja</a:t>
            </a:r>
            <a:r>
              <a:rPr lang="en-US" altLang="ja-JP" sz="1400" dirty="0" smtClean="0"/>
              <a:t>/latest/</a:t>
            </a:r>
            <a:r>
              <a:rPr lang="en-US" altLang="ja-JP" sz="1400" dirty="0" err="1" smtClean="0"/>
              <a:t>ghci.html</a:t>
            </a:r>
            <a:endParaRPr lang="ja-JP" altLang="en-US" sz="1400" dirty="0"/>
          </a:p>
        </p:txBody>
      </p:sp>
      <p:sp>
        <p:nvSpPr>
          <p:cNvPr id="5" name="テキスト ボックス 4"/>
          <p:cNvSpPr txBox="1"/>
          <p:nvPr/>
        </p:nvSpPr>
        <p:spPr>
          <a:xfrm>
            <a:off x="1235717" y="2097545"/>
            <a:ext cx="6830115" cy="3170099"/>
          </a:xfrm>
          <a:prstGeom prst="rect">
            <a:avLst/>
          </a:prstGeom>
          <a:noFill/>
        </p:spPr>
        <p:txBody>
          <a:bodyPr wrap="none" rtlCol="0">
            <a:spAutoFit/>
          </a:bodyPr>
          <a:lstStyle/>
          <a:p>
            <a:r>
              <a:rPr lang="en-US" altLang="ja-JP" sz="2000" dirty="0"/>
              <a:t>﻿$ </a:t>
            </a:r>
            <a:r>
              <a:rPr lang="en-US" altLang="ja-JP" sz="2000" dirty="0" err="1" smtClean="0"/>
              <a:t>ghci</a:t>
            </a:r>
            <a:endParaRPr lang="en-US" altLang="ja-JP" sz="2000" dirty="0" smtClean="0"/>
          </a:p>
          <a:p>
            <a:r>
              <a:rPr lang="en-US" altLang="ja-JP" sz="2000" dirty="0" err="1" smtClean="0"/>
              <a:t>GHCi</a:t>
            </a:r>
            <a:r>
              <a:rPr lang="en-US" altLang="ja-JP" sz="2000" dirty="0"/>
              <a:t>, version 6.12.1: http://</a:t>
            </a:r>
            <a:r>
              <a:rPr lang="en-US" altLang="ja-JP" sz="2000" dirty="0" err="1"/>
              <a:t>www.haskell.org</a:t>
            </a:r>
            <a:r>
              <a:rPr lang="en-US" altLang="ja-JP" sz="2000" dirty="0"/>
              <a:t>/</a:t>
            </a:r>
            <a:r>
              <a:rPr lang="en-US" altLang="ja-JP" sz="2000" dirty="0" err="1"/>
              <a:t>ghc</a:t>
            </a:r>
            <a:r>
              <a:rPr lang="en-US" altLang="ja-JP" sz="2000" dirty="0"/>
              <a:t>/  :? for </a:t>
            </a:r>
            <a:r>
              <a:rPr lang="en-US" altLang="ja-JP" sz="2000" dirty="0" smtClean="0"/>
              <a:t>help</a:t>
            </a:r>
          </a:p>
          <a:p>
            <a:r>
              <a:rPr lang="en-US" altLang="ja-JP" sz="2000" dirty="0" smtClean="0"/>
              <a:t>Loading </a:t>
            </a:r>
            <a:r>
              <a:rPr lang="en-US" altLang="ja-JP" sz="2000" dirty="0"/>
              <a:t>package </a:t>
            </a:r>
            <a:r>
              <a:rPr lang="en-US" altLang="ja-JP" sz="2000" dirty="0" err="1"/>
              <a:t>ghc</a:t>
            </a:r>
            <a:r>
              <a:rPr lang="en-US" altLang="ja-JP" sz="2000" dirty="0"/>
              <a:t>-prim ... linking ... done</a:t>
            </a:r>
            <a:r>
              <a:rPr lang="en-US" altLang="ja-JP" sz="2000" dirty="0" smtClean="0"/>
              <a:t>.</a:t>
            </a:r>
          </a:p>
          <a:p>
            <a:r>
              <a:rPr lang="en-US" altLang="ja-JP" sz="2000" dirty="0" smtClean="0"/>
              <a:t>Loading </a:t>
            </a:r>
            <a:r>
              <a:rPr lang="en-US" altLang="ja-JP" sz="2000" dirty="0"/>
              <a:t>package integer-</a:t>
            </a:r>
            <a:r>
              <a:rPr lang="en-US" altLang="ja-JP" sz="2000" dirty="0" err="1"/>
              <a:t>gmp</a:t>
            </a:r>
            <a:r>
              <a:rPr lang="en-US" altLang="ja-JP" sz="2000" dirty="0"/>
              <a:t> ... linking ... done</a:t>
            </a:r>
            <a:r>
              <a:rPr lang="en-US" altLang="ja-JP" sz="2000" dirty="0" smtClean="0"/>
              <a:t>.</a:t>
            </a:r>
          </a:p>
          <a:p>
            <a:r>
              <a:rPr lang="en-US" altLang="ja-JP" sz="2000" dirty="0" smtClean="0"/>
              <a:t>Loading </a:t>
            </a:r>
            <a:r>
              <a:rPr lang="en-US" altLang="ja-JP" sz="2000" dirty="0"/>
              <a:t>package base ... linking ... done</a:t>
            </a:r>
            <a:r>
              <a:rPr lang="en-US" altLang="ja-JP" sz="2000" dirty="0" smtClean="0"/>
              <a:t>.</a:t>
            </a:r>
          </a:p>
          <a:p>
            <a:r>
              <a:rPr lang="en-US" altLang="ja-JP" sz="2000" dirty="0" smtClean="0"/>
              <a:t>Prelude</a:t>
            </a:r>
            <a:r>
              <a:rPr lang="en-US" altLang="ja-JP" sz="2000" dirty="0"/>
              <a:t>&gt; </a:t>
            </a:r>
            <a:endParaRPr lang="en-US" altLang="ja-JP" sz="2000" dirty="0" smtClean="0"/>
          </a:p>
          <a:p>
            <a:endParaRPr kumimoji="1" lang="en-US" altLang="ja-JP" sz="2000" dirty="0"/>
          </a:p>
          <a:p>
            <a:r>
              <a:rPr lang="en-US" altLang="ja-JP" sz="2000" dirty="0"/>
              <a:t>﻿Prelude&gt; :</a:t>
            </a:r>
            <a:r>
              <a:rPr lang="en-US" altLang="ja-JP" sz="2000" dirty="0" smtClean="0"/>
              <a:t>q</a:t>
            </a:r>
          </a:p>
          <a:p>
            <a:r>
              <a:rPr lang="en-US" altLang="ja-JP" sz="2000" dirty="0" smtClean="0"/>
              <a:t>Leaving </a:t>
            </a:r>
            <a:r>
              <a:rPr lang="en-US" altLang="ja-JP" sz="2000" dirty="0" err="1"/>
              <a:t>GHCi</a:t>
            </a:r>
            <a:r>
              <a:rPr lang="en-US" altLang="ja-JP" sz="2000" dirty="0" smtClean="0"/>
              <a:t>.</a:t>
            </a:r>
          </a:p>
          <a:p>
            <a:r>
              <a:rPr kumimoji="1" lang="en-US" altLang="ja-JP" sz="2000" dirty="0"/>
              <a:t>$</a:t>
            </a:r>
            <a:endParaRPr kumimoji="1" lang="ja-JP" altLang="en-US" sz="2000" dirty="0"/>
          </a:p>
        </p:txBody>
      </p:sp>
      <p:sp>
        <p:nvSpPr>
          <p:cNvPr id="3" name="テキスト ボックス 2"/>
          <p:cNvSpPr txBox="1"/>
          <p:nvPr/>
        </p:nvSpPr>
        <p:spPr>
          <a:xfrm>
            <a:off x="3236976" y="4206240"/>
            <a:ext cx="1871075" cy="400110"/>
          </a:xfrm>
          <a:prstGeom prst="rect">
            <a:avLst/>
          </a:prstGeom>
          <a:noFill/>
        </p:spPr>
        <p:txBody>
          <a:bodyPr wrap="none" rtlCol="0">
            <a:spAutoFit/>
          </a:bodyPr>
          <a:lstStyle/>
          <a:p>
            <a:r>
              <a:rPr kumimoji="1" lang="ja-JP" altLang="en-US" sz="2000" dirty="0" smtClean="0">
                <a:solidFill>
                  <a:srgbClr val="FF0000"/>
                </a:solidFill>
              </a:rPr>
              <a:t>← </a:t>
            </a:r>
            <a:r>
              <a:rPr kumimoji="1" lang="en-US" altLang="ja-JP" sz="2000" dirty="0" smtClean="0">
                <a:solidFill>
                  <a:srgbClr val="FF0000"/>
                </a:solidFill>
              </a:rPr>
              <a:t>q </a:t>
            </a:r>
            <a:r>
              <a:rPr kumimoji="1" lang="ja-JP" altLang="en-US" sz="2000" dirty="0" smtClean="0">
                <a:solidFill>
                  <a:srgbClr val="FF0000"/>
                </a:solidFill>
              </a:rPr>
              <a:t>ではなく </a:t>
            </a:r>
            <a:r>
              <a:rPr kumimoji="1" lang="en-US" altLang="ja-JP" sz="2000" dirty="0" smtClean="0">
                <a:solidFill>
                  <a:srgbClr val="FF0000"/>
                </a:solidFill>
              </a:rPr>
              <a:t>:q</a:t>
            </a:r>
            <a:endParaRPr kumimoji="1" lang="ja-JP" altLang="en-US" sz="2000" dirty="0">
              <a:solidFill>
                <a:srgbClr val="FF0000"/>
              </a:solidFill>
            </a:endParaRPr>
          </a:p>
        </p:txBody>
      </p:sp>
    </p:spTree>
    <p:extLst>
      <p:ext uri="{BB962C8B-B14F-4D97-AF65-F5344CB8AC3E}">
        <p14:creationId xmlns:p14="http://schemas.microsoft.com/office/powerpoint/2010/main" val="4006765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タイトル 1"/>
          <p:cNvSpPr>
            <a:spLocks noGrp="1"/>
          </p:cNvSpPr>
          <p:nvPr>
            <p:ph type="title"/>
          </p:nvPr>
        </p:nvSpPr>
        <p:spPr/>
        <p:txBody>
          <a:bodyPr/>
          <a:lstStyle/>
          <a:p>
            <a:r>
              <a:rPr lang="ja-JP" altLang="en-US" dirty="0" smtClean="0">
                <a:latin typeface="Constantia" charset="0"/>
              </a:rPr>
              <a:t>本発表のスタンス</a:t>
            </a:r>
            <a:endParaRPr lang="ja-JP" altLang="en-US" dirty="0">
              <a:latin typeface="Constantia" charset="0"/>
            </a:endParaRPr>
          </a:p>
        </p:txBody>
      </p:sp>
      <p:sp>
        <p:nvSpPr>
          <p:cNvPr id="15362" name="コンテンツ プレースホルダー 2"/>
          <p:cNvSpPr>
            <a:spLocks noGrp="1"/>
          </p:cNvSpPr>
          <p:nvPr>
            <p:ph idx="1"/>
          </p:nvPr>
        </p:nvSpPr>
        <p:spPr>
          <a:xfrm>
            <a:off x="932665" y="2019300"/>
            <a:ext cx="7459170" cy="3960603"/>
          </a:xfrm>
        </p:spPr>
        <p:txBody>
          <a:bodyPr/>
          <a:lstStyle/>
          <a:p>
            <a:r>
              <a:rPr lang="ja-JP" altLang="en-US" dirty="0" smtClean="0">
                <a:latin typeface="Franklin Gothic Book" charset="0"/>
              </a:rPr>
              <a:t>目的は</a:t>
            </a:r>
            <a:r>
              <a:rPr lang="en-US" altLang="ja-JP" dirty="0" smtClean="0">
                <a:latin typeface="Franklin Gothic Book" charset="0"/>
              </a:rPr>
              <a:t>, </a:t>
            </a:r>
            <a:r>
              <a:rPr lang="ja-JP" altLang="en-US" dirty="0" smtClean="0">
                <a:latin typeface="Franklin Gothic Book" charset="0"/>
              </a:rPr>
              <a:t>関数型言語の雰囲気を知ってもらうこと</a:t>
            </a:r>
            <a:endParaRPr lang="en-US" altLang="ja-JP" dirty="0" smtClean="0">
              <a:latin typeface="Franklin Gothic Book" charset="0"/>
            </a:endParaRPr>
          </a:p>
          <a:p>
            <a:pPr lvl="1"/>
            <a:r>
              <a:rPr lang="ja-JP" altLang="en-US" dirty="0">
                <a:latin typeface="Franklin Gothic Book" charset="0"/>
              </a:rPr>
              <a:t>詳しい文法の説明は</a:t>
            </a:r>
            <a:r>
              <a:rPr lang="ja-JP" altLang="en-US" dirty="0" smtClean="0">
                <a:latin typeface="Franklin Gothic Book" charset="0"/>
              </a:rPr>
              <a:t>しない</a:t>
            </a:r>
            <a:endParaRPr lang="en-US" altLang="ja-JP" dirty="0" smtClean="0">
              <a:latin typeface="Franklin Gothic Book" charset="0"/>
            </a:endParaRPr>
          </a:p>
          <a:p>
            <a:pPr lvl="1"/>
            <a:r>
              <a:rPr lang="ja-JP" altLang="en-US" dirty="0" smtClean="0">
                <a:latin typeface="Franklin Gothic Book" charset="0"/>
              </a:rPr>
              <a:t>例に </a:t>
            </a:r>
            <a:r>
              <a:rPr lang="en-US" altLang="ja-JP" dirty="0" smtClean="0">
                <a:latin typeface="Franklin Gothic Book" charset="0"/>
              </a:rPr>
              <a:t>Haskell </a:t>
            </a:r>
            <a:r>
              <a:rPr lang="ja-JP" altLang="en-US" dirty="0" smtClean="0">
                <a:latin typeface="Franklin Gothic Book" charset="0"/>
              </a:rPr>
              <a:t>を用いるが</a:t>
            </a:r>
            <a:r>
              <a:rPr lang="en-US" altLang="ja-JP" dirty="0" smtClean="0">
                <a:latin typeface="Franklin Gothic Book" charset="0"/>
              </a:rPr>
              <a:t>, Haskell </a:t>
            </a:r>
            <a:r>
              <a:rPr lang="ja-JP" altLang="en-US" dirty="0" smtClean="0">
                <a:latin typeface="Franklin Gothic Book" charset="0"/>
              </a:rPr>
              <a:t>独自の話は少ない</a:t>
            </a:r>
            <a:endParaRPr lang="en-US" altLang="ja-JP" dirty="0" smtClean="0">
              <a:latin typeface="Franklin Gothic Book" charset="0"/>
            </a:endParaRPr>
          </a:p>
          <a:p>
            <a:r>
              <a:rPr lang="ja-JP" altLang="en-US" dirty="0" smtClean="0">
                <a:latin typeface="Franklin Gothic Book" charset="0"/>
              </a:rPr>
              <a:t>関数型言語がすぐ役</a:t>
            </a:r>
            <a:r>
              <a:rPr lang="ja-JP" altLang="en-US" dirty="0">
                <a:latin typeface="Franklin Gothic Book" charset="0"/>
              </a:rPr>
              <a:t>に</a:t>
            </a:r>
            <a:r>
              <a:rPr lang="ja-JP" altLang="en-US" dirty="0" smtClean="0">
                <a:latin typeface="Franklin Gothic Book" charset="0"/>
              </a:rPr>
              <a:t>立つ</a:t>
            </a:r>
            <a:r>
              <a:rPr lang="en-US" altLang="ja-JP" dirty="0" smtClean="0">
                <a:latin typeface="Franklin Gothic Book" charset="0"/>
              </a:rPr>
              <a:t>, </a:t>
            </a:r>
            <a:r>
              <a:rPr lang="ja-JP" altLang="en-US" dirty="0" smtClean="0">
                <a:latin typeface="Franklin Gothic Book" charset="0"/>
              </a:rPr>
              <a:t>という主張はしない</a:t>
            </a:r>
            <a:endParaRPr lang="en-US" altLang="ja-JP" dirty="0" smtClean="0">
              <a:latin typeface="Franklin Gothic Book" charset="0"/>
            </a:endParaRPr>
          </a:p>
          <a:p>
            <a:pPr lvl="1"/>
            <a:r>
              <a:rPr lang="ja-JP" altLang="en-US" dirty="0" smtClean="0">
                <a:latin typeface="Franklin Gothic Book" charset="0"/>
              </a:rPr>
              <a:t>ましてや乗り換えろとは言わない</a:t>
            </a:r>
            <a:endParaRPr lang="en-US" altLang="ja-JP" dirty="0">
              <a:latin typeface="Franklin Gothic Book" charset="0"/>
            </a:endParaRPr>
          </a:p>
          <a:p>
            <a:pPr lvl="1"/>
            <a:r>
              <a:rPr lang="ja-JP" altLang="en-US" dirty="0">
                <a:latin typeface="Franklin Gothic Book" charset="0"/>
              </a:rPr>
              <a:t>私は可能性には注目している</a:t>
            </a:r>
            <a:r>
              <a:rPr lang="ja-JP" altLang="en-US" dirty="0" smtClean="0">
                <a:latin typeface="Franklin Gothic Book" charset="0"/>
              </a:rPr>
              <a:t>けど </a:t>
            </a:r>
            <a:r>
              <a:rPr lang="en-US" altLang="ja-JP" dirty="0" smtClean="0">
                <a:latin typeface="Franklin Gothic Book" charset="0"/>
              </a:rPr>
              <a:t>...</a:t>
            </a:r>
          </a:p>
          <a:p>
            <a:r>
              <a:rPr lang="ja-JP" altLang="en-US" dirty="0" smtClean="0">
                <a:latin typeface="Franklin Gothic Book" charset="0"/>
              </a:rPr>
              <a:t>ただし、関数型言語の影響を受けている言語もあるので、知っているとプログラミング</a:t>
            </a:r>
            <a:r>
              <a:rPr lang="ja-JP" altLang="en-US" dirty="0">
                <a:latin typeface="Franklin Gothic Book" charset="0"/>
              </a:rPr>
              <a:t>の</a:t>
            </a:r>
            <a:r>
              <a:rPr lang="ja-JP" altLang="en-US" dirty="0" smtClean="0">
                <a:latin typeface="Franklin Gothic Book" charset="0"/>
              </a:rPr>
              <a:t>幅が広がる</a:t>
            </a:r>
            <a:endParaRPr lang="en-US" altLang="ja-JP" dirty="0">
              <a:latin typeface="Franklin Gothic Book" charset="0"/>
            </a:endParaRPr>
          </a:p>
          <a:p>
            <a:pPr lvl="1"/>
            <a:r>
              <a:rPr lang="ja-JP" altLang="en-US" dirty="0" smtClean="0">
                <a:latin typeface="Franklin Gothic Book" charset="0"/>
              </a:rPr>
              <a:t>最後に </a:t>
            </a:r>
            <a:r>
              <a:rPr lang="en-US" altLang="ja-JP" dirty="0" smtClean="0">
                <a:latin typeface="Franklin Gothic Book" charset="0"/>
              </a:rPr>
              <a:t>Ruby </a:t>
            </a:r>
            <a:r>
              <a:rPr lang="ja-JP" altLang="en-US" dirty="0" smtClean="0">
                <a:latin typeface="Franklin Gothic Book" charset="0"/>
              </a:rPr>
              <a:t>で</a:t>
            </a:r>
            <a:r>
              <a:rPr lang="ja-JP" altLang="en-US" dirty="0">
                <a:latin typeface="Franklin Gothic Book" charset="0"/>
              </a:rPr>
              <a:t>関数型言語っぽく使う例</a:t>
            </a:r>
            <a:r>
              <a:rPr lang="ja-JP" altLang="en-US" dirty="0" smtClean="0">
                <a:latin typeface="Franklin Gothic Book" charset="0"/>
              </a:rPr>
              <a:t>を紹介</a:t>
            </a:r>
            <a:endParaRPr lang="en-US" altLang="ja-JP" dirty="0" smtClean="0">
              <a:latin typeface="Franklin Gothic Book" charset="0"/>
            </a:endParaRPr>
          </a:p>
        </p:txBody>
      </p:sp>
    </p:spTree>
    <p:extLst>
      <p:ext uri="{BB962C8B-B14F-4D97-AF65-F5344CB8AC3E}">
        <p14:creationId xmlns:p14="http://schemas.microsoft.com/office/powerpoint/2010/main" val="3993305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タイトル 1"/>
          <p:cNvSpPr>
            <a:spLocks noGrp="1"/>
          </p:cNvSpPr>
          <p:nvPr>
            <p:ph type="title"/>
          </p:nvPr>
        </p:nvSpPr>
        <p:spPr/>
        <p:txBody>
          <a:bodyPr/>
          <a:lstStyle/>
          <a:p>
            <a:r>
              <a:rPr lang="en-US" altLang="ja-JP" dirty="0">
                <a:latin typeface="Constantia" charset="0"/>
              </a:rPr>
              <a:t>Hello World</a:t>
            </a:r>
            <a:r>
              <a:rPr lang="en-US" altLang="ja-JP" dirty="0" smtClean="0">
                <a:latin typeface="Constantia" charset="0"/>
              </a:rPr>
              <a:t>!</a:t>
            </a:r>
            <a:endParaRPr lang="ja-JP" altLang="en-US" dirty="0">
              <a:latin typeface="Constantia" charset="0"/>
            </a:endParaRPr>
          </a:p>
        </p:txBody>
      </p:sp>
      <p:sp>
        <p:nvSpPr>
          <p:cNvPr id="2" name="テキスト ボックス 1"/>
          <p:cNvSpPr txBox="1"/>
          <p:nvPr/>
        </p:nvSpPr>
        <p:spPr>
          <a:xfrm>
            <a:off x="2543155" y="2218351"/>
            <a:ext cx="3914854" cy="1200329"/>
          </a:xfrm>
          <a:prstGeom prst="rect">
            <a:avLst/>
          </a:prstGeom>
          <a:noFill/>
        </p:spPr>
        <p:txBody>
          <a:bodyPr wrap="none" rtlCol="0">
            <a:spAutoFit/>
          </a:bodyPr>
          <a:lstStyle/>
          <a:p>
            <a:r>
              <a:rPr lang="en-US" altLang="ja-JP" dirty="0"/>
              <a:t>﻿Prelude&gt; </a:t>
            </a:r>
            <a:r>
              <a:rPr lang="en-US" altLang="ja-JP" dirty="0" smtClean="0"/>
              <a:t>print </a:t>
            </a:r>
            <a:r>
              <a:rPr lang="en-US" altLang="ja-JP" dirty="0"/>
              <a:t>“Hello World!</a:t>
            </a:r>
            <a:r>
              <a:rPr lang="en-US" altLang="ja-JP" dirty="0" smtClean="0"/>
              <a:t>”</a:t>
            </a:r>
          </a:p>
          <a:p>
            <a:r>
              <a:rPr lang="en-US" altLang="ja-JP" dirty="0" smtClean="0"/>
              <a:t>“Hello World!”</a:t>
            </a:r>
          </a:p>
          <a:p>
            <a:endParaRPr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タイトル 1"/>
          <p:cNvSpPr>
            <a:spLocks noGrp="1"/>
          </p:cNvSpPr>
          <p:nvPr>
            <p:ph type="title"/>
          </p:nvPr>
        </p:nvSpPr>
        <p:spPr/>
        <p:txBody>
          <a:bodyPr/>
          <a:lstStyle/>
          <a:p>
            <a:r>
              <a:rPr lang="ja-JP" altLang="en-US" dirty="0" smtClean="0">
                <a:latin typeface="Constantia" charset="0"/>
              </a:rPr>
              <a:t>コンパイルして実行する場合</a:t>
            </a:r>
            <a:endParaRPr lang="ja-JP" altLang="en-US" dirty="0">
              <a:latin typeface="Constantia" charset="0"/>
            </a:endParaRPr>
          </a:p>
        </p:txBody>
      </p:sp>
      <p:sp>
        <p:nvSpPr>
          <p:cNvPr id="4" name="テキスト ボックス 3"/>
          <p:cNvSpPr txBox="1"/>
          <p:nvPr/>
        </p:nvSpPr>
        <p:spPr>
          <a:xfrm>
            <a:off x="1430888" y="2218351"/>
            <a:ext cx="6422552" cy="2677656"/>
          </a:xfrm>
          <a:prstGeom prst="rect">
            <a:avLst/>
          </a:prstGeom>
          <a:noFill/>
        </p:spPr>
        <p:txBody>
          <a:bodyPr wrap="none" rtlCol="0">
            <a:spAutoFit/>
          </a:bodyPr>
          <a:lstStyle/>
          <a:p>
            <a:r>
              <a:rPr lang="ja-JP" altLang="en-US" dirty="0" smtClean="0"/>
              <a:t>適当なファイル</a:t>
            </a:r>
            <a:r>
              <a:rPr lang="en-US" altLang="ja-JP" dirty="0" smtClean="0"/>
              <a:t> (</a:t>
            </a:r>
            <a:r>
              <a:rPr lang="ja-JP" altLang="en-US" dirty="0" smtClean="0"/>
              <a:t>ここでは</a:t>
            </a:r>
            <a:r>
              <a:rPr lang="en-US" altLang="ja-JP" dirty="0" smtClean="0"/>
              <a:t> </a:t>
            </a:r>
            <a:r>
              <a:rPr lang="en-US" altLang="ja-JP" dirty="0" err="1" smtClean="0"/>
              <a:t>hello.hs</a:t>
            </a:r>
            <a:r>
              <a:rPr lang="en-US" altLang="ja-JP" dirty="0" smtClean="0"/>
              <a:t>) </a:t>
            </a:r>
            <a:r>
              <a:rPr lang="ja-JP" altLang="en-US" dirty="0" smtClean="0"/>
              <a:t>に以下を記入</a:t>
            </a:r>
            <a:endParaRPr lang="en-US" altLang="ja-JP" dirty="0" smtClean="0"/>
          </a:p>
          <a:p>
            <a:endParaRPr lang="en-US" altLang="ja-JP" dirty="0"/>
          </a:p>
          <a:p>
            <a:r>
              <a:rPr lang="en-US" altLang="ja-JP" dirty="0" smtClean="0"/>
              <a:t>main = print </a:t>
            </a:r>
            <a:r>
              <a:rPr lang="en-US" altLang="ja-JP" dirty="0"/>
              <a:t>“Hello World!</a:t>
            </a:r>
            <a:r>
              <a:rPr lang="en-US" altLang="ja-JP" dirty="0" smtClean="0"/>
              <a:t>”</a:t>
            </a:r>
          </a:p>
          <a:p>
            <a:endParaRPr lang="en-US" altLang="ja-JP" dirty="0"/>
          </a:p>
          <a:p>
            <a:r>
              <a:rPr lang="en-US" altLang="ja-JP" dirty="0" smtClean="0"/>
              <a:t>$ </a:t>
            </a:r>
            <a:r>
              <a:rPr lang="en-US" altLang="ja-JP" dirty="0" err="1" smtClean="0"/>
              <a:t>ghc</a:t>
            </a:r>
            <a:r>
              <a:rPr lang="en-US" altLang="ja-JP" dirty="0" smtClean="0"/>
              <a:t> –o hello </a:t>
            </a:r>
            <a:r>
              <a:rPr lang="en-US" altLang="ja-JP" dirty="0" err="1" smtClean="0"/>
              <a:t>hello.hs</a:t>
            </a:r>
            <a:endParaRPr lang="en-US" altLang="ja-JP" dirty="0" smtClean="0"/>
          </a:p>
          <a:p>
            <a:r>
              <a:rPr lang="en-US" altLang="ja-JP" dirty="0" smtClean="0"/>
              <a:t>$ ./hello</a:t>
            </a:r>
          </a:p>
          <a:p>
            <a:r>
              <a:rPr lang="en-US" altLang="ja-JP" dirty="0" smtClean="0"/>
              <a:t>“Hello World!”</a:t>
            </a:r>
          </a:p>
        </p:txBody>
      </p:sp>
      <p:sp>
        <p:nvSpPr>
          <p:cNvPr id="5" name="テキスト ボックス 4"/>
          <p:cNvSpPr txBox="1"/>
          <p:nvPr/>
        </p:nvSpPr>
        <p:spPr>
          <a:xfrm>
            <a:off x="4856289" y="3720684"/>
            <a:ext cx="1871025" cy="400110"/>
          </a:xfrm>
          <a:prstGeom prst="rect">
            <a:avLst/>
          </a:prstGeom>
          <a:noFill/>
        </p:spPr>
        <p:txBody>
          <a:bodyPr wrap="none" rtlCol="0">
            <a:spAutoFit/>
          </a:bodyPr>
          <a:lstStyle/>
          <a:p>
            <a:r>
              <a:rPr kumimoji="1" lang="ja-JP" altLang="en-US" sz="2000" dirty="0" smtClean="0">
                <a:solidFill>
                  <a:srgbClr val="FF0000"/>
                </a:solidFill>
              </a:rPr>
              <a:t>← </a:t>
            </a:r>
            <a:r>
              <a:rPr lang="ja-JP" altLang="en-US" sz="2000" dirty="0">
                <a:solidFill>
                  <a:srgbClr val="FF0000"/>
                </a:solidFill>
              </a:rPr>
              <a:t>拡張子</a:t>
            </a:r>
            <a:r>
              <a:rPr lang="ja-JP" altLang="en-US" sz="2000" dirty="0" smtClean="0">
                <a:solidFill>
                  <a:srgbClr val="FF0000"/>
                </a:solidFill>
              </a:rPr>
              <a:t>は </a:t>
            </a:r>
            <a:r>
              <a:rPr lang="en-US" altLang="ja-JP" sz="2000" dirty="0" err="1" smtClean="0">
                <a:solidFill>
                  <a:srgbClr val="FF0000"/>
                </a:solidFill>
              </a:rPr>
              <a:t>hs</a:t>
            </a:r>
            <a:endParaRPr kumimoji="1" lang="ja-JP" altLang="en-US" sz="2000" dirty="0">
              <a:solidFill>
                <a:srgbClr val="FF0000"/>
              </a:solidFill>
            </a:endParaRPr>
          </a:p>
        </p:txBody>
      </p:sp>
    </p:spTree>
    <p:extLst>
      <p:ext uri="{BB962C8B-B14F-4D97-AF65-F5344CB8AC3E}">
        <p14:creationId xmlns:p14="http://schemas.microsoft.com/office/powerpoint/2010/main" val="3268641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1095375" y="617019"/>
            <a:ext cx="6964363" cy="1201737"/>
          </a:xfrm>
        </p:spPr>
        <p:txBody>
          <a:bodyPr/>
          <a:lstStyle/>
          <a:p>
            <a:r>
              <a:rPr lang="ja-JP" altLang="en-US" dirty="0" smtClean="0">
                <a:latin typeface="Constantia" charset="0"/>
              </a:rPr>
              <a:t>電卓的使い方</a:t>
            </a:r>
            <a:endParaRPr lang="ja-JP" altLang="en-US" dirty="0">
              <a:latin typeface="Constantia" charset="0"/>
            </a:endParaRPr>
          </a:p>
        </p:txBody>
      </p:sp>
      <p:sp>
        <p:nvSpPr>
          <p:cNvPr id="4" name="テキスト ボックス 3"/>
          <p:cNvSpPr txBox="1"/>
          <p:nvPr/>
        </p:nvSpPr>
        <p:spPr>
          <a:xfrm>
            <a:off x="2341891" y="1664915"/>
            <a:ext cx="3831247" cy="4524315"/>
          </a:xfrm>
          <a:prstGeom prst="rect">
            <a:avLst/>
          </a:prstGeom>
          <a:noFill/>
        </p:spPr>
        <p:txBody>
          <a:bodyPr wrap="none" rtlCol="0">
            <a:spAutoFit/>
          </a:bodyPr>
          <a:lstStyle/>
          <a:p>
            <a:r>
              <a:rPr lang="ro-RO" altLang="ja-JP" dirty="0"/>
              <a:t>﻿Prelude&gt; 2*</a:t>
            </a:r>
            <a:r>
              <a:rPr lang="ro-RO" altLang="ja-JP" dirty="0" smtClean="0"/>
              <a:t>2</a:t>
            </a:r>
          </a:p>
          <a:p>
            <a:r>
              <a:rPr lang="ro-RO" altLang="ja-JP" dirty="0" smtClean="0"/>
              <a:t>4</a:t>
            </a:r>
          </a:p>
          <a:p>
            <a:endParaRPr lang="ro-RO" altLang="ja-JP" dirty="0" smtClean="0"/>
          </a:p>
          <a:p>
            <a:r>
              <a:rPr lang="ro-RO" altLang="ja-JP" dirty="0" smtClean="0"/>
              <a:t>Prelude</a:t>
            </a:r>
            <a:r>
              <a:rPr lang="ro-RO" altLang="ja-JP" dirty="0"/>
              <a:t>&gt; </a:t>
            </a:r>
            <a:r>
              <a:rPr lang="da-DK" altLang="ja-JP" dirty="0"/>
              <a:t>﻿log 2 / log </a:t>
            </a:r>
            <a:r>
              <a:rPr lang="da-DK" altLang="ja-JP" dirty="0" smtClean="0"/>
              <a:t>10</a:t>
            </a:r>
          </a:p>
          <a:p>
            <a:r>
              <a:rPr lang="da-DK" altLang="ja-JP" dirty="0" smtClean="0"/>
              <a:t>0.30102999566398114</a:t>
            </a:r>
            <a:endParaRPr lang="ro-RO" altLang="ja-JP" dirty="0" smtClean="0"/>
          </a:p>
          <a:p>
            <a:endParaRPr lang="ro-RO" altLang="ja-JP" dirty="0" smtClean="0"/>
          </a:p>
          <a:p>
            <a:r>
              <a:rPr lang="ro-RO" altLang="ja-JP" dirty="0" smtClean="0"/>
              <a:t>Prelude</a:t>
            </a:r>
            <a:r>
              <a:rPr lang="ro-RO" altLang="ja-JP" dirty="0"/>
              <a:t>&gt; cos pi * cos (2*pi</a:t>
            </a:r>
            <a:r>
              <a:rPr lang="ro-RO" altLang="ja-JP" dirty="0" smtClean="0"/>
              <a:t>)</a:t>
            </a:r>
          </a:p>
          <a:p>
            <a:r>
              <a:rPr lang="ro-RO" altLang="ja-JP" dirty="0" smtClean="0"/>
              <a:t>-</a:t>
            </a:r>
            <a:r>
              <a:rPr lang="ro-RO" altLang="ja-JP" dirty="0"/>
              <a:t>1.0﻿</a:t>
            </a:r>
            <a:endParaRPr lang="ro-RO" altLang="ja-JP" dirty="0" smtClean="0"/>
          </a:p>
          <a:p>
            <a:endParaRPr lang="ro-RO" altLang="ja-JP" dirty="0" smtClean="0"/>
          </a:p>
          <a:p>
            <a:r>
              <a:rPr lang="ro-RO" altLang="ja-JP" dirty="0" smtClean="0"/>
              <a:t>Prelude</a:t>
            </a:r>
            <a:r>
              <a:rPr lang="ro-RO" altLang="ja-JP" dirty="0"/>
              <a:t>&gt; let x = </a:t>
            </a:r>
            <a:r>
              <a:rPr lang="ro-RO" altLang="ja-JP" dirty="0" smtClean="0"/>
              <a:t>10</a:t>
            </a:r>
          </a:p>
          <a:p>
            <a:r>
              <a:rPr lang="ro-RO" altLang="ja-JP" dirty="0" smtClean="0"/>
              <a:t>Prelude</a:t>
            </a:r>
            <a:r>
              <a:rPr lang="ro-RO" altLang="ja-JP" dirty="0"/>
              <a:t>&gt; 10 * </a:t>
            </a:r>
            <a:r>
              <a:rPr lang="ro-RO" altLang="ja-JP" dirty="0" smtClean="0"/>
              <a:t>x</a:t>
            </a:r>
          </a:p>
          <a:p>
            <a:r>
              <a:rPr lang="ro-RO" altLang="ja-JP" dirty="0" smtClean="0"/>
              <a:t>100</a:t>
            </a:r>
            <a:endParaRPr lang="en-US" altLang="ja-JP" dirty="0"/>
          </a:p>
        </p:txBody>
      </p:sp>
      <p:sp>
        <p:nvSpPr>
          <p:cNvPr id="2" name="テキスト ボックス 1"/>
          <p:cNvSpPr txBox="1"/>
          <p:nvPr/>
        </p:nvSpPr>
        <p:spPr>
          <a:xfrm>
            <a:off x="6015404" y="2771308"/>
            <a:ext cx="1882547" cy="369332"/>
          </a:xfrm>
          <a:prstGeom prst="rect">
            <a:avLst/>
          </a:prstGeom>
          <a:noFill/>
        </p:spPr>
        <p:txBody>
          <a:bodyPr wrap="none" rtlCol="0">
            <a:spAutoFit/>
          </a:bodyPr>
          <a:lstStyle/>
          <a:p>
            <a:r>
              <a:rPr lang="ja-JP" altLang="en-US" sz="1800" dirty="0" smtClean="0">
                <a:solidFill>
                  <a:srgbClr val="FF0000"/>
                </a:solidFill>
              </a:rPr>
              <a:t>カッコは省略可能</a:t>
            </a:r>
            <a:endParaRPr kumimoji="1" lang="en-US" altLang="ja-JP" sz="1800" dirty="0" smtClean="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p:txBody>
          <a:bodyPr/>
          <a:lstStyle/>
          <a:p>
            <a:r>
              <a:rPr lang="ja-JP" altLang="en-US">
                <a:latin typeface="Constantia" charset="0"/>
              </a:rPr>
              <a:t>関数の定義</a:t>
            </a:r>
          </a:p>
        </p:txBody>
      </p:sp>
      <p:sp>
        <p:nvSpPr>
          <p:cNvPr id="4" name="テキスト ボックス 3"/>
          <p:cNvSpPr txBox="1"/>
          <p:nvPr/>
        </p:nvSpPr>
        <p:spPr>
          <a:xfrm>
            <a:off x="1522435" y="1799744"/>
            <a:ext cx="6205545" cy="4401205"/>
          </a:xfrm>
          <a:prstGeom prst="rect">
            <a:avLst/>
          </a:prstGeom>
          <a:noFill/>
        </p:spPr>
        <p:txBody>
          <a:bodyPr wrap="none" rtlCol="0">
            <a:spAutoFit/>
          </a:bodyPr>
          <a:lstStyle/>
          <a:p>
            <a:r>
              <a:rPr lang="en-US" altLang="ja-JP" sz="2000" dirty="0" smtClean="0"/>
              <a:t>﻿﻿Prelude&gt; let f x = 2 * x</a:t>
            </a:r>
          </a:p>
          <a:p>
            <a:r>
              <a:rPr lang="en-US" altLang="ja-JP" sz="2000" dirty="0" smtClean="0"/>
              <a:t>Prelude&gt; f 10</a:t>
            </a:r>
          </a:p>
          <a:p>
            <a:r>
              <a:rPr lang="en-US" altLang="ja-JP" sz="2000" dirty="0" smtClean="0"/>
              <a:t>20</a:t>
            </a:r>
          </a:p>
          <a:p>
            <a:endParaRPr lang="en-US" altLang="ja-JP" sz="2000" dirty="0"/>
          </a:p>
          <a:p>
            <a:r>
              <a:rPr lang="en-US" altLang="ja-JP" sz="2000" dirty="0" smtClean="0"/>
              <a:t>Prelude&gt; </a:t>
            </a:r>
            <a:r>
              <a:rPr lang="pt-BR" altLang="ja-JP" sz="2000" dirty="0"/>
              <a:t>let fac 0 = 1; fac n = n * fac (n-1</a:t>
            </a:r>
            <a:r>
              <a:rPr lang="pt-BR" altLang="ja-JP" sz="2000" dirty="0" smtClean="0"/>
              <a:t>)</a:t>
            </a:r>
          </a:p>
          <a:p>
            <a:r>
              <a:rPr lang="en-US" altLang="ja-JP" sz="2000" dirty="0" smtClean="0"/>
              <a:t>Prelude&gt; </a:t>
            </a:r>
            <a:r>
              <a:rPr lang="en-US" altLang="ja-JP" sz="2000" dirty="0" err="1" smtClean="0"/>
              <a:t>fac</a:t>
            </a:r>
            <a:r>
              <a:rPr lang="en-US" altLang="ja-JP" sz="2000" dirty="0" smtClean="0"/>
              <a:t> 10</a:t>
            </a:r>
          </a:p>
          <a:p>
            <a:r>
              <a:rPr lang="en-US" altLang="ja-JP" sz="2000" dirty="0" smtClean="0"/>
              <a:t>3628800</a:t>
            </a:r>
          </a:p>
          <a:p>
            <a:endParaRPr lang="en-US" altLang="ja-JP" sz="2000" dirty="0"/>
          </a:p>
          <a:p>
            <a:r>
              <a:rPr lang="en-US" altLang="ja-JP" sz="2000" dirty="0" smtClean="0"/>
              <a:t>Prelude&gt; </a:t>
            </a:r>
            <a:r>
              <a:rPr lang="en-US" altLang="ja-JP" sz="2000" dirty="0" err="1" smtClean="0"/>
              <a:t>fac</a:t>
            </a:r>
            <a:r>
              <a:rPr lang="en-US" altLang="ja-JP" sz="2000" dirty="0" smtClean="0"/>
              <a:t> 10 </a:t>
            </a:r>
            <a:r>
              <a:rPr lang="en-US" altLang="ja-JP" sz="2000" dirty="0"/>
              <a:t>where </a:t>
            </a:r>
            <a:r>
              <a:rPr lang="en-US" altLang="ja-JP" sz="2000" dirty="0" err="1" smtClean="0"/>
              <a:t>fac</a:t>
            </a:r>
            <a:r>
              <a:rPr lang="en-US" altLang="ja-JP" sz="2000" dirty="0" smtClean="0"/>
              <a:t> </a:t>
            </a:r>
            <a:r>
              <a:rPr lang="en-US" altLang="ja-JP" sz="2000" dirty="0"/>
              <a:t>0 = 1; </a:t>
            </a:r>
            <a:r>
              <a:rPr lang="en-US" altLang="ja-JP" sz="2000" dirty="0" err="1" smtClean="0"/>
              <a:t>fac</a:t>
            </a:r>
            <a:r>
              <a:rPr lang="en-US" altLang="ja-JP" sz="2000" dirty="0" smtClean="0"/>
              <a:t> </a:t>
            </a:r>
            <a:r>
              <a:rPr lang="en-US" altLang="ja-JP" sz="2000" dirty="0"/>
              <a:t>n = n * </a:t>
            </a:r>
            <a:r>
              <a:rPr lang="en-US" altLang="ja-JP" sz="2000" dirty="0" err="1" smtClean="0"/>
              <a:t>fac</a:t>
            </a:r>
            <a:r>
              <a:rPr lang="en-US" altLang="ja-JP" sz="2000" dirty="0" smtClean="0"/>
              <a:t> </a:t>
            </a:r>
            <a:r>
              <a:rPr lang="en-US" altLang="ja-JP" sz="2000" dirty="0"/>
              <a:t>(</a:t>
            </a:r>
            <a:r>
              <a:rPr lang="en-US" altLang="ja-JP" sz="2000" dirty="0" smtClean="0"/>
              <a:t>n-1)</a:t>
            </a:r>
          </a:p>
          <a:p>
            <a:r>
              <a:rPr lang="en-US" altLang="ja-JP" sz="2000" dirty="0" smtClean="0"/>
              <a:t>3628800</a:t>
            </a:r>
          </a:p>
          <a:p>
            <a:endParaRPr lang="en-US" altLang="ja-JP" sz="2000" dirty="0" smtClean="0"/>
          </a:p>
          <a:p>
            <a:r>
              <a:rPr lang="ja-JP" altLang="en-US" sz="2000" dirty="0" smtClean="0"/>
              <a:t>ファイルに書く場合は以下のようにも書ける</a:t>
            </a:r>
            <a:endParaRPr lang="en-US" altLang="ja-JP" sz="2000" dirty="0"/>
          </a:p>
          <a:p>
            <a:r>
              <a:rPr lang="en-US" altLang="ja-JP" sz="2000" dirty="0" err="1" smtClean="0"/>
              <a:t>fac</a:t>
            </a:r>
            <a:r>
              <a:rPr lang="en-US" altLang="ja-JP" sz="2000" dirty="0" smtClean="0"/>
              <a:t> 0 </a:t>
            </a:r>
            <a:r>
              <a:rPr lang="en-US" altLang="ja-JP" sz="2000" dirty="0"/>
              <a:t>= </a:t>
            </a:r>
            <a:r>
              <a:rPr lang="en-US" altLang="ja-JP" sz="2000" dirty="0" smtClean="0"/>
              <a:t>1</a:t>
            </a:r>
          </a:p>
          <a:p>
            <a:r>
              <a:rPr lang="en-US" altLang="ja-JP" sz="2000" dirty="0" err="1" smtClean="0"/>
              <a:t>fac</a:t>
            </a:r>
            <a:r>
              <a:rPr lang="en-US" altLang="ja-JP" sz="2000" dirty="0" smtClean="0"/>
              <a:t> n = n </a:t>
            </a:r>
            <a:r>
              <a:rPr lang="en-US" altLang="ja-JP" sz="2000" dirty="0"/>
              <a:t>* </a:t>
            </a:r>
            <a:r>
              <a:rPr lang="en-US" altLang="ja-JP" sz="2000" dirty="0" err="1"/>
              <a:t>fac</a:t>
            </a:r>
            <a:r>
              <a:rPr lang="en-US" altLang="ja-JP" sz="2000" dirty="0"/>
              <a:t> (n-1</a:t>
            </a:r>
            <a:r>
              <a:rPr lang="en-US" altLang="ja-JP" sz="2000" dirty="0" smtClean="0"/>
              <a:t>)</a:t>
            </a:r>
            <a:endParaRPr lang="en-US" altLang="ja-JP" sz="2000" dirty="0"/>
          </a:p>
        </p:txBody>
      </p:sp>
      <p:sp>
        <p:nvSpPr>
          <p:cNvPr id="5" name="テキスト ボックス 4"/>
          <p:cNvSpPr txBox="1"/>
          <p:nvPr/>
        </p:nvSpPr>
        <p:spPr>
          <a:xfrm>
            <a:off x="5432752" y="1849098"/>
            <a:ext cx="1672253" cy="369332"/>
          </a:xfrm>
          <a:prstGeom prst="rect">
            <a:avLst/>
          </a:prstGeom>
          <a:noFill/>
        </p:spPr>
        <p:txBody>
          <a:bodyPr wrap="none" rtlCol="0">
            <a:spAutoFit/>
          </a:bodyPr>
          <a:lstStyle/>
          <a:p>
            <a:r>
              <a:rPr kumimoji="1" lang="en-US" altLang="ja-JP" sz="1800" dirty="0" smtClean="0">
                <a:solidFill>
                  <a:srgbClr val="FF0000"/>
                </a:solidFill>
              </a:rPr>
              <a:t>f(x) = 2x </a:t>
            </a:r>
            <a:r>
              <a:rPr kumimoji="1" lang="ja-JP" altLang="en-US" sz="1800" dirty="0" smtClean="0">
                <a:solidFill>
                  <a:srgbClr val="FF0000"/>
                </a:solidFill>
              </a:rPr>
              <a:t>と同じ</a:t>
            </a:r>
            <a:endParaRPr kumimoji="1" lang="en-US" altLang="ja-JP" sz="1800" dirty="0" smtClean="0">
              <a:solidFill>
                <a:srgbClr val="FF0000"/>
              </a:solidFill>
            </a:endParaRPr>
          </a:p>
        </p:txBody>
      </p:sp>
    </p:spTree>
    <p:extLst>
      <p:ext uri="{BB962C8B-B14F-4D97-AF65-F5344CB8AC3E}">
        <p14:creationId xmlns:p14="http://schemas.microsoft.com/office/powerpoint/2010/main" val="7201183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a:xfrm>
            <a:off x="1095375" y="576438"/>
            <a:ext cx="6964363" cy="1201737"/>
          </a:xfrm>
        </p:spPr>
        <p:txBody>
          <a:bodyPr/>
          <a:lstStyle/>
          <a:p>
            <a:r>
              <a:rPr lang="ja-JP" altLang="en-US" dirty="0">
                <a:latin typeface="Constantia" charset="0"/>
              </a:rPr>
              <a:t>関数合成</a:t>
            </a:r>
          </a:p>
        </p:txBody>
      </p:sp>
      <p:sp>
        <p:nvSpPr>
          <p:cNvPr id="4" name="テキスト ボックス 3"/>
          <p:cNvSpPr txBox="1"/>
          <p:nvPr/>
        </p:nvSpPr>
        <p:spPr>
          <a:xfrm>
            <a:off x="2350110" y="1627349"/>
            <a:ext cx="2823209" cy="3477875"/>
          </a:xfrm>
          <a:prstGeom prst="rect">
            <a:avLst/>
          </a:prstGeom>
          <a:noFill/>
        </p:spPr>
        <p:txBody>
          <a:bodyPr wrap="none" rtlCol="0">
            <a:spAutoFit/>
          </a:bodyPr>
          <a:lstStyle/>
          <a:p>
            <a:r>
              <a:rPr lang="en-US" altLang="ja-JP" sz="2000" dirty="0" smtClean="0"/>
              <a:t>﻿Prelude&gt; let f x = x * 2</a:t>
            </a:r>
          </a:p>
          <a:p>
            <a:r>
              <a:rPr lang="en-US" altLang="ja-JP" sz="2000" dirty="0" smtClean="0"/>
              <a:t>Prelude&gt; let g x = x + 1</a:t>
            </a:r>
          </a:p>
          <a:p>
            <a:endParaRPr lang="en-US" altLang="ja-JP" sz="2000" dirty="0" smtClean="0"/>
          </a:p>
          <a:p>
            <a:r>
              <a:rPr lang="en-US" altLang="ja-JP" sz="2000" dirty="0" smtClean="0"/>
              <a:t>﻿</a:t>
            </a:r>
            <a:r>
              <a:rPr lang="en-US" altLang="ja-JP" sz="2000" dirty="0"/>
              <a:t>Prelude&gt; f </a:t>
            </a:r>
            <a:r>
              <a:rPr lang="en-US" altLang="ja-JP" sz="2000" dirty="0" smtClean="0"/>
              <a:t>( </a:t>
            </a:r>
            <a:r>
              <a:rPr lang="en-US" altLang="ja-JP" sz="2000" dirty="0"/>
              <a:t>g </a:t>
            </a:r>
            <a:r>
              <a:rPr lang="en-US" altLang="ja-JP" sz="2000" dirty="0" smtClean="0"/>
              <a:t>3 )</a:t>
            </a:r>
            <a:endParaRPr lang="en-US" altLang="ja-JP" sz="2000" dirty="0"/>
          </a:p>
          <a:p>
            <a:r>
              <a:rPr lang="en-US" altLang="ja-JP" sz="2000" dirty="0"/>
              <a:t>8</a:t>
            </a:r>
          </a:p>
          <a:p>
            <a:endParaRPr lang="en-US" altLang="ja-JP" sz="2000" dirty="0"/>
          </a:p>
          <a:p>
            <a:r>
              <a:rPr lang="en-US" altLang="ja-JP" sz="2000" dirty="0"/>
              <a:t>Prelude&gt; f $ g 3</a:t>
            </a:r>
          </a:p>
          <a:p>
            <a:r>
              <a:rPr lang="en-US" altLang="ja-JP" sz="2000" dirty="0"/>
              <a:t>8</a:t>
            </a:r>
          </a:p>
          <a:p>
            <a:endParaRPr lang="en-US" altLang="ja-JP" sz="2000" dirty="0"/>
          </a:p>
          <a:p>
            <a:r>
              <a:rPr lang="en-US" altLang="ja-JP" sz="2000" dirty="0" smtClean="0"/>
              <a:t>Prelude</a:t>
            </a:r>
            <a:r>
              <a:rPr lang="en-US" altLang="ja-JP" sz="2000" dirty="0"/>
              <a:t>&gt; </a:t>
            </a:r>
            <a:r>
              <a:rPr lang="en-US" altLang="ja-JP" sz="2000" dirty="0" smtClean="0"/>
              <a:t>(f . g) </a:t>
            </a:r>
            <a:r>
              <a:rPr lang="en-US" altLang="ja-JP" sz="2000" dirty="0"/>
              <a:t>3</a:t>
            </a:r>
          </a:p>
          <a:p>
            <a:r>
              <a:rPr lang="en-US" altLang="ja-JP" sz="2000" dirty="0"/>
              <a:t>8</a:t>
            </a:r>
          </a:p>
        </p:txBody>
      </p:sp>
      <p:sp>
        <p:nvSpPr>
          <p:cNvPr id="2" name="テキスト ボックス 1"/>
          <p:cNvSpPr txBox="1"/>
          <p:nvPr/>
        </p:nvSpPr>
        <p:spPr>
          <a:xfrm>
            <a:off x="4942683" y="2550678"/>
            <a:ext cx="1601721" cy="1631216"/>
          </a:xfrm>
          <a:prstGeom prst="rect">
            <a:avLst/>
          </a:prstGeom>
          <a:noFill/>
        </p:spPr>
        <p:txBody>
          <a:bodyPr wrap="none" rtlCol="0">
            <a:spAutoFit/>
          </a:bodyPr>
          <a:lstStyle/>
          <a:p>
            <a:r>
              <a:rPr kumimoji="1" lang="en-US" altLang="ja-JP" sz="2000" dirty="0" smtClean="0">
                <a:solidFill>
                  <a:srgbClr val="FF0000"/>
                </a:solidFill>
              </a:rPr>
              <a:t>f(g(3)) </a:t>
            </a:r>
            <a:r>
              <a:rPr kumimoji="1" lang="ja-JP" altLang="en-US" sz="2000" dirty="0" smtClean="0">
                <a:solidFill>
                  <a:srgbClr val="FF0000"/>
                </a:solidFill>
              </a:rPr>
              <a:t>と同じ</a:t>
            </a:r>
            <a:endParaRPr kumimoji="1" lang="en-US" altLang="ja-JP" sz="2000" dirty="0" smtClean="0">
              <a:solidFill>
                <a:srgbClr val="FF0000"/>
              </a:solidFill>
            </a:endParaRPr>
          </a:p>
          <a:p>
            <a:endParaRPr kumimoji="1" lang="en-US" altLang="ja-JP" sz="2000" dirty="0" smtClean="0">
              <a:solidFill>
                <a:srgbClr val="FF0000"/>
              </a:solidFill>
            </a:endParaRPr>
          </a:p>
          <a:p>
            <a:r>
              <a:rPr kumimoji="1" lang="en-US" altLang="ja-JP" sz="2000" dirty="0" smtClean="0">
                <a:solidFill>
                  <a:srgbClr val="FF0000"/>
                </a:solidFill>
              </a:rPr>
              <a:t>f(g(x)) </a:t>
            </a:r>
            <a:r>
              <a:rPr kumimoji="1" lang="ja-JP" altLang="en-US" sz="2000" dirty="0" smtClean="0">
                <a:solidFill>
                  <a:srgbClr val="FF0000"/>
                </a:solidFill>
              </a:rPr>
              <a:t>は</a:t>
            </a:r>
            <a:endParaRPr kumimoji="1" lang="en-US" altLang="ja-JP" sz="2000" dirty="0" smtClean="0">
              <a:solidFill>
                <a:srgbClr val="FF0000"/>
              </a:solidFill>
            </a:endParaRPr>
          </a:p>
          <a:p>
            <a:r>
              <a:rPr lang="en-US" altLang="ja-JP" sz="2000" dirty="0" smtClean="0">
                <a:solidFill>
                  <a:srgbClr val="FF0000"/>
                </a:solidFill>
              </a:rPr>
              <a:t>f $ g x</a:t>
            </a:r>
          </a:p>
          <a:p>
            <a:r>
              <a:rPr kumimoji="1" lang="ja-JP" altLang="en-US" sz="2000" dirty="0" smtClean="0">
                <a:solidFill>
                  <a:srgbClr val="FF0000"/>
                </a:solidFill>
              </a:rPr>
              <a:t>とも書ける</a:t>
            </a:r>
            <a:endParaRPr kumimoji="1" lang="ja-JP" altLang="en-US" sz="2000" dirty="0">
              <a:solidFill>
                <a:srgbClr val="FF0000"/>
              </a:solidFill>
            </a:endParaRPr>
          </a:p>
        </p:txBody>
      </p:sp>
      <p:sp>
        <p:nvSpPr>
          <p:cNvPr id="5" name="テキスト ボックス 4"/>
          <p:cNvSpPr txBox="1"/>
          <p:nvPr/>
        </p:nvSpPr>
        <p:spPr>
          <a:xfrm>
            <a:off x="4942683" y="4369512"/>
            <a:ext cx="1210588" cy="400110"/>
          </a:xfrm>
          <a:prstGeom prst="rect">
            <a:avLst/>
          </a:prstGeom>
          <a:noFill/>
        </p:spPr>
        <p:txBody>
          <a:bodyPr wrap="none" rtlCol="0">
            <a:spAutoFit/>
          </a:bodyPr>
          <a:lstStyle/>
          <a:p>
            <a:r>
              <a:rPr kumimoji="1" lang="ja-JP" altLang="en-US" sz="2000" dirty="0" smtClean="0">
                <a:solidFill>
                  <a:srgbClr val="FF0000"/>
                </a:solidFill>
              </a:rPr>
              <a:t>合成関数</a:t>
            </a:r>
            <a:endParaRPr kumimoji="1" lang="en-US" altLang="ja-JP" sz="2000" dirty="0" smtClean="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726123"/>
            <a:ext cx="6964363" cy="1201737"/>
          </a:xfrm>
        </p:spPr>
        <p:txBody>
          <a:bodyPr/>
          <a:lstStyle/>
          <a:p>
            <a:r>
              <a:rPr kumimoji="1" lang="ja-JP" altLang="en-US" dirty="0" smtClean="0"/>
              <a:t>リスト</a:t>
            </a:r>
            <a:endParaRPr kumimoji="1" lang="ja-JP" altLang="en-US" dirty="0"/>
          </a:p>
        </p:txBody>
      </p:sp>
      <p:sp>
        <p:nvSpPr>
          <p:cNvPr id="4" name="テキスト ボックス 3"/>
          <p:cNvSpPr txBox="1"/>
          <p:nvPr/>
        </p:nvSpPr>
        <p:spPr>
          <a:xfrm>
            <a:off x="1843175" y="1727650"/>
            <a:ext cx="5407249" cy="4401205"/>
          </a:xfrm>
          <a:prstGeom prst="rect">
            <a:avLst/>
          </a:prstGeom>
          <a:noFill/>
        </p:spPr>
        <p:txBody>
          <a:bodyPr wrap="none" rtlCol="0">
            <a:spAutoFit/>
          </a:bodyPr>
          <a:lstStyle/>
          <a:p>
            <a:r>
              <a:rPr lang="ja-JP" altLang="en-US" sz="2000" dirty="0" smtClean="0"/>
              <a:t>配列のようなもの</a:t>
            </a:r>
            <a:r>
              <a:rPr lang="en-US" altLang="ja-JP" sz="2000" dirty="0" smtClean="0"/>
              <a:t> (</a:t>
            </a:r>
            <a:r>
              <a:rPr lang="ja-JP" altLang="en-US" sz="2000" dirty="0" smtClean="0"/>
              <a:t>別途</a:t>
            </a:r>
            <a:r>
              <a:rPr lang="en-US" altLang="ja-JP" sz="2000" dirty="0" smtClean="0"/>
              <a:t>, </a:t>
            </a:r>
            <a:r>
              <a:rPr lang="ja-JP" altLang="en-US" sz="2000" dirty="0" smtClean="0"/>
              <a:t>配列型</a:t>
            </a:r>
            <a:r>
              <a:rPr lang="en-US" altLang="ja-JP" sz="2000" dirty="0" smtClean="0"/>
              <a:t> (Array) </a:t>
            </a:r>
            <a:r>
              <a:rPr lang="ja-JP" altLang="en-US" sz="2000" dirty="0" smtClean="0"/>
              <a:t>は存在</a:t>
            </a:r>
            <a:r>
              <a:rPr lang="en-US" altLang="ja-JP" sz="2000" dirty="0" smtClean="0"/>
              <a:t>)</a:t>
            </a:r>
          </a:p>
          <a:p>
            <a:endParaRPr lang="en-US" altLang="ja-JP" sz="2000" dirty="0" smtClean="0"/>
          </a:p>
          <a:p>
            <a:r>
              <a:rPr lang="it-IT" altLang="ja-JP" sz="2000" dirty="0"/>
              <a:t>Prelude&gt; [1,2,3]</a:t>
            </a:r>
          </a:p>
          <a:p>
            <a:r>
              <a:rPr lang="it-IT" altLang="ja-JP" sz="2000" dirty="0"/>
              <a:t>[1,2,3]</a:t>
            </a:r>
          </a:p>
          <a:p>
            <a:endParaRPr lang="it-IT" altLang="ja-JP" sz="2000" dirty="0" smtClean="0"/>
          </a:p>
          <a:p>
            <a:r>
              <a:rPr lang="it-IT" altLang="ja-JP" sz="2000" dirty="0" smtClean="0"/>
              <a:t>Prelude</a:t>
            </a:r>
            <a:r>
              <a:rPr lang="it-IT" altLang="ja-JP" sz="2000" dirty="0"/>
              <a:t>&gt; [1,2..5]</a:t>
            </a:r>
          </a:p>
          <a:p>
            <a:r>
              <a:rPr lang="it-IT" altLang="ja-JP" sz="2000" dirty="0"/>
              <a:t>[1,2,3,4,5]</a:t>
            </a:r>
          </a:p>
          <a:p>
            <a:endParaRPr lang="it-IT" altLang="ja-JP" sz="2000" dirty="0" smtClean="0"/>
          </a:p>
          <a:p>
            <a:r>
              <a:rPr lang="it-IT" altLang="ja-JP" sz="2000" dirty="0" smtClean="0"/>
              <a:t>Prelude</a:t>
            </a:r>
            <a:r>
              <a:rPr lang="it-IT" altLang="ja-JP" sz="2000" dirty="0"/>
              <a:t>&gt; [1,3..10</a:t>
            </a:r>
            <a:r>
              <a:rPr lang="it-IT" altLang="ja-JP" sz="2000" dirty="0" smtClean="0"/>
              <a:t>] ++ [1,2,3]</a:t>
            </a:r>
            <a:endParaRPr lang="it-IT" altLang="ja-JP" sz="2000" dirty="0"/>
          </a:p>
          <a:p>
            <a:r>
              <a:rPr lang="it-IT" altLang="ja-JP" sz="2000" dirty="0"/>
              <a:t>[</a:t>
            </a:r>
            <a:r>
              <a:rPr lang="it-IT" altLang="ja-JP" sz="2000" dirty="0" smtClean="0"/>
              <a:t>1,3,5,7,9,1,2,3]</a:t>
            </a:r>
            <a:endParaRPr lang="it-IT" altLang="ja-JP" sz="2000" dirty="0"/>
          </a:p>
          <a:p>
            <a:endParaRPr lang="it-IT" altLang="ja-JP" sz="2000" dirty="0" smtClean="0"/>
          </a:p>
          <a:p>
            <a:r>
              <a:rPr lang="it-IT" altLang="ja-JP" sz="2000" dirty="0" smtClean="0"/>
              <a:t>Prelude</a:t>
            </a:r>
            <a:r>
              <a:rPr lang="it-IT" altLang="ja-JP" sz="2000" dirty="0"/>
              <a:t>&gt; [1,2</a:t>
            </a:r>
            <a:r>
              <a:rPr lang="it-IT" altLang="ja-JP" sz="2000" dirty="0" smtClean="0"/>
              <a:t>..]</a:t>
            </a:r>
          </a:p>
          <a:p>
            <a:r>
              <a:rPr lang="it-IT" altLang="ja-JP" sz="2000" dirty="0" smtClean="0"/>
              <a:t>[1,2,3,4,5,6, ...</a:t>
            </a:r>
          </a:p>
          <a:p>
            <a:r>
              <a:rPr lang="it-IT" altLang="ja-JP" sz="2000" dirty="0" smtClean="0"/>
              <a:t>(</a:t>
            </a:r>
            <a:r>
              <a:rPr lang="ja-JP" altLang="en-US" sz="2000" dirty="0" smtClean="0"/>
              <a:t>終わらないので </a:t>
            </a:r>
            <a:r>
              <a:rPr lang="en-US" altLang="ja-JP" sz="2000" dirty="0" smtClean="0"/>
              <a:t>Ctrl-C </a:t>
            </a:r>
            <a:r>
              <a:rPr lang="ja-JP" altLang="en-US" sz="2000" dirty="0" smtClean="0"/>
              <a:t>で止める</a:t>
            </a:r>
            <a:r>
              <a:rPr lang="it-IT" altLang="ja-JP" sz="2000" dirty="0" smtClean="0"/>
              <a:t>)</a:t>
            </a:r>
            <a:endParaRPr lang="en-US" altLang="ja-JP" sz="2000" dirty="0"/>
          </a:p>
        </p:txBody>
      </p:sp>
      <p:sp>
        <p:nvSpPr>
          <p:cNvPr id="5" name="テキスト ボックス 4"/>
          <p:cNvSpPr txBox="1"/>
          <p:nvPr/>
        </p:nvSpPr>
        <p:spPr>
          <a:xfrm>
            <a:off x="5186401" y="5103552"/>
            <a:ext cx="2262158" cy="369332"/>
          </a:xfrm>
          <a:prstGeom prst="rect">
            <a:avLst/>
          </a:prstGeom>
          <a:noFill/>
        </p:spPr>
        <p:txBody>
          <a:bodyPr wrap="none" rtlCol="0">
            <a:spAutoFit/>
          </a:bodyPr>
          <a:lstStyle/>
          <a:p>
            <a:r>
              <a:rPr kumimoji="1" lang="ja-JP" altLang="en-US" sz="1800" dirty="0" smtClean="0">
                <a:solidFill>
                  <a:srgbClr val="FF0000"/>
                </a:solidFill>
              </a:rPr>
              <a:t>無限数列が定義可能</a:t>
            </a:r>
            <a:endParaRPr kumimoji="1" lang="ja-JP" altLang="en-US" sz="1800" dirty="0">
              <a:solidFill>
                <a:srgbClr val="FF0000"/>
              </a:solidFill>
            </a:endParaRPr>
          </a:p>
        </p:txBody>
      </p:sp>
      <p:sp>
        <p:nvSpPr>
          <p:cNvPr id="6" name="テキスト ボックス 5"/>
          <p:cNvSpPr txBox="1"/>
          <p:nvPr/>
        </p:nvSpPr>
        <p:spPr>
          <a:xfrm>
            <a:off x="5560027" y="4194068"/>
            <a:ext cx="1947969" cy="369332"/>
          </a:xfrm>
          <a:prstGeom prst="rect">
            <a:avLst/>
          </a:prstGeom>
          <a:noFill/>
        </p:spPr>
        <p:txBody>
          <a:bodyPr wrap="none" rtlCol="0">
            <a:spAutoFit/>
          </a:bodyPr>
          <a:lstStyle/>
          <a:p>
            <a:r>
              <a:rPr kumimoji="1" lang="en-US" altLang="ja-JP" sz="1800" dirty="0" smtClean="0">
                <a:solidFill>
                  <a:srgbClr val="FF0000"/>
                </a:solidFill>
              </a:rPr>
              <a:t>++ </a:t>
            </a:r>
            <a:r>
              <a:rPr kumimoji="1" lang="ja-JP" altLang="en-US" sz="1800" dirty="0" smtClean="0">
                <a:solidFill>
                  <a:srgbClr val="FF0000"/>
                </a:solidFill>
              </a:rPr>
              <a:t>でリストの連結</a:t>
            </a:r>
            <a:endParaRPr kumimoji="1" lang="ja-JP" altLang="en-US" sz="1800" dirty="0">
              <a:solidFill>
                <a:srgbClr val="FF0000"/>
              </a:solidFill>
            </a:endParaRPr>
          </a:p>
        </p:txBody>
      </p:sp>
    </p:spTree>
    <p:extLst>
      <p:ext uri="{BB962C8B-B14F-4D97-AF65-F5344CB8AC3E}">
        <p14:creationId xmlns:p14="http://schemas.microsoft.com/office/powerpoint/2010/main" val="636224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リスト</a:t>
            </a:r>
            <a:endParaRPr kumimoji="1" lang="ja-JP" altLang="en-US" dirty="0"/>
          </a:p>
        </p:txBody>
      </p:sp>
      <p:sp>
        <p:nvSpPr>
          <p:cNvPr id="4" name="テキスト ボックス 3"/>
          <p:cNvSpPr txBox="1"/>
          <p:nvPr/>
        </p:nvSpPr>
        <p:spPr>
          <a:xfrm>
            <a:off x="2396141" y="1939549"/>
            <a:ext cx="4413388" cy="3170099"/>
          </a:xfrm>
          <a:prstGeom prst="rect">
            <a:avLst/>
          </a:prstGeom>
          <a:noFill/>
        </p:spPr>
        <p:txBody>
          <a:bodyPr wrap="none" rtlCol="0">
            <a:spAutoFit/>
          </a:bodyPr>
          <a:lstStyle/>
          <a:p>
            <a:r>
              <a:rPr lang="ja-JP" altLang="en-US" sz="2000" dirty="0" smtClean="0"/>
              <a:t>以下の書き方もできる </a:t>
            </a:r>
            <a:r>
              <a:rPr lang="en-US" altLang="ja-JP" sz="2000" dirty="0" smtClean="0"/>
              <a:t>(</a:t>
            </a:r>
            <a:r>
              <a:rPr lang="ja-JP" altLang="en-US" sz="2000" dirty="0" smtClean="0"/>
              <a:t>リスト内包表記</a:t>
            </a:r>
            <a:r>
              <a:rPr lang="en-US" altLang="ja-JP" sz="2000" dirty="0" smtClean="0"/>
              <a:t>)</a:t>
            </a:r>
          </a:p>
          <a:p>
            <a:endParaRPr lang="it-IT" altLang="ja-JP" sz="2000" dirty="0" smtClean="0"/>
          </a:p>
          <a:p>
            <a:r>
              <a:rPr lang="it-IT" altLang="ja-JP" sz="2000" dirty="0"/>
              <a:t>Prelude&gt; [</a:t>
            </a:r>
            <a:r>
              <a:rPr lang="it-IT" altLang="ja-JP" sz="2000" dirty="0" smtClean="0"/>
              <a:t>x| </a:t>
            </a:r>
            <a:r>
              <a:rPr lang="it-IT" altLang="ja-JP" sz="2000" dirty="0"/>
              <a:t>x &lt;- [1..5</a:t>
            </a:r>
            <a:r>
              <a:rPr lang="it-IT" altLang="ja-JP" sz="2000" dirty="0" smtClean="0"/>
              <a:t>]]</a:t>
            </a:r>
            <a:endParaRPr lang="it-IT" altLang="ja-JP" sz="2000" dirty="0"/>
          </a:p>
          <a:p>
            <a:r>
              <a:rPr lang="it-IT" altLang="ja-JP" sz="2000" dirty="0"/>
              <a:t>[</a:t>
            </a:r>
            <a:r>
              <a:rPr lang="it-IT" altLang="ja-JP" sz="2000" dirty="0" smtClean="0"/>
              <a:t>1,2,3,4,5]</a:t>
            </a:r>
          </a:p>
          <a:p>
            <a:endParaRPr lang="it-IT" altLang="ja-JP" sz="2000" dirty="0" smtClean="0"/>
          </a:p>
          <a:p>
            <a:r>
              <a:rPr lang="it-IT" altLang="ja-JP" sz="2000" dirty="0"/>
              <a:t>Prelude&gt; [x*x| x &lt;- [1..5], odd x]</a:t>
            </a:r>
          </a:p>
          <a:p>
            <a:r>
              <a:rPr lang="it-IT" altLang="ja-JP" sz="2000" dirty="0"/>
              <a:t>[1,9,25</a:t>
            </a:r>
            <a:r>
              <a:rPr lang="it-IT" altLang="ja-JP" sz="2000" dirty="0" smtClean="0"/>
              <a:t>]</a:t>
            </a:r>
          </a:p>
          <a:p>
            <a:endParaRPr lang="it-IT" altLang="ja-JP" sz="2000" dirty="0"/>
          </a:p>
          <a:p>
            <a:r>
              <a:rPr lang="it-IT" altLang="ja-JP" sz="2000" dirty="0"/>
              <a:t>Prelude&gt; [</a:t>
            </a:r>
            <a:r>
              <a:rPr lang="it-IT" altLang="ja-JP" sz="2000" dirty="0" smtClean="0"/>
              <a:t>x| </a:t>
            </a:r>
            <a:r>
              <a:rPr lang="it-IT" altLang="ja-JP" sz="2000" dirty="0"/>
              <a:t>x &lt;- [</a:t>
            </a:r>
            <a:r>
              <a:rPr lang="it-IT" altLang="ja-JP" sz="2000" dirty="0" smtClean="0"/>
              <a:t>1,2..], </a:t>
            </a:r>
            <a:r>
              <a:rPr lang="it-IT" altLang="ja-JP" sz="2000" dirty="0"/>
              <a:t>odd x]</a:t>
            </a:r>
          </a:p>
          <a:p>
            <a:r>
              <a:rPr lang="it-IT" altLang="ja-JP" sz="2000" dirty="0"/>
              <a:t>[</a:t>
            </a:r>
            <a:r>
              <a:rPr lang="it-IT" altLang="ja-JP" sz="2000" dirty="0" smtClean="0"/>
              <a:t>1,3,5,7,9 ...</a:t>
            </a:r>
            <a:endParaRPr lang="it-IT" altLang="ja-JP" sz="2000" dirty="0"/>
          </a:p>
        </p:txBody>
      </p:sp>
      <p:sp>
        <p:nvSpPr>
          <p:cNvPr id="5" name="テキスト ボックス 4"/>
          <p:cNvSpPr txBox="1"/>
          <p:nvPr/>
        </p:nvSpPr>
        <p:spPr>
          <a:xfrm>
            <a:off x="6419238" y="4451737"/>
            <a:ext cx="1997663" cy="369332"/>
          </a:xfrm>
          <a:prstGeom prst="rect">
            <a:avLst/>
          </a:prstGeom>
          <a:noFill/>
        </p:spPr>
        <p:txBody>
          <a:bodyPr wrap="none" rtlCol="0">
            <a:spAutoFit/>
          </a:bodyPr>
          <a:lstStyle/>
          <a:p>
            <a:r>
              <a:rPr lang="ja-JP" altLang="en-US" sz="1800" dirty="0">
                <a:solidFill>
                  <a:srgbClr val="FF0000"/>
                </a:solidFill>
              </a:rPr>
              <a:t>奇数</a:t>
            </a:r>
            <a:r>
              <a:rPr lang="ja-JP" altLang="en-US" sz="1800" dirty="0" smtClean="0">
                <a:solidFill>
                  <a:srgbClr val="FF0000"/>
                </a:solidFill>
              </a:rPr>
              <a:t>の集合を定義</a:t>
            </a:r>
            <a:endParaRPr kumimoji="1" lang="ja-JP" altLang="en-US" sz="1800" dirty="0">
              <a:solidFill>
                <a:srgbClr val="FF0000"/>
              </a:solidFill>
            </a:endParaRPr>
          </a:p>
        </p:txBody>
      </p:sp>
    </p:spTree>
    <p:extLst>
      <p:ext uri="{BB962C8B-B14F-4D97-AF65-F5344CB8AC3E}">
        <p14:creationId xmlns:p14="http://schemas.microsoft.com/office/powerpoint/2010/main" val="175648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a:xfrm>
            <a:off x="1095375" y="817563"/>
            <a:ext cx="6964363" cy="1201737"/>
          </a:xfrm>
        </p:spPr>
        <p:txBody>
          <a:bodyPr/>
          <a:lstStyle/>
          <a:p>
            <a:r>
              <a:rPr lang="ja-JP" altLang="en-US" dirty="0" smtClean="0">
                <a:latin typeface="Constantia" charset="0"/>
              </a:rPr>
              <a:t>遅延評価</a:t>
            </a:r>
            <a:endParaRPr lang="ja-JP" altLang="en-US" dirty="0">
              <a:latin typeface="Constantia" charset="0"/>
            </a:endParaRPr>
          </a:p>
        </p:txBody>
      </p:sp>
      <p:sp>
        <p:nvSpPr>
          <p:cNvPr id="4" name="テキスト ボックス 3"/>
          <p:cNvSpPr txBox="1"/>
          <p:nvPr/>
        </p:nvSpPr>
        <p:spPr>
          <a:xfrm>
            <a:off x="1656763" y="2096125"/>
            <a:ext cx="3371436" cy="3539430"/>
          </a:xfrm>
          <a:prstGeom prst="rect">
            <a:avLst/>
          </a:prstGeom>
          <a:noFill/>
        </p:spPr>
        <p:txBody>
          <a:bodyPr wrap="none" rtlCol="0">
            <a:spAutoFit/>
          </a:bodyPr>
          <a:lstStyle/>
          <a:p>
            <a:r>
              <a:rPr lang="en-US" altLang="ja-JP" sz="2000" dirty="0" smtClean="0"/>
              <a:t>﻿Prelude&gt; let a = [1,2..]</a:t>
            </a:r>
          </a:p>
          <a:p>
            <a:endParaRPr lang="en-US" altLang="ja-JP" sz="2000" dirty="0" smtClean="0"/>
          </a:p>
          <a:p>
            <a:r>
              <a:rPr lang="en-US" altLang="ja-JP" sz="2000" dirty="0" smtClean="0"/>
              <a:t>﻿﻿Prelude&gt; take 3 a</a:t>
            </a:r>
          </a:p>
          <a:p>
            <a:r>
              <a:rPr lang="en-US" altLang="ja-JP" sz="2000" dirty="0" smtClean="0"/>
              <a:t>[1,2,3]</a:t>
            </a:r>
          </a:p>
          <a:p>
            <a:endParaRPr lang="en-US" altLang="ja-JP" sz="2000" dirty="0" smtClean="0"/>
          </a:p>
          <a:p>
            <a:endParaRPr lang="en-US" altLang="ja-JP" sz="2000" dirty="0"/>
          </a:p>
          <a:p>
            <a:r>
              <a:rPr lang="ja-JP" altLang="en-US" b="1" dirty="0" smtClean="0"/>
              <a:t>内部での処理のイメージ</a:t>
            </a:r>
            <a:endParaRPr lang="en-US" altLang="ja-JP" b="1" dirty="0" smtClean="0"/>
          </a:p>
          <a:p>
            <a:endParaRPr lang="en-US" altLang="ja-JP" sz="2000" dirty="0" smtClean="0"/>
          </a:p>
          <a:p>
            <a:r>
              <a:rPr lang="en-US" altLang="ja-JP" sz="2000" dirty="0" smtClean="0"/>
              <a:t>take 3 a</a:t>
            </a:r>
          </a:p>
          <a:p>
            <a:r>
              <a:rPr lang="en-US" altLang="ja-JP" sz="2000" dirty="0" smtClean="0"/>
              <a:t>-&gt; [a !! 0, a !! 1, a !! 2]</a:t>
            </a:r>
          </a:p>
          <a:p>
            <a:r>
              <a:rPr lang="en-US" altLang="ja-JP" sz="2000" dirty="0" smtClean="0"/>
              <a:t>-&gt; [1,2,3]</a:t>
            </a:r>
          </a:p>
        </p:txBody>
      </p:sp>
      <p:sp>
        <p:nvSpPr>
          <p:cNvPr id="5" name="テキスト ボックス 4"/>
          <p:cNvSpPr txBox="1"/>
          <p:nvPr/>
        </p:nvSpPr>
        <p:spPr>
          <a:xfrm>
            <a:off x="4739728" y="2654331"/>
            <a:ext cx="3677610" cy="646331"/>
          </a:xfrm>
          <a:prstGeom prst="rect">
            <a:avLst/>
          </a:prstGeom>
          <a:noFill/>
        </p:spPr>
        <p:txBody>
          <a:bodyPr wrap="none" rtlCol="0">
            <a:spAutoFit/>
          </a:bodyPr>
          <a:lstStyle/>
          <a:p>
            <a:r>
              <a:rPr kumimoji="1" lang="ja-JP" altLang="en-US" sz="1800" dirty="0" smtClean="0">
                <a:solidFill>
                  <a:srgbClr val="FF0000"/>
                </a:solidFill>
              </a:rPr>
              <a:t>最初の </a:t>
            </a:r>
            <a:r>
              <a:rPr lang="en-US" altLang="ja-JP" sz="1800" dirty="0">
                <a:solidFill>
                  <a:srgbClr val="FF0000"/>
                </a:solidFill>
              </a:rPr>
              <a:t>3</a:t>
            </a:r>
            <a:r>
              <a:rPr kumimoji="1" lang="en-US" altLang="ja-JP" sz="1800" dirty="0" smtClean="0">
                <a:solidFill>
                  <a:srgbClr val="FF0000"/>
                </a:solidFill>
              </a:rPr>
              <a:t> </a:t>
            </a:r>
            <a:r>
              <a:rPr kumimoji="1" lang="ja-JP" altLang="en-US" sz="1800" dirty="0" smtClean="0">
                <a:solidFill>
                  <a:srgbClr val="FF0000"/>
                </a:solidFill>
              </a:rPr>
              <a:t>要素だけ取出</a:t>
            </a:r>
            <a:endParaRPr kumimoji="1" lang="en-US" altLang="ja-JP" sz="1800" dirty="0" smtClean="0">
              <a:solidFill>
                <a:srgbClr val="FF0000"/>
              </a:solidFill>
            </a:endParaRPr>
          </a:p>
          <a:p>
            <a:r>
              <a:rPr lang="en-US" altLang="ja-JP" sz="1800" dirty="0" smtClean="0">
                <a:solidFill>
                  <a:srgbClr val="FF0000"/>
                </a:solidFill>
              </a:rPr>
              <a:t>a </a:t>
            </a:r>
            <a:r>
              <a:rPr lang="ja-JP" altLang="en-US" sz="1800" dirty="0" smtClean="0">
                <a:solidFill>
                  <a:srgbClr val="FF0000"/>
                </a:solidFill>
              </a:rPr>
              <a:t>は後で必要な部分だけ評価される</a:t>
            </a:r>
            <a:endParaRPr kumimoji="1" lang="ja-JP" altLang="en-US" sz="1800" dirty="0">
              <a:solidFill>
                <a:srgbClr val="FF0000"/>
              </a:solidFill>
            </a:endParaRPr>
          </a:p>
        </p:txBody>
      </p:sp>
      <p:sp>
        <p:nvSpPr>
          <p:cNvPr id="6" name="テキスト ボックス 5"/>
          <p:cNvSpPr txBox="1"/>
          <p:nvPr/>
        </p:nvSpPr>
        <p:spPr>
          <a:xfrm>
            <a:off x="4739728" y="1918027"/>
            <a:ext cx="2978701" cy="646331"/>
          </a:xfrm>
          <a:prstGeom prst="rect">
            <a:avLst/>
          </a:prstGeom>
          <a:noFill/>
        </p:spPr>
        <p:txBody>
          <a:bodyPr wrap="none" rtlCol="0">
            <a:spAutoFit/>
          </a:bodyPr>
          <a:lstStyle/>
          <a:p>
            <a:r>
              <a:rPr kumimoji="1" lang="ja-JP" altLang="en-US" sz="1800" dirty="0" smtClean="0">
                <a:solidFill>
                  <a:srgbClr val="FF0000"/>
                </a:solidFill>
              </a:rPr>
              <a:t>無限個のリストを代入しても</a:t>
            </a:r>
            <a:endParaRPr kumimoji="1" lang="en-US" altLang="ja-JP" sz="1800" dirty="0" smtClean="0">
              <a:solidFill>
                <a:srgbClr val="FF0000"/>
              </a:solidFill>
            </a:endParaRPr>
          </a:p>
          <a:p>
            <a:r>
              <a:rPr kumimoji="1" lang="ja-JP" altLang="en-US" sz="1800" dirty="0" smtClean="0">
                <a:solidFill>
                  <a:srgbClr val="FF0000"/>
                </a:solidFill>
              </a:rPr>
              <a:t>固まらない</a:t>
            </a:r>
            <a:endParaRPr kumimoji="1" lang="ja-JP" altLang="en-US" sz="1800" dirty="0">
              <a:solidFill>
                <a:srgbClr val="FF0000"/>
              </a:solidFill>
            </a:endParaRPr>
          </a:p>
        </p:txBody>
      </p:sp>
      <p:sp>
        <p:nvSpPr>
          <p:cNvPr id="7" name="テキスト ボックス 6"/>
          <p:cNvSpPr txBox="1"/>
          <p:nvPr/>
        </p:nvSpPr>
        <p:spPr>
          <a:xfrm>
            <a:off x="4739728" y="4918268"/>
            <a:ext cx="2678938" cy="646331"/>
          </a:xfrm>
          <a:prstGeom prst="rect">
            <a:avLst/>
          </a:prstGeom>
          <a:noFill/>
        </p:spPr>
        <p:txBody>
          <a:bodyPr wrap="none" rtlCol="0">
            <a:spAutoFit/>
          </a:bodyPr>
          <a:lstStyle/>
          <a:p>
            <a:r>
              <a:rPr kumimoji="1" lang="ja-JP" altLang="en-US" sz="1800" dirty="0" smtClean="0">
                <a:solidFill>
                  <a:srgbClr val="FF0000"/>
                </a:solidFill>
              </a:rPr>
              <a:t>式の展開が先に行われる</a:t>
            </a:r>
            <a:endParaRPr kumimoji="1" lang="en-US" altLang="ja-JP" sz="1800" dirty="0" smtClean="0">
              <a:solidFill>
                <a:srgbClr val="FF0000"/>
              </a:solidFill>
            </a:endParaRPr>
          </a:p>
          <a:p>
            <a:r>
              <a:rPr lang="ja-JP" altLang="en-US" sz="1800" dirty="0">
                <a:solidFill>
                  <a:srgbClr val="FF0000"/>
                </a:solidFill>
              </a:rPr>
              <a:t>変数</a:t>
            </a:r>
            <a:r>
              <a:rPr lang="ja-JP" altLang="en-US" sz="1800" dirty="0" smtClean="0">
                <a:solidFill>
                  <a:srgbClr val="FF0000"/>
                </a:solidFill>
              </a:rPr>
              <a:t>の代入は最後</a:t>
            </a:r>
            <a:endParaRPr kumimoji="1" lang="ja-JP" altLang="en-US" sz="1800" dirty="0">
              <a:solidFill>
                <a:srgbClr val="FF0000"/>
              </a:solidFill>
            </a:endParaRPr>
          </a:p>
        </p:txBody>
      </p:sp>
    </p:spTree>
    <p:extLst>
      <p:ext uri="{BB962C8B-B14F-4D97-AF65-F5344CB8AC3E}">
        <p14:creationId xmlns:p14="http://schemas.microsoft.com/office/powerpoint/2010/main" val="35564932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p:txBody>
          <a:bodyPr/>
          <a:lstStyle/>
          <a:p>
            <a:r>
              <a:rPr lang="ja-JP" altLang="en-US" dirty="0" smtClean="0">
                <a:latin typeface="Constantia" charset="0"/>
              </a:rPr>
              <a:t>高階関数</a:t>
            </a:r>
            <a:endParaRPr lang="ja-JP" altLang="en-US" dirty="0">
              <a:latin typeface="Constantia" charset="0"/>
            </a:endParaRPr>
          </a:p>
        </p:txBody>
      </p:sp>
      <p:sp>
        <p:nvSpPr>
          <p:cNvPr id="4" name="テキスト ボックス 3"/>
          <p:cNvSpPr txBox="1"/>
          <p:nvPr/>
        </p:nvSpPr>
        <p:spPr>
          <a:xfrm>
            <a:off x="2231540" y="2004161"/>
            <a:ext cx="4833374" cy="3170099"/>
          </a:xfrm>
          <a:prstGeom prst="rect">
            <a:avLst/>
          </a:prstGeom>
          <a:noFill/>
        </p:spPr>
        <p:txBody>
          <a:bodyPr wrap="none" rtlCol="0">
            <a:spAutoFit/>
          </a:bodyPr>
          <a:lstStyle/>
          <a:p>
            <a:r>
              <a:rPr lang="ja-JP" altLang="en-US" sz="2000" dirty="0"/>
              <a:t>関数</a:t>
            </a:r>
            <a:r>
              <a:rPr lang="ja-JP" altLang="en-US" sz="2000" dirty="0" smtClean="0"/>
              <a:t>を引数に取れる関数</a:t>
            </a:r>
            <a:endParaRPr lang="en-US" altLang="ja-JP" sz="2000" dirty="0" smtClean="0"/>
          </a:p>
          <a:p>
            <a:endParaRPr lang="en-US" altLang="ja-JP" sz="2000" dirty="0"/>
          </a:p>
          <a:p>
            <a:r>
              <a:rPr lang="en-US" altLang="ja-JP" sz="2000" dirty="0" smtClean="0"/>
              <a:t>Prelude&gt; map (*2) [1,2,3]</a:t>
            </a:r>
          </a:p>
          <a:p>
            <a:r>
              <a:rPr lang="en-US" altLang="ja-JP" sz="2000" dirty="0" smtClean="0"/>
              <a:t>[2,4,6]</a:t>
            </a:r>
          </a:p>
          <a:p>
            <a:endParaRPr lang="en-US" altLang="ja-JP" sz="2000" dirty="0" smtClean="0"/>
          </a:p>
          <a:p>
            <a:r>
              <a:rPr lang="en-US" altLang="ja-JP" sz="2000" dirty="0" smtClean="0"/>
              <a:t>Prelude&gt; map (\x -&gt; </a:t>
            </a:r>
            <a:r>
              <a:rPr lang="en-US" altLang="ja-JP" sz="2000" dirty="0"/>
              <a:t>x</a:t>
            </a:r>
            <a:r>
              <a:rPr lang="en-US" altLang="ja-JP" sz="2000" dirty="0" smtClean="0"/>
              <a:t>*2) [1,2,3]</a:t>
            </a:r>
          </a:p>
          <a:p>
            <a:r>
              <a:rPr lang="en-US" altLang="ja-JP" sz="2000" dirty="0" smtClean="0"/>
              <a:t>[2,4,6]</a:t>
            </a:r>
          </a:p>
          <a:p>
            <a:endParaRPr lang="en-US" altLang="ja-JP" sz="2000" dirty="0" smtClean="0"/>
          </a:p>
          <a:p>
            <a:r>
              <a:rPr lang="en-US" altLang="ja-JP" sz="2000" dirty="0" smtClean="0"/>
              <a:t>Prelude&gt; map (\x -&gt; x*x + 2*x +3) [1,2,3]</a:t>
            </a:r>
          </a:p>
          <a:p>
            <a:r>
              <a:rPr lang="en-US" altLang="ja-JP" sz="2000" dirty="0" smtClean="0"/>
              <a:t>[6,11,18]</a:t>
            </a:r>
          </a:p>
        </p:txBody>
      </p:sp>
      <p:sp>
        <p:nvSpPr>
          <p:cNvPr id="5" name="テキスト ボックス 4"/>
          <p:cNvSpPr txBox="1"/>
          <p:nvPr/>
        </p:nvSpPr>
        <p:spPr>
          <a:xfrm>
            <a:off x="6070091" y="2463590"/>
            <a:ext cx="1989647" cy="646331"/>
          </a:xfrm>
          <a:prstGeom prst="rect">
            <a:avLst/>
          </a:prstGeom>
          <a:noFill/>
        </p:spPr>
        <p:txBody>
          <a:bodyPr wrap="none" rtlCol="0">
            <a:spAutoFit/>
          </a:bodyPr>
          <a:lstStyle/>
          <a:p>
            <a:r>
              <a:rPr kumimoji="1" lang="en-US" altLang="ja-JP" sz="1800" dirty="0" smtClean="0">
                <a:solidFill>
                  <a:srgbClr val="FF0000"/>
                </a:solidFill>
              </a:rPr>
              <a:t>[1,2,3] </a:t>
            </a:r>
            <a:r>
              <a:rPr lang="ja-JP" altLang="en-US" sz="1800" dirty="0" smtClean="0">
                <a:solidFill>
                  <a:srgbClr val="FF0000"/>
                </a:solidFill>
              </a:rPr>
              <a:t>の各要素に</a:t>
            </a:r>
            <a:endParaRPr lang="en-US" altLang="ja-JP" sz="1800" dirty="0" smtClean="0">
              <a:solidFill>
                <a:srgbClr val="FF0000"/>
              </a:solidFill>
            </a:endParaRPr>
          </a:p>
          <a:p>
            <a:r>
              <a:rPr kumimoji="1" lang="en-US" altLang="ja-JP" sz="1800" dirty="0" smtClean="0">
                <a:solidFill>
                  <a:srgbClr val="FF0000"/>
                </a:solidFill>
              </a:rPr>
              <a:t>*2 </a:t>
            </a:r>
            <a:r>
              <a:rPr kumimoji="1" lang="ja-JP" altLang="en-US" sz="1800" dirty="0" smtClean="0">
                <a:solidFill>
                  <a:srgbClr val="FF0000"/>
                </a:solidFill>
              </a:rPr>
              <a:t>を作用させる</a:t>
            </a:r>
            <a:endParaRPr kumimoji="1" lang="ja-JP" altLang="en-US" sz="1800" dirty="0">
              <a:solidFill>
                <a:srgbClr val="FF0000"/>
              </a:solidFill>
            </a:endParaRPr>
          </a:p>
        </p:txBody>
      </p:sp>
    </p:spTree>
    <p:extLst>
      <p:ext uri="{BB962C8B-B14F-4D97-AF65-F5344CB8AC3E}">
        <p14:creationId xmlns:p14="http://schemas.microsoft.com/office/powerpoint/2010/main" val="31956846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p:txBody>
          <a:bodyPr/>
          <a:lstStyle/>
          <a:p>
            <a:r>
              <a:rPr lang="ja-JP" altLang="en-US" dirty="0" smtClean="0">
                <a:latin typeface="Constantia" charset="0"/>
              </a:rPr>
              <a:t>高階関数</a:t>
            </a:r>
            <a:endParaRPr lang="ja-JP" altLang="en-US" dirty="0">
              <a:latin typeface="Constantia" charset="0"/>
            </a:endParaRPr>
          </a:p>
        </p:txBody>
      </p:sp>
      <p:sp>
        <p:nvSpPr>
          <p:cNvPr id="4" name="テキスト ボックス 3"/>
          <p:cNvSpPr txBox="1"/>
          <p:nvPr/>
        </p:nvSpPr>
        <p:spPr>
          <a:xfrm>
            <a:off x="1193856" y="2054543"/>
            <a:ext cx="6032421" cy="2554545"/>
          </a:xfrm>
          <a:prstGeom prst="rect">
            <a:avLst/>
          </a:prstGeom>
          <a:noFill/>
        </p:spPr>
        <p:txBody>
          <a:bodyPr wrap="none" rtlCol="0">
            <a:spAutoFit/>
          </a:bodyPr>
          <a:lstStyle/>
          <a:p>
            <a:r>
              <a:rPr lang="ro-RO" altLang="ja-JP" sz="2000" dirty="0" smtClean="0"/>
              <a:t>﻿Prelude&gt; filter (&gt;3) [1</a:t>
            </a:r>
            <a:r>
              <a:rPr lang="en-US" altLang="ja-JP" sz="2000" dirty="0" smtClean="0"/>
              <a:t>..</a:t>
            </a:r>
            <a:r>
              <a:rPr lang="ro-RO" altLang="ja-JP" sz="2000" dirty="0" smtClean="0"/>
              <a:t>5]</a:t>
            </a:r>
          </a:p>
          <a:p>
            <a:r>
              <a:rPr lang="ro-RO" altLang="ja-JP" sz="2000" dirty="0" smtClean="0"/>
              <a:t>[4,5]</a:t>
            </a:r>
          </a:p>
          <a:p>
            <a:endParaRPr lang="ro-RO" altLang="ja-JP" sz="2000" dirty="0"/>
          </a:p>
          <a:p>
            <a:r>
              <a:rPr lang="ro-RO" altLang="ja-JP" sz="2000" dirty="0" smtClean="0"/>
              <a:t>﻿Prelude&gt; filter (`elem` ['a'..'z']) "Hoge Hero Foo Bar”</a:t>
            </a:r>
          </a:p>
          <a:p>
            <a:r>
              <a:rPr lang="ro-RO" altLang="ja-JP" sz="2000" dirty="0" smtClean="0"/>
              <a:t>"ogeeroooar“</a:t>
            </a:r>
            <a:endParaRPr lang="en-US" altLang="ja-JP" sz="2000" dirty="0" smtClean="0"/>
          </a:p>
          <a:p>
            <a:endParaRPr lang="en-US" altLang="ja-JP" sz="2000" dirty="0"/>
          </a:p>
          <a:p>
            <a:r>
              <a:rPr lang="en-US" altLang="ja-JP" sz="2000" dirty="0"/>
              <a:t>Prelude&gt; </a:t>
            </a:r>
            <a:r>
              <a:rPr lang="en-US" altLang="ja-JP" sz="2000" dirty="0" err="1"/>
              <a:t>zipWith</a:t>
            </a:r>
            <a:r>
              <a:rPr lang="en-US" altLang="ja-JP" sz="2000" dirty="0"/>
              <a:t> (+) [1,2,3] [4,5,6]</a:t>
            </a:r>
          </a:p>
          <a:p>
            <a:r>
              <a:rPr lang="en-US" altLang="ja-JP" sz="2000" dirty="0"/>
              <a:t>[5,7,9]</a:t>
            </a:r>
            <a:endParaRPr lang="en-US" altLang="ja-JP" sz="2000" dirty="0" smtClean="0"/>
          </a:p>
        </p:txBody>
      </p:sp>
      <p:sp>
        <p:nvSpPr>
          <p:cNvPr id="5" name="テキスト ボックス 4"/>
          <p:cNvSpPr txBox="1"/>
          <p:nvPr/>
        </p:nvSpPr>
        <p:spPr>
          <a:xfrm>
            <a:off x="5490970" y="2004060"/>
            <a:ext cx="2853666" cy="646331"/>
          </a:xfrm>
          <a:prstGeom prst="rect">
            <a:avLst/>
          </a:prstGeom>
          <a:noFill/>
        </p:spPr>
        <p:txBody>
          <a:bodyPr wrap="none" rtlCol="0">
            <a:spAutoFit/>
          </a:bodyPr>
          <a:lstStyle/>
          <a:p>
            <a:r>
              <a:rPr kumimoji="1" lang="en-US" altLang="ja-JP" sz="1800" dirty="0" smtClean="0">
                <a:solidFill>
                  <a:srgbClr val="FF0000"/>
                </a:solidFill>
              </a:rPr>
              <a:t>[1..5] </a:t>
            </a:r>
            <a:r>
              <a:rPr kumimoji="1" lang="ja-JP" altLang="en-US" sz="1800" dirty="0" smtClean="0">
                <a:solidFill>
                  <a:srgbClr val="FF0000"/>
                </a:solidFill>
              </a:rPr>
              <a:t>の要素のうち</a:t>
            </a:r>
            <a:endParaRPr lang="en-US" altLang="ja-JP" sz="1800" dirty="0" smtClean="0">
              <a:solidFill>
                <a:srgbClr val="FF0000"/>
              </a:solidFill>
            </a:endParaRPr>
          </a:p>
          <a:p>
            <a:r>
              <a:rPr kumimoji="1" lang="en-US" altLang="ja-JP" sz="1800" dirty="0" smtClean="0">
                <a:solidFill>
                  <a:srgbClr val="FF0000"/>
                </a:solidFill>
              </a:rPr>
              <a:t>3 </a:t>
            </a:r>
            <a:r>
              <a:rPr kumimoji="1" lang="ja-JP" altLang="en-US" sz="1800" dirty="0" smtClean="0">
                <a:solidFill>
                  <a:srgbClr val="FF0000"/>
                </a:solidFill>
              </a:rPr>
              <a:t>より大きいものを取り出す</a:t>
            </a:r>
            <a:endParaRPr kumimoji="1" lang="ja-JP" altLang="en-US" sz="1800" dirty="0">
              <a:solidFill>
                <a:srgbClr val="FF0000"/>
              </a:solidFill>
            </a:endParaRPr>
          </a:p>
        </p:txBody>
      </p:sp>
      <p:sp>
        <p:nvSpPr>
          <p:cNvPr id="6" name="テキスト ボックス 5"/>
          <p:cNvSpPr txBox="1"/>
          <p:nvPr/>
        </p:nvSpPr>
        <p:spPr>
          <a:xfrm>
            <a:off x="5705263" y="3860214"/>
            <a:ext cx="1834156" cy="646331"/>
          </a:xfrm>
          <a:prstGeom prst="rect">
            <a:avLst/>
          </a:prstGeom>
          <a:noFill/>
        </p:spPr>
        <p:txBody>
          <a:bodyPr wrap="none" rtlCol="0">
            <a:spAutoFit/>
          </a:bodyPr>
          <a:lstStyle/>
          <a:p>
            <a:r>
              <a:rPr kumimoji="1" lang="ja-JP" altLang="en-US" sz="1800" dirty="0" smtClean="0">
                <a:solidFill>
                  <a:srgbClr val="FF0000"/>
                </a:solidFill>
              </a:rPr>
              <a:t>リストの各要素を</a:t>
            </a:r>
            <a:endParaRPr kumimoji="1" lang="en-US" altLang="ja-JP" sz="1800" dirty="0" smtClean="0">
              <a:solidFill>
                <a:srgbClr val="FF0000"/>
              </a:solidFill>
            </a:endParaRPr>
          </a:p>
          <a:p>
            <a:r>
              <a:rPr kumimoji="1" lang="ja-JP" altLang="en-US" sz="1800" dirty="0" smtClean="0">
                <a:solidFill>
                  <a:srgbClr val="FF0000"/>
                </a:solidFill>
              </a:rPr>
              <a:t>足しあわせる</a:t>
            </a:r>
            <a:endParaRPr kumimoji="1" lang="ja-JP" altLang="en-US" sz="1800" dirty="0">
              <a:solidFill>
                <a:srgbClr val="FF0000"/>
              </a:solidFill>
            </a:endParaRPr>
          </a:p>
        </p:txBody>
      </p:sp>
    </p:spTree>
    <p:extLst>
      <p:ext uri="{BB962C8B-B14F-4D97-AF65-F5344CB8AC3E}">
        <p14:creationId xmlns:p14="http://schemas.microsoft.com/office/powerpoint/2010/main" val="2034922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1"/>
          <p:cNvSpPr>
            <a:spLocks noGrp="1"/>
          </p:cNvSpPr>
          <p:nvPr>
            <p:ph type="title"/>
          </p:nvPr>
        </p:nvSpPr>
        <p:spPr/>
        <p:txBody>
          <a:bodyPr/>
          <a:lstStyle/>
          <a:p>
            <a:r>
              <a:rPr lang="ja-JP" altLang="en-US">
                <a:latin typeface="Constantia" charset="0"/>
              </a:rPr>
              <a:t>目次</a:t>
            </a:r>
          </a:p>
        </p:txBody>
      </p:sp>
      <p:sp>
        <p:nvSpPr>
          <p:cNvPr id="16386" name="コンテンツ プレースホルダー 2"/>
          <p:cNvSpPr>
            <a:spLocks noGrp="1"/>
          </p:cNvSpPr>
          <p:nvPr>
            <p:ph idx="1"/>
          </p:nvPr>
        </p:nvSpPr>
        <p:spPr>
          <a:xfrm>
            <a:off x="2116245" y="2126362"/>
            <a:ext cx="5119671" cy="3603625"/>
          </a:xfrm>
        </p:spPr>
        <p:txBody>
          <a:bodyPr/>
          <a:lstStyle/>
          <a:p>
            <a:r>
              <a:rPr lang="ja-JP" altLang="en-US" dirty="0" smtClean="0">
                <a:latin typeface="Franklin Gothic Book" charset="0"/>
              </a:rPr>
              <a:t>はじめに</a:t>
            </a:r>
            <a:endParaRPr lang="en-US" altLang="ja-JP" dirty="0" smtClean="0">
              <a:latin typeface="Franklin Gothic Book" charset="0"/>
            </a:endParaRPr>
          </a:p>
          <a:p>
            <a:r>
              <a:rPr lang="en-US" altLang="ja-JP" dirty="0" smtClean="0">
                <a:latin typeface="Franklin Gothic Book" charset="0"/>
              </a:rPr>
              <a:t>Haskell </a:t>
            </a:r>
            <a:r>
              <a:rPr lang="ja-JP" altLang="en-US" dirty="0" smtClean="0">
                <a:latin typeface="Franklin Gothic Book" charset="0"/>
              </a:rPr>
              <a:t>実演</a:t>
            </a:r>
            <a:endParaRPr lang="en-US" altLang="ja-JP" dirty="0" smtClean="0">
              <a:latin typeface="Franklin Gothic Book" charset="0"/>
            </a:endParaRPr>
          </a:p>
          <a:p>
            <a:r>
              <a:rPr lang="en-US" altLang="ja-JP" dirty="0" smtClean="0">
                <a:latin typeface="Franklin Gothic Book" charset="0"/>
              </a:rPr>
              <a:t>Haskell </a:t>
            </a:r>
            <a:r>
              <a:rPr lang="ja-JP" altLang="en-US" dirty="0" smtClean="0">
                <a:latin typeface="Franklin Gothic Book" charset="0"/>
              </a:rPr>
              <a:t>で数値計算</a:t>
            </a:r>
            <a:endParaRPr lang="en-US" altLang="ja-JP" dirty="0" smtClean="0">
              <a:latin typeface="Franklin Gothic Book" charset="0"/>
            </a:endParaRPr>
          </a:p>
          <a:p>
            <a:r>
              <a:rPr lang="en-US" altLang="ja-JP" dirty="0" smtClean="0">
                <a:latin typeface="Franklin Gothic Book" charset="0"/>
              </a:rPr>
              <a:t>Ruby </a:t>
            </a:r>
            <a:r>
              <a:rPr lang="ja-JP" altLang="en-US" dirty="0" smtClean="0">
                <a:latin typeface="Franklin Gothic Book" charset="0"/>
              </a:rPr>
              <a:t>を関数型言語のように使う</a:t>
            </a:r>
            <a:endParaRPr lang="en-US" altLang="ja-JP" dirty="0" smtClean="0">
              <a:latin typeface="Franklin Gothic Book" charset="0"/>
            </a:endParaRPr>
          </a:p>
          <a:p>
            <a:r>
              <a:rPr lang="ja-JP" altLang="en-US" dirty="0" smtClean="0">
                <a:latin typeface="Franklin Gothic Book" charset="0"/>
              </a:rPr>
              <a:t>まとめ</a:t>
            </a:r>
            <a:endParaRPr lang="en-US" altLang="ja-JP" dirty="0">
              <a:latin typeface="Franklin Gothic Book"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223363"/>
          </a:xfrm>
        </p:spPr>
        <p:txBody>
          <a:bodyPr/>
          <a:lstStyle/>
          <a:p>
            <a:r>
              <a:rPr kumimoji="1" lang="ja-JP" altLang="en-US" sz="9600" dirty="0" smtClean="0"/>
              <a:t>実習</a:t>
            </a:r>
            <a:r>
              <a:rPr kumimoji="1" lang="en-US" altLang="ja-JP" sz="9600" dirty="0" smtClean="0"/>
              <a:t/>
            </a:r>
            <a:br>
              <a:rPr kumimoji="1" lang="en-US" altLang="ja-JP" sz="9600" dirty="0" smtClean="0"/>
            </a:br>
            <a:r>
              <a:rPr lang="ja-JP" altLang="en-US" sz="9600" dirty="0"/>
              <a:t>ここまで</a:t>
            </a:r>
            <a:endParaRPr kumimoji="1" lang="ja-JP" altLang="en-US" sz="9600" dirty="0"/>
          </a:p>
        </p:txBody>
      </p:sp>
    </p:spTree>
    <p:extLst>
      <p:ext uri="{BB962C8B-B14F-4D97-AF65-F5344CB8AC3E}">
        <p14:creationId xmlns:p14="http://schemas.microsoft.com/office/powerpoint/2010/main" val="35780776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p:cNvSpPr>
            <a:spLocks noGrp="1"/>
          </p:cNvSpPr>
          <p:nvPr>
            <p:ph type="title"/>
          </p:nvPr>
        </p:nvSpPr>
        <p:spPr>
          <a:xfrm>
            <a:off x="1095375" y="487491"/>
            <a:ext cx="6964363" cy="1201737"/>
          </a:xfrm>
        </p:spPr>
        <p:txBody>
          <a:bodyPr/>
          <a:lstStyle/>
          <a:p>
            <a:r>
              <a:rPr lang="ja-JP" altLang="en-US" dirty="0" smtClean="0">
                <a:latin typeface="Constantia" charset="0"/>
              </a:rPr>
              <a:t>話さなかった</a:t>
            </a:r>
            <a:r>
              <a:rPr lang="ja-JP" altLang="en-US" dirty="0">
                <a:latin typeface="Constantia" charset="0"/>
              </a:rPr>
              <a:t>こと</a:t>
            </a:r>
          </a:p>
        </p:txBody>
      </p:sp>
      <p:sp>
        <p:nvSpPr>
          <p:cNvPr id="33794" name="コンテンツ プレースホルダー 2"/>
          <p:cNvSpPr>
            <a:spLocks noGrp="1"/>
          </p:cNvSpPr>
          <p:nvPr>
            <p:ph idx="1"/>
          </p:nvPr>
        </p:nvSpPr>
        <p:spPr>
          <a:xfrm>
            <a:off x="1463675" y="1632762"/>
            <a:ext cx="6196013" cy="4425870"/>
          </a:xfrm>
        </p:spPr>
        <p:txBody>
          <a:bodyPr>
            <a:normAutofit fontScale="92500" lnSpcReduction="10000"/>
          </a:bodyPr>
          <a:lstStyle/>
          <a:p>
            <a:r>
              <a:rPr lang="ja-JP" altLang="en-US" dirty="0">
                <a:latin typeface="Constantia" charset="0"/>
              </a:rPr>
              <a:t>型推論</a:t>
            </a:r>
            <a:endParaRPr lang="en-US" altLang="ja-JP" dirty="0">
              <a:latin typeface="Constantia" charset="0"/>
            </a:endParaRPr>
          </a:p>
          <a:p>
            <a:pPr lvl="1"/>
            <a:r>
              <a:rPr lang="ja-JP" altLang="en-US" dirty="0">
                <a:latin typeface="Constantia" charset="0"/>
              </a:rPr>
              <a:t>型エラーはコンパイル段階</a:t>
            </a:r>
            <a:r>
              <a:rPr lang="ja-JP" altLang="en-US" dirty="0" smtClean="0">
                <a:latin typeface="Constantia" charset="0"/>
              </a:rPr>
              <a:t>で検出</a:t>
            </a:r>
            <a:endParaRPr lang="en-US" altLang="ja-JP" dirty="0">
              <a:latin typeface="Constantia" charset="0"/>
            </a:endParaRPr>
          </a:p>
          <a:p>
            <a:r>
              <a:rPr lang="ja-JP" altLang="en-US" dirty="0">
                <a:latin typeface="Constantia" charset="0"/>
              </a:rPr>
              <a:t>再代入の禁止</a:t>
            </a:r>
            <a:endParaRPr lang="en-US" altLang="ja-JP" dirty="0">
              <a:latin typeface="Constantia" charset="0"/>
            </a:endParaRPr>
          </a:p>
          <a:p>
            <a:pPr lvl="1"/>
            <a:r>
              <a:rPr lang="ja-JP" altLang="en-US" dirty="0" smtClean="0">
                <a:latin typeface="Constantia" charset="0"/>
              </a:rPr>
              <a:t>変数</a:t>
            </a:r>
            <a:r>
              <a:rPr lang="ja-JP" altLang="en-US" dirty="0">
                <a:latin typeface="Constantia" charset="0"/>
              </a:rPr>
              <a:t>の</a:t>
            </a:r>
            <a:r>
              <a:rPr lang="ja-JP" altLang="en-US" dirty="0" smtClean="0">
                <a:latin typeface="Constantia" charset="0"/>
              </a:rPr>
              <a:t>使い回しをしない</a:t>
            </a:r>
            <a:endParaRPr lang="en-US" altLang="ja-JP" dirty="0" smtClean="0">
              <a:latin typeface="Constantia" charset="0"/>
            </a:endParaRPr>
          </a:p>
          <a:p>
            <a:r>
              <a:rPr lang="ja-JP" altLang="en-US" dirty="0" smtClean="0">
                <a:latin typeface="Constantia" charset="0"/>
              </a:rPr>
              <a:t>参照透明性</a:t>
            </a:r>
            <a:endParaRPr lang="en-US" altLang="ja-JP" dirty="0" smtClean="0">
              <a:latin typeface="Constantia" charset="0"/>
            </a:endParaRPr>
          </a:p>
          <a:p>
            <a:pPr lvl="1"/>
            <a:r>
              <a:rPr lang="ja-JP" altLang="en-US" dirty="0" smtClean="0">
                <a:latin typeface="Constantia" charset="0"/>
              </a:rPr>
              <a:t>関数は</a:t>
            </a:r>
            <a:r>
              <a:rPr lang="en-US" altLang="ja-JP" dirty="0" smtClean="0">
                <a:latin typeface="Constantia" charset="0"/>
              </a:rPr>
              <a:t>, </a:t>
            </a:r>
            <a:r>
              <a:rPr lang="ja-JP" altLang="en-US" dirty="0" smtClean="0">
                <a:latin typeface="Constantia" charset="0"/>
              </a:rPr>
              <a:t>入力が一緒なら出力も一緒</a:t>
            </a:r>
            <a:r>
              <a:rPr lang="en-US" altLang="ja-JP" dirty="0" smtClean="0">
                <a:latin typeface="Constantia" charset="0"/>
              </a:rPr>
              <a:t>.</a:t>
            </a:r>
          </a:p>
          <a:p>
            <a:pPr lvl="1"/>
            <a:r>
              <a:rPr lang="ja-JP" altLang="en-US" dirty="0" smtClean="0">
                <a:latin typeface="Constantia" charset="0"/>
              </a:rPr>
              <a:t>内部状態があるものは</a:t>
            </a:r>
            <a:r>
              <a:rPr lang="en-US" altLang="ja-JP" dirty="0" smtClean="0">
                <a:latin typeface="Constantia" charset="0"/>
              </a:rPr>
              <a:t> Haskell </a:t>
            </a:r>
            <a:r>
              <a:rPr lang="ja-JP" altLang="en-US" dirty="0" smtClean="0">
                <a:latin typeface="Constantia" charset="0"/>
              </a:rPr>
              <a:t>では「関数」とは呼ばない</a:t>
            </a:r>
            <a:endParaRPr lang="en-US" altLang="ja-JP" dirty="0" smtClean="0">
              <a:latin typeface="Constantia" charset="0"/>
            </a:endParaRPr>
          </a:p>
          <a:p>
            <a:pPr lvl="1"/>
            <a:r>
              <a:rPr lang="ja-JP" altLang="en-US" dirty="0">
                <a:latin typeface="Constantia" charset="0"/>
              </a:rPr>
              <a:t>入力</a:t>
            </a:r>
            <a:r>
              <a:rPr lang="ja-JP" altLang="en-US" dirty="0" smtClean="0">
                <a:latin typeface="Constantia" charset="0"/>
              </a:rPr>
              <a:t>は毎回同じ値が来るとは限らない </a:t>
            </a:r>
            <a:r>
              <a:rPr lang="en-US" altLang="ja-JP" dirty="0" smtClean="0">
                <a:latin typeface="Constantia" charset="0"/>
              </a:rPr>
              <a:t>(</a:t>
            </a:r>
            <a:r>
              <a:rPr lang="ja-JP" altLang="en-US" dirty="0" smtClean="0">
                <a:latin typeface="Constantia" charset="0"/>
              </a:rPr>
              <a:t>「副作用がある」と言う</a:t>
            </a:r>
            <a:r>
              <a:rPr lang="en-US" altLang="ja-JP" dirty="0" smtClean="0">
                <a:latin typeface="Constantia" charset="0"/>
              </a:rPr>
              <a:t>)</a:t>
            </a:r>
            <a:r>
              <a:rPr lang="ja-JP" altLang="en-US" dirty="0" smtClean="0">
                <a:latin typeface="Constantia" charset="0"/>
              </a:rPr>
              <a:t> ので</a:t>
            </a:r>
            <a:r>
              <a:rPr lang="en-US" altLang="ja-JP" dirty="0" smtClean="0">
                <a:latin typeface="Constantia" charset="0"/>
              </a:rPr>
              <a:t>, </a:t>
            </a:r>
            <a:r>
              <a:rPr lang="ja-JP" altLang="en-US" dirty="0" smtClean="0">
                <a:latin typeface="Constantia" charset="0"/>
              </a:rPr>
              <a:t>いろいろ工夫がこらされているらしい</a:t>
            </a:r>
            <a:endParaRPr lang="en-US" altLang="ja-JP" dirty="0" smtClean="0">
              <a:latin typeface="Constantia" charset="0"/>
            </a:endParaRPr>
          </a:p>
          <a:p>
            <a:r>
              <a:rPr lang="ja-JP" altLang="en-US" dirty="0" smtClean="0">
                <a:latin typeface="Constantia" charset="0"/>
              </a:rPr>
              <a:t>ガード</a:t>
            </a:r>
            <a:r>
              <a:rPr lang="en-US" altLang="ja-JP" dirty="0" smtClean="0">
                <a:latin typeface="Constantia" charset="0"/>
              </a:rPr>
              <a:t>, </a:t>
            </a:r>
            <a:r>
              <a:rPr lang="ja-JP" altLang="en-US" dirty="0" smtClean="0">
                <a:latin typeface="Constantia" charset="0"/>
              </a:rPr>
              <a:t>カリー化</a:t>
            </a:r>
            <a:r>
              <a:rPr lang="en-US" altLang="ja-JP" dirty="0" smtClean="0">
                <a:latin typeface="Constantia" charset="0"/>
              </a:rPr>
              <a:t>, </a:t>
            </a:r>
            <a:r>
              <a:rPr lang="ja-JP" altLang="en-US" dirty="0" smtClean="0">
                <a:latin typeface="Constantia" charset="0"/>
              </a:rPr>
              <a:t>モナド</a:t>
            </a:r>
            <a:r>
              <a:rPr lang="en-US" altLang="ja-JP" dirty="0" smtClean="0">
                <a:latin typeface="Constantia" charset="0"/>
              </a:rPr>
              <a:t>, …</a:t>
            </a:r>
            <a:endParaRPr lang="en-US" altLang="ja-JP" dirty="0">
              <a:latin typeface="Constantia" charset="0"/>
            </a:endParaRPr>
          </a:p>
          <a:p>
            <a:pPr lvl="1"/>
            <a:r>
              <a:rPr lang="ja-JP" altLang="en-US" dirty="0">
                <a:latin typeface="Constantia" charset="0"/>
              </a:rPr>
              <a:t>（理解できてません</a:t>
            </a:r>
            <a:r>
              <a:rPr lang="ja-JP" altLang="en-US" dirty="0" smtClean="0">
                <a:latin typeface="Constantia" charset="0"/>
              </a:rPr>
              <a:t>）</a:t>
            </a:r>
            <a:endParaRPr lang="en-US" altLang="ja-JP" dirty="0" smtClean="0">
              <a:latin typeface="Constantia"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223363"/>
          </a:xfrm>
        </p:spPr>
        <p:txBody>
          <a:bodyPr/>
          <a:lstStyle/>
          <a:p>
            <a:r>
              <a:rPr lang="ja-JP" altLang="en-US" sz="9600" dirty="0" smtClean="0"/>
              <a:t>質問タイム</a:t>
            </a:r>
            <a:endParaRPr kumimoji="1" lang="ja-JP" altLang="en-US" sz="9600" dirty="0"/>
          </a:p>
        </p:txBody>
      </p:sp>
    </p:spTree>
    <p:extLst>
      <p:ext uri="{BB962C8B-B14F-4D97-AF65-F5344CB8AC3E}">
        <p14:creationId xmlns:p14="http://schemas.microsoft.com/office/powerpoint/2010/main" val="21560258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2722731"/>
            <a:ext cx="6964363" cy="1201737"/>
          </a:xfrm>
        </p:spPr>
        <p:txBody>
          <a:bodyPr/>
          <a:lstStyle/>
          <a:p>
            <a:r>
              <a:rPr kumimoji="1" lang="en-US" altLang="ja-JP" dirty="0" smtClean="0"/>
              <a:t>Haskell </a:t>
            </a:r>
            <a:r>
              <a:rPr lang="ja-JP" altLang="en-US" dirty="0" smtClean="0"/>
              <a:t>で数値計算</a:t>
            </a:r>
            <a:endParaRPr kumimoji="1" lang="ja-JP" altLang="en-US" dirty="0"/>
          </a:p>
        </p:txBody>
      </p:sp>
      <p:sp>
        <p:nvSpPr>
          <p:cNvPr id="3" name="テキスト ボックス 2"/>
          <p:cNvSpPr txBox="1"/>
          <p:nvPr/>
        </p:nvSpPr>
        <p:spPr>
          <a:xfrm>
            <a:off x="2702181" y="3924468"/>
            <a:ext cx="5357557" cy="461665"/>
          </a:xfrm>
          <a:prstGeom prst="rect">
            <a:avLst/>
          </a:prstGeom>
          <a:noFill/>
        </p:spPr>
        <p:txBody>
          <a:bodyPr wrap="none" rtlCol="0">
            <a:spAutoFit/>
          </a:bodyPr>
          <a:lstStyle/>
          <a:p>
            <a:r>
              <a:rPr kumimoji="1" lang="ja-JP" altLang="en-US" dirty="0" smtClean="0"/>
              <a:t>以降のコードはファイルに</a:t>
            </a:r>
            <a:r>
              <a:rPr lang="ja-JP" altLang="en-US" dirty="0"/>
              <a:t>書くこと</a:t>
            </a:r>
            <a:r>
              <a:rPr lang="ja-JP" altLang="en-US" dirty="0" smtClean="0"/>
              <a:t>を前提</a:t>
            </a:r>
            <a:endParaRPr kumimoji="1" lang="ja-JP" altLang="en-US" dirty="0"/>
          </a:p>
        </p:txBody>
      </p:sp>
    </p:spTree>
    <p:extLst>
      <p:ext uri="{BB962C8B-B14F-4D97-AF65-F5344CB8AC3E}">
        <p14:creationId xmlns:p14="http://schemas.microsoft.com/office/powerpoint/2010/main" val="35191132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p:txBody>
          <a:bodyPr/>
          <a:lstStyle/>
          <a:p>
            <a:r>
              <a:rPr lang="ja-JP" altLang="en-US" dirty="0" smtClean="0">
                <a:latin typeface="Constantia" charset="0"/>
              </a:rPr>
              <a:t>例</a:t>
            </a:r>
            <a:r>
              <a:rPr lang="en-US" altLang="ja-JP" dirty="0" smtClean="0">
                <a:latin typeface="Constantia" charset="0"/>
              </a:rPr>
              <a:t> 1: </a:t>
            </a:r>
            <a:r>
              <a:rPr lang="en-US" altLang="en-US" dirty="0" smtClean="0">
                <a:latin typeface="Constantia" charset="0"/>
              </a:rPr>
              <a:t>減衰</a:t>
            </a:r>
            <a:r>
              <a:rPr lang="ja-JP" altLang="en-US" dirty="0" smtClean="0">
                <a:latin typeface="Constantia" charset="0"/>
              </a:rPr>
              <a:t>方程式</a:t>
            </a:r>
            <a:endParaRPr lang="ja-JP" altLang="en-US" dirty="0">
              <a:latin typeface="Constantia" charset="0"/>
            </a:endParaRPr>
          </a:p>
        </p:txBody>
      </p:sp>
      <p:sp>
        <p:nvSpPr>
          <p:cNvPr id="4" name="テキスト ボックス 3"/>
          <p:cNvSpPr txBox="1"/>
          <p:nvPr/>
        </p:nvSpPr>
        <p:spPr>
          <a:xfrm>
            <a:off x="1247327" y="2292356"/>
            <a:ext cx="6635150" cy="2862322"/>
          </a:xfrm>
          <a:prstGeom prst="rect">
            <a:avLst/>
          </a:prstGeom>
          <a:noFill/>
        </p:spPr>
        <p:txBody>
          <a:bodyPr wrap="none" rtlCol="0">
            <a:spAutoFit/>
          </a:bodyPr>
          <a:lstStyle/>
          <a:p>
            <a:r>
              <a:rPr lang="ja-JP" altLang="en-US" sz="2000" dirty="0" smtClean="0"/>
              <a:t>﻿</a:t>
            </a:r>
            <a:r>
              <a:rPr lang="en-US" altLang="ja-JP" sz="2000" dirty="0" smtClean="0"/>
              <a:t>u0 = 1.0</a:t>
            </a:r>
          </a:p>
          <a:p>
            <a:r>
              <a:rPr lang="en-US" altLang="ja-JP" sz="2000" dirty="0" smtClean="0"/>
              <a:t>a = 0.999</a:t>
            </a:r>
          </a:p>
          <a:p>
            <a:r>
              <a:rPr lang="en-US" altLang="ja-JP" sz="2000" dirty="0" err="1" smtClean="0"/>
              <a:t>dt</a:t>
            </a:r>
            <a:r>
              <a:rPr lang="en-US" altLang="ja-JP" sz="2000" dirty="0" smtClean="0"/>
              <a:t> = 0.001</a:t>
            </a:r>
          </a:p>
          <a:p>
            <a:r>
              <a:rPr lang="en-US" altLang="ja-JP" sz="2000" dirty="0" smtClean="0"/>
              <a:t>n = 10000</a:t>
            </a:r>
          </a:p>
          <a:p>
            <a:r>
              <a:rPr lang="en-US" altLang="ja-JP" sz="2000" dirty="0" err="1" smtClean="0"/>
              <a:t>n_out</a:t>
            </a:r>
            <a:r>
              <a:rPr lang="en-US" altLang="ja-JP" sz="2000" dirty="0" smtClean="0"/>
              <a:t> = 100</a:t>
            </a:r>
          </a:p>
          <a:p>
            <a:endParaRPr lang="en-US" altLang="ja-JP" sz="2000" dirty="0"/>
          </a:p>
          <a:p>
            <a:r>
              <a:rPr lang="en-US" altLang="ja-JP" sz="2000" dirty="0" smtClean="0"/>
              <a:t>main = </a:t>
            </a:r>
            <a:r>
              <a:rPr lang="en-US" altLang="ja-JP" sz="2000" dirty="0" err="1" smtClean="0"/>
              <a:t>putStrLn</a:t>
            </a:r>
            <a:r>
              <a:rPr lang="en-US" altLang="ja-JP" sz="2000" dirty="0" smtClean="0"/>
              <a:t> $ </a:t>
            </a:r>
            <a:r>
              <a:rPr lang="en-US" altLang="ja-JP" sz="2000" dirty="0" err="1" smtClean="0"/>
              <a:t>unlines</a:t>
            </a:r>
            <a:r>
              <a:rPr lang="en-US" altLang="ja-JP" sz="2000" dirty="0" smtClean="0"/>
              <a:t> $ map (show . u) [0, </a:t>
            </a:r>
            <a:r>
              <a:rPr lang="en-US" altLang="ja-JP" sz="2000" dirty="0" err="1" smtClean="0"/>
              <a:t>n_out</a:t>
            </a:r>
            <a:r>
              <a:rPr lang="en-US" altLang="ja-JP" sz="2000" dirty="0" smtClean="0"/>
              <a:t> .. n]</a:t>
            </a:r>
          </a:p>
          <a:p>
            <a:r>
              <a:rPr lang="en-US" altLang="ja-JP" sz="2000" dirty="0" smtClean="0"/>
              <a:t>u 0 = u0</a:t>
            </a:r>
          </a:p>
          <a:p>
            <a:r>
              <a:rPr lang="en-US" altLang="ja-JP" sz="2000" dirty="0" smtClean="0"/>
              <a:t>u t = (u $ t-1) - a * (u $ t-1) * </a:t>
            </a:r>
            <a:r>
              <a:rPr lang="en-US" altLang="ja-JP" sz="2000" dirty="0" err="1" smtClean="0"/>
              <a:t>dt</a:t>
            </a:r>
            <a:endParaRPr lang="en-US" altLang="ja-JP" sz="2000" dirty="0" smtClean="0"/>
          </a:p>
        </p:txBody>
      </p:sp>
      <p:sp>
        <p:nvSpPr>
          <p:cNvPr id="6" name="テキスト ボックス 5"/>
          <p:cNvSpPr txBox="1"/>
          <p:nvPr/>
        </p:nvSpPr>
        <p:spPr>
          <a:xfrm>
            <a:off x="5179790" y="2019300"/>
            <a:ext cx="1734970" cy="1569660"/>
          </a:xfrm>
          <a:prstGeom prst="rect">
            <a:avLst/>
          </a:prstGeom>
          <a:noFill/>
          <a:ln>
            <a:solidFill>
              <a:schemeClr val="tx1"/>
            </a:solidFill>
          </a:ln>
        </p:spPr>
        <p:txBody>
          <a:bodyPr wrap="none" rtlCol="0">
            <a:spAutoFit/>
          </a:bodyPr>
          <a:lstStyle/>
          <a:p>
            <a:r>
              <a:rPr lang="ja-JP" altLang="en-US" dirty="0"/>
              <a:t>﻿</a:t>
            </a:r>
            <a:r>
              <a:rPr lang="en-US" altLang="ja-JP" dirty="0" smtClean="0"/>
              <a:t>du/</a:t>
            </a:r>
            <a:r>
              <a:rPr lang="en-US" altLang="ja-JP" dirty="0" err="1" smtClean="0"/>
              <a:t>dt</a:t>
            </a:r>
            <a:r>
              <a:rPr lang="en-US" altLang="ja-JP" dirty="0" smtClean="0"/>
              <a:t> </a:t>
            </a:r>
            <a:r>
              <a:rPr lang="en-US" altLang="ja-JP" dirty="0"/>
              <a:t>= </a:t>
            </a:r>
            <a:r>
              <a:rPr lang="en-US" altLang="ja-JP" dirty="0" smtClean="0"/>
              <a:t>- au                                                                                                                                                 </a:t>
            </a:r>
          </a:p>
          <a:p>
            <a:r>
              <a:rPr lang="en-US" altLang="ja-JP" dirty="0" smtClean="0"/>
              <a:t>u</a:t>
            </a:r>
            <a:r>
              <a:rPr lang="en-US" altLang="ja-JP" dirty="0"/>
              <a:t>: </a:t>
            </a:r>
            <a:r>
              <a:rPr lang="ja-JP" altLang="en-US" dirty="0" smtClean="0"/>
              <a:t>物理量</a:t>
            </a:r>
            <a:endParaRPr lang="en-US" altLang="ja-JP" dirty="0" smtClean="0"/>
          </a:p>
          <a:p>
            <a:r>
              <a:rPr lang="en-US" altLang="ja-JP" dirty="0" smtClean="0"/>
              <a:t>a</a:t>
            </a:r>
            <a:r>
              <a:rPr lang="en-US" altLang="ja-JP" dirty="0"/>
              <a:t>: </a:t>
            </a:r>
            <a:r>
              <a:rPr lang="ja-JP" altLang="en-US" dirty="0" smtClean="0"/>
              <a:t>定数</a:t>
            </a:r>
            <a:endParaRPr lang="en-US" altLang="ja-JP" dirty="0" smtClean="0"/>
          </a:p>
          <a:p>
            <a:r>
              <a:rPr lang="en-US" altLang="ja-JP" dirty="0" smtClean="0"/>
              <a:t>t</a:t>
            </a:r>
            <a:r>
              <a:rPr lang="en-US" altLang="ja-JP" dirty="0"/>
              <a:t>: </a:t>
            </a:r>
            <a:r>
              <a:rPr lang="ja-JP" altLang="en-US" dirty="0"/>
              <a:t>時間</a:t>
            </a:r>
            <a:endParaRPr kumimoji="1" lang="ja-JP" altLang="en-US" dirty="0"/>
          </a:p>
        </p:txBody>
      </p:sp>
      <p:sp>
        <p:nvSpPr>
          <p:cNvPr id="5" name="テキスト ボックス 4"/>
          <p:cNvSpPr txBox="1"/>
          <p:nvPr/>
        </p:nvSpPr>
        <p:spPr>
          <a:xfrm>
            <a:off x="4315475" y="5253683"/>
            <a:ext cx="3567002" cy="461665"/>
          </a:xfrm>
          <a:prstGeom prst="rect">
            <a:avLst/>
          </a:prstGeom>
          <a:noFill/>
        </p:spPr>
        <p:txBody>
          <a:bodyPr wrap="none" rtlCol="0">
            <a:spAutoFit/>
          </a:bodyPr>
          <a:lstStyle/>
          <a:p>
            <a:r>
              <a:rPr kumimoji="1" lang="ja-JP" altLang="en-US" dirty="0" smtClean="0">
                <a:solidFill>
                  <a:srgbClr val="FF0000"/>
                </a:solidFill>
              </a:rPr>
              <a:t>ループを書かなくていい</a:t>
            </a:r>
            <a:r>
              <a:rPr lang="ja-JP" altLang="en-US" dirty="0">
                <a:solidFill>
                  <a:srgbClr val="FF0000"/>
                </a:solidFill>
              </a:rPr>
              <a:t>！</a:t>
            </a:r>
            <a:endParaRPr kumimoji="1" lang="en-US" altLang="ja-JP" dirty="0" smtClean="0">
              <a:solidFill>
                <a:srgbClr val="FF0000"/>
              </a:solidFill>
            </a:endParaRPr>
          </a:p>
        </p:txBody>
      </p:sp>
    </p:spTree>
    <p:extLst>
      <p:ext uri="{BB962C8B-B14F-4D97-AF65-F5344CB8AC3E}">
        <p14:creationId xmlns:p14="http://schemas.microsoft.com/office/powerpoint/2010/main" val="411744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181881"/>
          </a:xfrm>
        </p:spPr>
        <p:txBody>
          <a:bodyPr/>
          <a:lstStyle/>
          <a:p>
            <a:r>
              <a:rPr kumimoji="1" lang="ja-JP" altLang="en-US" sz="9600" dirty="0" smtClean="0"/>
              <a:t>でも、</a:t>
            </a:r>
            <a:r>
              <a:rPr kumimoji="1" lang="en-US" altLang="ja-JP" sz="9600" dirty="0" smtClean="0"/>
              <a:t/>
            </a:r>
            <a:br>
              <a:rPr kumimoji="1" lang="en-US" altLang="ja-JP" sz="9600" dirty="0" smtClean="0"/>
            </a:br>
            <a:r>
              <a:rPr kumimoji="1" lang="ja-JP" altLang="en-US" sz="9600" dirty="0" smtClean="0"/>
              <a:t>計算が</a:t>
            </a:r>
            <a:r>
              <a:rPr kumimoji="1" lang="en-US" altLang="ja-JP" sz="9600" dirty="0" smtClean="0"/>
              <a:t/>
            </a:r>
            <a:br>
              <a:rPr kumimoji="1" lang="en-US" altLang="ja-JP" sz="9600" dirty="0" smtClean="0"/>
            </a:br>
            <a:r>
              <a:rPr kumimoji="1" lang="ja-JP" altLang="en-US" sz="9600" dirty="0" smtClean="0"/>
              <a:t>終わらない</a:t>
            </a:r>
            <a:endParaRPr kumimoji="1" lang="ja-JP" altLang="en-US" sz="9600" dirty="0"/>
          </a:p>
        </p:txBody>
      </p:sp>
    </p:spTree>
    <p:extLst>
      <p:ext uri="{BB962C8B-B14F-4D97-AF65-F5344CB8AC3E}">
        <p14:creationId xmlns:p14="http://schemas.microsoft.com/office/powerpoint/2010/main" val="30826400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p:txBody>
          <a:bodyPr/>
          <a:lstStyle/>
          <a:p>
            <a:r>
              <a:rPr lang="ja-JP" altLang="en-US" dirty="0" smtClean="0">
                <a:latin typeface="Constantia" charset="0"/>
              </a:rPr>
              <a:t>例</a:t>
            </a:r>
            <a:r>
              <a:rPr lang="en-US" altLang="ja-JP" dirty="0" smtClean="0">
                <a:latin typeface="Constantia" charset="0"/>
              </a:rPr>
              <a:t> 1: </a:t>
            </a:r>
            <a:r>
              <a:rPr lang="en-US" altLang="en-US" dirty="0" smtClean="0">
                <a:latin typeface="Constantia" charset="0"/>
              </a:rPr>
              <a:t>減衰</a:t>
            </a:r>
            <a:r>
              <a:rPr lang="ja-JP" altLang="en-US" dirty="0" smtClean="0">
                <a:latin typeface="Constantia" charset="0"/>
              </a:rPr>
              <a:t>方程式</a:t>
            </a:r>
            <a:endParaRPr lang="ja-JP" altLang="en-US" dirty="0">
              <a:latin typeface="Constantia" charset="0"/>
            </a:endParaRPr>
          </a:p>
        </p:txBody>
      </p:sp>
      <p:sp>
        <p:nvSpPr>
          <p:cNvPr id="4" name="テキスト ボックス 3"/>
          <p:cNvSpPr txBox="1"/>
          <p:nvPr/>
        </p:nvSpPr>
        <p:spPr>
          <a:xfrm>
            <a:off x="1247327" y="2292356"/>
            <a:ext cx="6635150" cy="2862322"/>
          </a:xfrm>
          <a:prstGeom prst="rect">
            <a:avLst/>
          </a:prstGeom>
          <a:noFill/>
        </p:spPr>
        <p:txBody>
          <a:bodyPr wrap="none" rtlCol="0">
            <a:spAutoFit/>
          </a:bodyPr>
          <a:lstStyle/>
          <a:p>
            <a:r>
              <a:rPr lang="ja-JP" altLang="en-US" sz="2000" dirty="0" smtClean="0"/>
              <a:t>﻿</a:t>
            </a:r>
            <a:r>
              <a:rPr lang="en-US" altLang="ja-JP" sz="2000" dirty="0"/>
              <a:t>u</a:t>
            </a:r>
            <a:r>
              <a:rPr lang="en-US" altLang="ja-JP" sz="2000" dirty="0" smtClean="0"/>
              <a:t>0 = 1.0</a:t>
            </a:r>
          </a:p>
          <a:p>
            <a:r>
              <a:rPr lang="en-US" altLang="ja-JP" sz="2000" dirty="0" smtClean="0"/>
              <a:t>a = 0.999</a:t>
            </a:r>
          </a:p>
          <a:p>
            <a:r>
              <a:rPr lang="en-US" altLang="ja-JP" sz="2000" dirty="0" err="1" smtClean="0"/>
              <a:t>dt</a:t>
            </a:r>
            <a:r>
              <a:rPr lang="en-US" altLang="ja-JP" sz="2000" dirty="0" smtClean="0"/>
              <a:t> = 0.001</a:t>
            </a:r>
          </a:p>
          <a:p>
            <a:r>
              <a:rPr lang="en-US" altLang="ja-JP" sz="2000" dirty="0" smtClean="0"/>
              <a:t>n = 10000</a:t>
            </a:r>
          </a:p>
          <a:p>
            <a:r>
              <a:rPr lang="en-US" altLang="ja-JP" sz="2000" dirty="0" err="1" smtClean="0"/>
              <a:t>n_out</a:t>
            </a:r>
            <a:r>
              <a:rPr lang="en-US" altLang="ja-JP" sz="2000" dirty="0" smtClean="0"/>
              <a:t> = 100</a:t>
            </a:r>
          </a:p>
          <a:p>
            <a:endParaRPr lang="en-US" altLang="ja-JP" sz="2000" dirty="0"/>
          </a:p>
          <a:p>
            <a:r>
              <a:rPr lang="en-US" altLang="ja-JP" sz="2000" dirty="0" smtClean="0"/>
              <a:t>main = </a:t>
            </a:r>
            <a:r>
              <a:rPr lang="en-US" altLang="ja-JP" sz="2000" dirty="0" err="1" smtClean="0"/>
              <a:t>putStrLn</a:t>
            </a:r>
            <a:r>
              <a:rPr lang="en-US" altLang="ja-JP" sz="2000" dirty="0" smtClean="0"/>
              <a:t> $ </a:t>
            </a:r>
            <a:r>
              <a:rPr lang="en-US" altLang="ja-JP" sz="2000" dirty="0" err="1" smtClean="0"/>
              <a:t>unlines</a:t>
            </a:r>
            <a:r>
              <a:rPr lang="en-US" altLang="ja-JP" sz="2000" dirty="0" smtClean="0"/>
              <a:t> $ map (show . u) [0, </a:t>
            </a:r>
            <a:r>
              <a:rPr lang="en-US" altLang="ja-JP" sz="2000" dirty="0" err="1" smtClean="0"/>
              <a:t>n_out</a:t>
            </a:r>
            <a:r>
              <a:rPr lang="en-US" altLang="ja-JP" sz="2000" dirty="0" smtClean="0"/>
              <a:t> .. n]</a:t>
            </a:r>
          </a:p>
          <a:p>
            <a:r>
              <a:rPr lang="en-US" altLang="ja-JP" sz="2000" dirty="0" smtClean="0"/>
              <a:t>u 0 = u0</a:t>
            </a:r>
          </a:p>
          <a:p>
            <a:r>
              <a:rPr lang="en-US" altLang="ja-JP" sz="2000" dirty="0" smtClean="0"/>
              <a:t>u t = </a:t>
            </a:r>
            <a:r>
              <a:rPr lang="en-US" altLang="ja-JP" sz="2000" dirty="0" smtClean="0">
                <a:solidFill>
                  <a:srgbClr val="FF0000"/>
                </a:solidFill>
              </a:rPr>
              <a:t>(u $ t-1) </a:t>
            </a:r>
            <a:r>
              <a:rPr lang="en-US" altLang="ja-JP" sz="2000" dirty="0" smtClean="0"/>
              <a:t>- a * </a:t>
            </a:r>
            <a:r>
              <a:rPr lang="en-US" altLang="ja-JP" sz="2000" dirty="0" smtClean="0">
                <a:solidFill>
                  <a:srgbClr val="FF0000"/>
                </a:solidFill>
              </a:rPr>
              <a:t>(u $ t-1) </a:t>
            </a:r>
            <a:r>
              <a:rPr lang="en-US" altLang="ja-JP" sz="2000" dirty="0" smtClean="0"/>
              <a:t>* </a:t>
            </a:r>
            <a:r>
              <a:rPr lang="en-US" altLang="ja-JP" sz="2000" dirty="0" err="1" smtClean="0"/>
              <a:t>dt</a:t>
            </a:r>
            <a:endParaRPr lang="en-US" altLang="ja-JP" sz="2000" dirty="0" smtClean="0"/>
          </a:p>
        </p:txBody>
      </p:sp>
      <p:sp>
        <p:nvSpPr>
          <p:cNvPr id="6" name="テキスト ボックス 5"/>
          <p:cNvSpPr txBox="1"/>
          <p:nvPr/>
        </p:nvSpPr>
        <p:spPr>
          <a:xfrm>
            <a:off x="5179790" y="2019300"/>
            <a:ext cx="1734970" cy="1569660"/>
          </a:xfrm>
          <a:prstGeom prst="rect">
            <a:avLst/>
          </a:prstGeom>
          <a:noFill/>
          <a:ln>
            <a:solidFill>
              <a:schemeClr val="tx1"/>
            </a:solidFill>
          </a:ln>
        </p:spPr>
        <p:txBody>
          <a:bodyPr wrap="none" rtlCol="0">
            <a:spAutoFit/>
          </a:bodyPr>
          <a:lstStyle/>
          <a:p>
            <a:r>
              <a:rPr lang="ja-JP" altLang="en-US" dirty="0"/>
              <a:t>﻿</a:t>
            </a:r>
            <a:r>
              <a:rPr lang="en-US" altLang="ja-JP" dirty="0" smtClean="0"/>
              <a:t>du/</a:t>
            </a:r>
            <a:r>
              <a:rPr lang="en-US" altLang="ja-JP" dirty="0" err="1" smtClean="0"/>
              <a:t>dt</a:t>
            </a:r>
            <a:r>
              <a:rPr lang="en-US" altLang="ja-JP" dirty="0" smtClean="0"/>
              <a:t> </a:t>
            </a:r>
            <a:r>
              <a:rPr lang="en-US" altLang="ja-JP" dirty="0"/>
              <a:t>= </a:t>
            </a:r>
            <a:r>
              <a:rPr lang="en-US" altLang="ja-JP" dirty="0" smtClean="0"/>
              <a:t>- au                                                                                                                                                 </a:t>
            </a:r>
          </a:p>
          <a:p>
            <a:r>
              <a:rPr lang="en-US" altLang="ja-JP" dirty="0" smtClean="0"/>
              <a:t>u</a:t>
            </a:r>
            <a:r>
              <a:rPr lang="en-US" altLang="ja-JP" dirty="0"/>
              <a:t>: </a:t>
            </a:r>
            <a:r>
              <a:rPr lang="ja-JP" altLang="en-US" dirty="0" smtClean="0"/>
              <a:t>物理量</a:t>
            </a:r>
            <a:endParaRPr lang="en-US" altLang="ja-JP" dirty="0" smtClean="0"/>
          </a:p>
          <a:p>
            <a:r>
              <a:rPr lang="en-US" altLang="ja-JP" dirty="0" smtClean="0"/>
              <a:t>a</a:t>
            </a:r>
            <a:r>
              <a:rPr lang="en-US" altLang="ja-JP" dirty="0"/>
              <a:t>: </a:t>
            </a:r>
            <a:r>
              <a:rPr lang="ja-JP" altLang="en-US" dirty="0" smtClean="0"/>
              <a:t>定数</a:t>
            </a:r>
            <a:endParaRPr lang="en-US" altLang="ja-JP" dirty="0" smtClean="0"/>
          </a:p>
          <a:p>
            <a:r>
              <a:rPr lang="en-US" altLang="ja-JP" dirty="0" smtClean="0"/>
              <a:t>t</a:t>
            </a:r>
            <a:r>
              <a:rPr lang="en-US" altLang="ja-JP" dirty="0"/>
              <a:t>: </a:t>
            </a:r>
            <a:r>
              <a:rPr lang="ja-JP" altLang="en-US" dirty="0"/>
              <a:t>時間</a:t>
            </a:r>
            <a:endParaRPr kumimoji="1" lang="ja-JP" altLang="en-US" dirty="0"/>
          </a:p>
        </p:txBody>
      </p:sp>
      <p:sp>
        <p:nvSpPr>
          <p:cNvPr id="5" name="テキスト ボックス 4"/>
          <p:cNvSpPr txBox="1"/>
          <p:nvPr/>
        </p:nvSpPr>
        <p:spPr>
          <a:xfrm>
            <a:off x="2379724" y="5776308"/>
            <a:ext cx="1598515" cy="461665"/>
          </a:xfrm>
          <a:prstGeom prst="rect">
            <a:avLst/>
          </a:prstGeom>
          <a:noFill/>
        </p:spPr>
        <p:txBody>
          <a:bodyPr wrap="none" rtlCol="0">
            <a:spAutoFit/>
          </a:bodyPr>
          <a:lstStyle/>
          <a:p>
            <a:r>
              <a:rPr kumimoji="1" lang="ja-JP" altLang="en-US" dirty="0" smtClean="0">
                <a:solidFill>
                  <a:srgbClr val="FF0000"/>
                </a:solidFill>
              </a:rPr>
              <a:t>ここが問題</a:t>
            </a:r>
            <a:endParaRPr kumimoji="1" lang="en-US" altLang="ja-JP" dirty="0" smtClean="0">
              <a:solidFill>
                <a:srgbClr val="FF0000"/>
              </a:solidFill>
            </a:endParaRPr>
          </a:p>
        </p:txBody>
      </p:sp>
      <p:sp>
        <p:nvSpPr>
          <p:cNvPr id="2" name="上矢印 1"/>
          <p:cNvSpPr/>
          <p:nvPr/>
        </p:nvSpPr>
        <p:spPr>
          <a:xfrm rot="19388018">
            <a:off x="2488558" y="5062931"/>
            <a:ext cx="472440" cy="7141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上矢印 6"/>
          <p:cNvSpPr/>
          <p:nvPr/>
        </p:nvSpPr>
        <p:spPr>
          <a:xfrm rot="2015081">
            <a:off x="3378097" y="5062930"/>
            <a:ext cx="472440" cy="7141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406714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p:txBody>
          <a:bodyPr/>
          <a:lstStyle/>
          <a:p>
            <a:r>
              <a:rPr lang="ja-JP" altLang="en-US" dirty="0" smtClean="0">
                <a:latin typeface="Constantia" charset="0"/>
              </a:rPr>
              <a:t>例</a:t>
            </a:r>
            <a:r>
              <a:rPr lang="en-US" altLang="ja-JP" dirty="0" smtClean="0">
                <a:latin typeface="Constantia" charset="0"/>
              </a:rPr>
              <a:t> 1: </a:t>
            </a:r>
            <a:r>
              <a:rPr lang="en-US" altLang="en-US" dirty="0" smtClean="0">
                <a:latin typeface="Constantia" charset="0"/>
              </a:rPr>
              <a:t>減衰</a:t>
            </a:r>
            <a:r>
              <a:rPr lang="ja-JP" altLang="en-US" dirty="0" smtClean="0">
                <a:latin typeface="Constantia" charset="0"/>
              </a:rPr>
              <a:t>方程式</a:t>
            </a:r>
            <a:endParaRPr lang="ja-JP" altLang="en-US" dirty="0">
              <a:latin typeface="Constantia" charset="0"/>
            </a:endParaRPr>
          </a:p>
        </p:txBody>
      </p:sp>
      <p:sp>
        <p:nvSpPr>
          <p:cNvPr id="4" name="テキスト ボックス 3"/>
          <p:cNvSpPr txBox="1"/>
          <p:nvPr/>
        </p:nvSpPr>
        <p:spPr>
          <a:xfrm>
            <a:off x="1247326" y="1888150"/>
            <a:ext cx="6812411" cy="3847207"/>
          </a:xfrm>
          <a:prstGeom prst="rect">
            <a:avLst/>
          </a:prstGeom>
          <a:noFill/>
        </p:spPr>
        <p:txBody>
          <a:bodyPr wrap="square" rtlCol="0">
            <a:spAutoFit/>
          </a:bodyPr>
          <a:lstStyle/>
          <a:p>
            <a:r>
              <a:rPr lang="ja-JP" altLang="en-US" b="1" dirty="0" smtClean="0"/>
              <a:t>内部での処理のイメージ</a:t>
            </a:r>
            <a:endParaRPr lang="en-US" altLang="ja-JP" b="1" dirty="0" smtClean="0"/>
          </a:p>
          <a:p>
            <a:endParaRPr lang="en-US" altLang="ja-JP" sz="2000" dirty="0" smtClean="0"/>
          </a:p>
          <a:p>
            <a:r>
              <a:rPr lang="ja-JP" altLang="en-US" sz="2000" dirty="0" smtClean="0"/>
              <a:t>式の展開が先に行われるので</a:t>
            </a:r>
            <a:r>
              <a:rPr lang="en-US" altLang="ja-JP" sz="2000" smtClean="0"/>
              <a:t>...</a:t>
            </a:r>
            <a:endParaRPr lang="en-US" altLang="ja-JP" sz="2000" dirty="0" smtClean="0"/>
          </a:p>
          <a:p>
            <a:endParaRPr lang="en-US" altLang="ja-JP" sz="2000" dirty="0" smtClean="0"/>
          </a:p>
          <a:p>
            <a:r>
              <a:rPr lang="en-US" altLang="ja-JP" sz="2000" dirty="0" smtClean="0"/>
              <a:t>u 3</a:t>
            </a:r>
          </a:p>
          <a:p>
            <a:endParaRPr lang="en-US" altLang="ja-JP" sz="2000" dirty="0" smtClean="0"/>
          </a:p>
          <a:p>
            <a:r>
              <a:rPr lang="en-US" altLang="ja-JP" sz="2000" dirty="0" smtClean="0"/>
              <a:t>= (u 2) </a:t>
            </a:r>
            <a:r>
              <a:rPr lang="en-US" altLang="ja-JP" sz="2000" dirty="0"/>
              <a:t>- a * (</a:t>
            </a:r>
            <a:r>
              <a:rPr lang="en-US" altLang="ja-JP" sz="2000" dirty="0" smtClean="0"/>
              <a:t>u 2) </a:t>
            </a:r>
            <a:r>
              <a:rPr lang="en-US" altLang="ja-JP" sz="2000" dirty="0"/>
              <a:t>* </a:t>
            </a:r>
            <a:r>
              <a:rPr lang="en-US" altLang="ja-JP" sz="2000" dirty="0" err="1"/>
              <a:t>dt</a:t>
            </a:r>
            <a:endParaRPr lang="en-US" altLang="ja-JP" sz="2000" dirty="0"/>
          </a:p>
          <a:p>
            <a:endParaRPr lang="en-US" altLang="ja-JP" sz="2000" dirty="0" smtClean="0"/>
          </a:p>
          <a:p>
            <a:r>
              <a:rPr lang="en-US" altLang="ja-JP" sz="2000" dirty="0" smtClean="0"/>
              <a:t>= (</a:t>
            </a:r>
            <a:r>
              <a:rPr lang="en-US" altLang="ja-JP" sz="2000" dirty="0"/>
              <a:t>(u </a:t>
            </a:r>
            <a:r>
              <a:rPr lang="en-US" altLang="ja-JP" sz="2000" dirty="0" smtClean="0"/>
              <a:t>1) </a:t>
            </a:r>
            <a:r>
              <a:rPr lang="en-US" altLang="ja-JP" sz="2000" dirty="0"/>
              <a:t>- a * (u </a:t>
            </a:r>
            <a:r>
              <a:rPr lang="en-US" altLang="ja-JP" sz="2000" dirty="0" smtClean="0"/>
              <a:t>1) </a:t>
            </a:r>
            <a:r>
              <a:rPr lang="en-US" altLang="ja-JP" sz="2000" dirty="0"/>
              <a:t>* </a:t>
            </a:r>
            <a:r>
              <a:rPr lang="en-US" altLang="ja-JP" sz="2000" dirty="0" err="1" smtClean="0"/>
              <a:t>dt</a:t>
            </a:r>
            <a:r>
              <a:rPr lang="en-US" altLang="ja-JP" sz="2000" dirty="0" smtClean="0"/>
              <a:t>) </a:t>
            </a:r>
            <a:r>
              <a:rPr lang="en-US" altLang="ja-JP" sz="2000" dirty="0"/>
              <a:t>- a * </a:t>
            </a:r>
            <a:r>
              <a:rPr lang="en-US" altLang="ja-JP" sz="2000" dirty="0" smtClean="0"/>
              <a:t>(</a:t>
            </a:r>
            <a:r>
              <a:rPr lang="en-US" altLang="ja-JP" sz="2000" dirty="0"/>
              <a:t>(u </a:t>
            </a:r>
            <a:r>
              <a:rPr lang="en-US" altLang="ja-JP" sz="2000" dirty="0" smtClean="0"/>
              <a:t>1) </a:t>
            </a:r>
            <a:r>
              <a:rPr lang="en-US" altLang="ja-JP" sz="2000" dirty="0"/>
              <a:t>- a * (u </a:t>
            </a:r>
            <a:r>
              <a:rPr lang="en-US" altLang="ja-JP" sz="2000" dirty="0" smtClean="0"/>
              <a:t>1) </a:t>
            </a:r>
            <a:r>
              <a:rPr lang="en-US" altLang="ja-JP" sz="2000" dirty="0"/>
              <a:t>* </a:t>
            </a:r>
            <a:r>
              <a:rPr lang="en-US" altLang="ja-JP" sz="2000" dirty="0" err="1" smtClean="0"/>
              <a:t>dt</a:t>
            </a:r>
            <a:r>
              <a:rPr lang="en-US" altLang="ja-JP" sz="2000" dirty="0" smtClean="0"/>
              <a:t>) </a:t>
            </a:r>
            <a:r>
              <a:rPr lang="en-US" altLang="ja-JP" sz="2000" dirty="0"/>
              <a:t>* </a:t>
            </a:r>
            <a:r>
              <a:rPr lang="en-US" altLang="ja-JP" sz="2000" dirty="0" err="1" smtClean="0"/>
              <a:t>dt</a:t>
            </a:r>
            <a:endParaRPr lang="en-US" altLang="ja-JP" sz="2000" dirty="0" smtClean="0"/>
          </a:p>
          <a:p>
            <a:endParaRPr lang="en-US" altLang="ja-JP" sz="2000" dirty="0" smtClean="0"/>
          </a:p>
          <a:p>
            <a:r>
              <a:rPr lang="en-US" altLang="ja-JP" sz="2000" dirty="0" smtClean="0"/>
              <a:t>= ((</a:t>
            </a:r>
            <a:r>
              <a:rPr lang="en-US" altLang="ja-JP" sz="2000" dirty="0"/>
              <a:t>(u 0) - a * (u 0) * </a:t>
            </a:r>
            <a:r>
              <a:rPr lang="en-US" altLang="ja-JP" sz="2000" dirty="0" err="1"/>
              <a:t>dt</a:t>
            </a:r>
            <a:r>
              <a:rPr lang="en-US" altLang="ja-JP" sz="2000" dirty="0" smtClean="0"/>
              <a:t>) </a:t>
            </a:r>
            <a:r>
              <a:rPr lang="en-US" altLang="ja-JP" sz="2000" dirty="0"/>
              <a:t>- a * </a:t>
            </a:r>
            <a:r>
              <a:rPr lang="en-US" altLang="ja-JP" sz="2000" dirty="0" smtClean="0"/>
              <a:t>(</a:t>
            </a:r>
            <a:r>
              <a:rPr lang="en-US" altLang="ja-JP" sz="2000" dirty="0"/>
              <a:t>(u 0) - a * (u 0) * </a:t>
            </a:r>
            <a:r>
              <a:rPr lang="en-US" altLang="ja-JP" sz="2000" dirty="0" err="1"/>
              <a:t>dt</a:t>
            </a:r>
            <a:r>
              <a:rPr lang="en-US" altLang="ja-JP" sz="2000" dirty="0" smtClean="0"/>
              <a:t>) </a:t>
            </a:r>
            <a:r>
              <a:rPr lang="en-US" altLang="ja-JP" sz="2000" dirty="0"/>
              <a:t>* </a:t>
            </a:r>
            <a:r>
              <a:rPr lang="en-US" altLang="ja-JP" sz="2000" dirty="0" err="1"/>
              <a:t>dt</a:t>
            </a:r>
            <a:r>
              <a:rPr lang="en-US" altLang="ja-JP" sz="2000" dirty="0"/>
              <a:t>) - a * </a:t>
            </a:r>
            <a:r>
              <a:rPr lang="en-US" altLang="ja-JP" sz="2000" dirty="0" smtClean="0"/>
              <a:t>((</a:t>
            </a:r>
            <a:r>
              <a:rPr lang="en-US" altLang="ja-JP" sz="2000" dirty="0"/>
              <a:t>(u 0) - a * (u 0) * </a:t>
            </a:r>
            <a:r>
              <a:rPr lang="en-US" altLang="ja-JP" sz="2000" dirty="0" err="1"/>
              <a:t>dt</a:t>
            </a:r>
            <a:r>
              <a:rPr lang="en-US" altLang="ja-JP" sz="2000" dirty="0" smtClean="0"/>
              <a:t>) </a:t>
            </a:r>
            <a:r>
              <a:rPr lang="en-US" altLang="ja-JP" sz="2000" dirty="0"/>
              <a:t>- a * </a:t>
            </a:r>
            <a:r>
              <a:rPr lang="en-US" altLang="ja-JP" sz="2000" dirty="0" smtClean="0"/>
              <a:t>(</a:t>
            </a:r>
            <a:r>
              <a:rPr lang="en-US" altLang="ja-JP" sz="2000" dirty="0"/>
              <a:t>(u 0) - a * (u 0) * </a:t>
            </a:r>
            <a:r>
              <a:rPr lang="en-US" altLang="ja-JP" sz="2000" dirty="0" err="1"/>
              <a:t>dt</a:t>
            </a:r>
            <a:r>
              <a:rPr lang="en-US" altLang="ja-JP" sz="2000" dirty="0" smtClean="0"/>
              <a:t>) </a:t>
            </a:r>
            <a:r>
              <a:rPr lang="en-US" altLang="ja-JP" sz="2000" dirty="0"/>
              <a:t>* </a:t>
            </a:r>
            <a:r>
              <a:rPr lang="en-US" altLang="ja-JP" sz="2000" dirty="0" err="1"/>
              <a:t>dt</a:t>
            </a:r>
            <a:r>
              <a:rPr lang="en-US" altLang="ja-JP" sz="2000" dirty="0"/>
              <a:t>) * </a:t>
            </a:r>
            <a:r>
              <a:rPr lang="en-US" altLang="ja-JP" sz="2000" dirty="0" err="1" smtClean="0"/>
              <a:t>dt</a:t>
            </a:r>
            <a:endParaRPr lang="en-US" altLang="ja-JP" sz="2000" dirty="0" smtClean="0"/>
          </a:p>
        </p:txBody>
      </p:sp>
      <p:sp>
        <p:nvSpPr>
          <p:cNvPr id="2" name="正方形/長方形 1"/>
          <p:cNvSpPr/>
          <p:nvPr/>
        </p:nvSpPr>
        <p:spPr>
          <a:xfrm>
            <a:off x="3980226" y="3213382"/>
            <a:ext cx="4310795" cy="461665"/>
          </a:xfrm>
          <a:prstGeom prst="rect">
            <a:avLst/>
          </a:prstGeom>
          <a:ln>
            <a:solidFill>
              <a:schemeClr val="tx1"/>
            </a:solidFill>
          </a:ln>
        </p:spPr>
        <p:txBody>
          <a:bodyPr wrap="none">
            <a:spAutoFit/>
          </a:bodyPr>
          <a:lstStyle/>
          <a:p>
            <a:r>
              <a:rPr lang="en-US" altLang="ja-JP" dirty="0"/>
              <a:t>u t = </a:t>
            </a:r>
            <a:r>
              <a:rPr lang="en-US" altLang="ja-JP" dirty="0">
                <a:solidFill>
                  <a:srgbClr val="FF0000"/>
                </a:solidFill>
              </a:rPr>
              <a:t>(u $ t-1) </a:t>
            </a:r>
            <a:r>
              <a:rPr lang="en-US" altLang="ja-JP" dirty="0"/>
              <a:t>- a * </a:t>
            </a:r>
            <a:r>
              <a:rPr lang="en-US" altLang="ja-JP" dirty="0">
                <a:solidFill>
                  <a:srgbClr val="FF0000"/>
                </a:solidFill>
              </a:rPr>
              <a:t>(u $ t-1) </a:t>
            </a:r>
            <a:r>
              <a:rPr lang="en-US" altLang="ja-JP" dirty="0"/>
              <a:t>* </a:t>
            </a:r>
            <a:r>
              <a:rPr lang="en-US" altLang="ja-JP" dirty="0" err="1"/>
              <a:t>dt</a:t>
            </a:r>
            <a:endParaRPr lang="en-US" altLang="ja-JP" dirty="0"/>
          </a:p>
        </p:txBody>
      </p:sp>
      <p:sp>
        <p:nvSpPr>
          <p:cNvPr id="5" name="テキスト ボックス 4"/>
          <p:cNvSpPr txBox="1"/>
          <p:nvPr/>
        </p:nvSpPr>
        <p:spPr>
          <a:xfrm>
            <a:off x="2427849" y="5776308"/>
            <a:ext cx="5503881" cy="461665"/>
          </a:xfrm>
          <a:prstGeom prst="rect">
            <a:avLst/>
          </a:prstGeom>
          <a:noFill/>
        </p:spPr>
        <p:txBody>
          <a:bodyPr wrap="none" rtlCol="0">
            <a:spAutoFit/>
          </a:bodyPr>
          <a:lstStyle/>
          <a:p>
            <a:r>
              <a:rPr kumimoji="1" lang="ja-JP" altLang="en-US" dirty="0" smtClean="0">
                <a:solidFill>
                  <a:srgbClr val="FF0000"/>
                </a:solidFill>
              </a:rPr>
              <a:t>計算が分岐するため計算量が</a:t>
            </a:r>
            <a:r>
              <a:rPr kumimoji="1" lang="en-US" altLang="ja-JP" dirty="0" smtClean="0">
                <a:solidFill>
                  <a:srgbClr val="FF0000"/>
                </a:solidFill>
              </a:rPr>
              <a:t> O(2^n) </a:t>
            </a:r>
            <a:r>
              <a:rPr kumimoji="1" lang="ja-JP" altLang="en-US" dirty="0" smtClean="0">
                <a:solidFill>
                  <a:srgbClr val="FF0000"/>
                </a:solidFill>
              </a:rPr>
              <a:t>に</a:t>
            </a:r>
            <a:r>
              <a:rPr kumimoji="1" lang="en-US" altLang="ja-JP" dirty="0" smtClean="0">
                <a:solidFill>
                  <a:srgbClr val="FF0000"/>
                </a:solidFill>
              </a:rPr>
              <a:t>!</a:t>
            </a:r>
          </a:p>
        </p:txBody>
      </p:sp>
    </p:spTree>
    <p:extLst>
      <p:ext uri="{BB962C8B-B14F-4D97-AF65-F5344CB8AC3E}">
        <p14:creationId xmlns:p14="http://schemas.microsoft.com/office/powerpoint/2010/main" val="109771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p:txBody>
          <a:bodyPr/>
          <a:lstStyle/>
          <a:p>
            <a:r>
              <a:rPr lang="ja-JP" altLang="en-US" dirty="0" smtClean="0">
                <a:latin typeface="Constantia" charset="0"/>
              </a:rPr>
              <a:t>例</a:t>
            </a:r>
            <a:r>
              <a:rPr lang="en-US" altLang="ja-JP" dirty="0" smtClean="0">
                <a:latin typeface="Constantia" charset="0"/>
              </a:rPr>
              <a:t> 1: </a:t>
            </a:r>
            <a:r>
              <a:rPr lang="en-US" altLang="en-US" dirty="0" err="1" smtClean="0">
                <a:latin typeface="Constantia" charset="0"/>
              </a:rPr>
              <a:t>減衰</a:t>
            </a:r>
            <a:r>
              <a:rPr lang="ja-JP" altLang="en-US" dirty="0" smtClean="0">
                <a:latin typeface="Constantia" charset="0"/>
              </a:rPr>
              <a:t>方程式</a:t>
            </a:r>
            <a:r>
              <a:rPr lang="en-US" altLang="ja-JP" dirty="0">
                <a:latin typeface="Constantia" charset="0"/>
              </a:rPr>
              <a:t>(ver. </a:t>
            </a:r>
            <a:r>
              <a:rPr lang="en-US" altLang="ja-JP" dirty="0" smtClean="0">
                <a:latin typeface="Constantia" charset="0"/>
              </a:rPr>
              <a:t>2)</a:t>
            </a:r>
            <a:endParaRPr lang="ja-JP" altLang="en-US" dirty="0">
              <a:latin typeface="Constantia" charset="0"/>
            </a:endParaRPr>
          </a:p>
        </p:txBody>
      </p:sp>
      <p:sp>
        <p:nvSpPr>
          <p:cNvPr id="4" name="テキスト ボックス 3"/>
          <p:cNvSpPr txBox="1"/>
          <p:nvPr/>
        </p:nvSpPr>
        <p:spPr>
          <a:xfrm>
            <a:off x="1247327" y="2292356"/>
            <a:ext cx="6635150" cy="2923877"/>
          </a:xfrm>
          <a:prstGeom prst="rect">
            <a:avLst/>
          </a:prstGeom>
          <a:noFill/>
        </p:spPr>
        <p:txBody>
          <a:bodyPr wrap="none" rtlCol="0">
            <a:spAutoFit/>
          </a:bodyPr>
          <a:lstStyle/>
          <a:p>
            <a:r>
              <a:rPr lang="ja-JP" altLang="en-US" sz="2000" dirty="0" smtClean="0"/>
              <a:t>﻿</a:t>
            </a:r>
            <a:r>
              <a:rPr lang="en-US" altLang="ja-JP" sz="2000" dirty="0" smtClean="0"/>
              <a:t>u0 = 1.0</a:t>
            </a:r>
          </a:p>
          <a:p>
            <a:r>
              <a:rPr lang="en-US" altLang="ja-JP" sz="2000" dirty="0" smtClean="0"/>
              <a:t>a = 0.999</a:t>
            </a:r>
          </a:p>
          <a:p>
            <a:r>
              <a:rPr lang="en-US" altLang="ja-JP" sz="2000" dirty="0" err="1" smtClean="0"/>
              <a:t>dt</a:t>
            </a:r>
            <a:r>
              <a:rPr lang="en-US" altLang="ja-JP" sz="2000" dirty="0" smtClean="0"/>
              <a:t> = 0.001</a:t>
            </a:r>
          </a:p>
          <a:p>
            <a:r>
              <a:rPr lang="en-US" altLang="ja-JP" sz="2000" dirty="0" smtClean="0"/>
              <a:t>n = 10000</a:t>
            </a:r>
          </a:p>
          <a:p>
            <a:r>
              <a:rPr lang="en-US" altLang="ja-JP" sz="2000" dirty="0" err="1" smtClean="0"/>
              <a:t>n_out</a:t>
            </a:r>
            <a:r>
              <a:rPr lang="en-US" altLang="ja-JP" sz="2000" dirty="0" smtClean="0"/>
              <a:t> = 100</a:t>
            </a:r>
          </a:p>
          <a:p>
            <a:endParaRPr lang="en-US" altLang="ja-JP" sz="2000" dirty="0"/>
          </a:p>
          <a:p>
            <a:r>
              <a:rPr lang="en-US" altLang="ja-JP" sz="2000" dirty="0" smtClean="0"/>
              <a:t>main = </a:t>
            </a:r>
            <a:r>
              <a:rPr lang="en-US" altLang="ja-JP" sz="2000" dirty="0" err="1" smtClean="0"/>
              <a:t>putStrLn</a:t>
            </a:r>
            <a:r>
              <a:rPr lang="en-US" altLang="ja-JP" sz="2000" dirty="0" smtClean="0"/>
              <a:t> $ </a:t>
            </a:r>
            <a:r>
              <a:rPr lang="en-US" altLang="ja-JP" sz="2000" dirty="0" err="1" smtClean="0"/>
              <a:t>unlines</a:t>
            </a:r>
            <a:r>
              <a:rPr lang="en-US" altLang="ja-JP" sz="2000" dirty="0" smtClean="0"/>
              <a:t> $ map (show . u) [0, </a:t>
            </a:r>
            <a:r>
              <a:rPr lang="en-US" altLang="ja-JP" sz="2000" dirty="0" err="1" smtClean="0"/>
              <a:t>n_out</a:t>
            </a:r>
            <a:r>
              <a:rPr lang="en-US" altLang="ja-JP" sz="2000" dirty="0" smtClean="0"/>
              <a:t> .. n]</a:t>
            </a:r>
          </a:p>
          <a:p>
            <a:r>
              <a:rPr lang="en-US" altLang="ja-JP" sz="2000" dirty="0" smtClean="0"/>
              <a:t>u 0 = u0</a:t>
            </a:r>
          </a:p>
          <a:p>
            <a:r>
              <a:rPr lang="en-US" altLang="ja-JP" sz="2000" dirty="0" smtClean="0"/>
              <a:t>u t = </a:t>
            </a:r>
            <a:r>
              <a:rPr lang="en-US" altLang="ja-JP" sz="2000" dirty="0"/>
              <a:t>(1.0 - a*</a:t>
            </a:r>
            <a:r>
              <a:rPr lang="en-US" altLang="ja-JP" sz="2000" dirty="0" err="1"/>
              <a:t>dt</a:t>
            </a:r>
            <a:r>
              <a:rPr lang="en-US" altLang="ja-JP" sz="2000" dirty="0"/>
              <a:t>) * (u $ t-1)</a:t>
            </a:r>
            <a:endParaRPr lang="en-US" altLang="ja-JP" sz="2000" dirty="0">
              <a:solidFill>
                <a:srgbClr val="FF0000"/>
              </a:solidFill>
            </a:endParaRPr>
          </a:p>
        </p:txBody>
      </p:sp>
      <p:sp>
        <p:nvSpPr>
          <p:cNvPr id="6" name="テキスト ボックス 5"/>
          <p:cNvSpPr txBox="1"/>
          <p:nvPr/>
        </p:nvSpPr>
        <p:spPr>
          <a:xfrm>
            <a:off x="5179790" y="2019300"/>
            <a:ext cx="1734970" cy="1569660"/>
          </a:xfrm>
          <a:prstGeom prst="rect">
            <a:avLst/>
          </a:prstGeom>
          <a:noFill/>
          <a:ln>
            <a:solidFill>
              <a:schemeClr val="tx1"/>
            </a:solidFill>
          </a:ln>
        </p:spPr>
        <p:txBody>
          <a:bodyPr wrap="none" rtlCol="0">
            <a:spAutoFit/>
          </a:bodyPr>
          <a:lstStyle/>
          <a:p>
            <a:r>
              <a:rPr lang="ja-JP" altLang="en-US" dirty="0"/>
              <a:t>﻿</a:t>
            </a:r>
            <a:r>
              <a:rPr lang="en-US" altLang="ja-JP" dirty="0" smtClean="0"/>
              <a:t>du/</a:t>
            </a:r>
            <a:r>
              <a:rPr lang="en-US" altLang="ja-JP" dirty="0" err="1" smtClean="0"/>
              <a:t>dt</a:t>
            </a:r>
            <a:r>
              <a:rPr lang="en-US" altLang="ja-JP" dirty="0" smtClean="0"/>
              <a:t> </a:t>
            </a:r>
            <a:r>
              <a:rPr lang="en-US" altLang="ja-JP" dirty="0"/>
              <a:t>= </a:t>
            </a:r>
            <a:r>
              <a:rPr lang="en-US" altLang="ja-JP" dirty="0" smtClean="0"/>
              <a:t>- au                                                                                                                                                 </a:t>
            </a:r>
          </a:p>
          <a:p>
            <a:r>
              <a:rPr lang="en-US" altLang="ja-JP" dirty="0" smtClean="0"/>
              <a:t>u</a:t>
            </a:r>
            <a:r>
              <a:rPr lang="en-US" altLang="ja-JP" dirty="0"/>
              <a:t>: </a:t>
            </a:r>
            <a:r>
              <a:rPr lang="ja-JP" altLang="en-US" dirty="0" smtClean="0"/>
              <a:t>物理量</a:t>
            </a:r>
            <a:endParaRPr lang="en-US" altLang="ja-JP" dirty="0" smtClean="0"/>
          </a:p>
          <a:p>
            <a:r>
              <a:rPr lang="en-US" altLang="ja-JP" dirty="0" smtClean="0"/>
              <a:t>a</a:t>
            </a:r>
            <a:r>
              <a:rPr lang="en-US" altLang="ja-JP" dirty="0"/>
              <a:t>: </a:t>
            </a:r>
            <a:r>
              <a:rPr lang="ja-JP" altLang="en-US" dirty="0" smtClean="0"/>
              <a:t>定数</a:t>
            </a:r>
            <a:endParaRPr lang="en-US" altLang="ja-JP" dirty="0" smtClean="0"/>
          </a:p>
          <a:p>
            <a:r>
              <a:rPr lang="en-US" altLang="ja-JP" dirty="0" smtClean="0"/>
              <a:t>t</a:t>
            </a:r>
            <a:r>
              <a:rPr lang="en-US" altLang="ja-JP" dirty="0"/>
              <a:t>: </a:t>
            </a:r>
            <a:r>
              <a:rPr lang="ja-JP" altLang="en-US" dirty="0"/>
              <a:t>時間</a:t>
            </a:r>
            <a:endParaRPr kumimoji="1" lang="ja-JP" altLang="en-US" dirty="0"/>
          </a:p>
        </p:txBody>
      </p:sp>
      <p:sp>
        <p:nvSpPr>
          <p:cNvPr id="5" name="テキスト ボックス 4"/>
          <p:cNvSpPr txBox="1"/>
          <p:nvPr/>
        </p:nvSpPr>
        <p:spPr>
          <a:xfrm>
            <a:off x="1879407" y="5588906"/>
            <a:ext cx="4047903" cy="369332"/>
          </a:xfrm>
          <a:prstGeom prst="rect">
            <a:avLst/>
          </a:prstGeom>
          <a:noFill/>
        </p:spPr>
        <p:txBody>
          <a:bodyPr wrap="none" rtlCol="0">
            <a:spAutoFit/>
          </a:bodyPr>
          <a:lstStyle/>
          <a:p>
            <a:r>
              <a:rPr kumimoji="1" lang="en-US" altLang="ja-JP" sz="1800" dirty="0" smtClean="0">
                <a:solidFill>
                  <a:srgbClr val="FF0000"/>
                </a:solidFill>
              </a:rPr>
              <a:t>u $ t-1 </a:t>
            </a:r>
            <a:r>
              <a:rPr kumimoji="1" lang="ja-JP" altLang="en-US" sz="1800" dirty="0" smtClean="0">
                <a:solidFill>
                  <a:srgbClr val="FF0000"/>
                </a:solidFill>
              </a:rPr>
              <a:t>が </a:t>
            </a:r>
            <a:r>
              <a:rPr kumimoji="1" lang="en-US" altLang="ja-JP" sz="1800" dirty="0" smtClean="0">
                <a:solidFill>
                  <a:srgbClr val="FF0000"/>
                </a:solidFill>
              </a:rPr>
              <a:t>1 </a:t>
            </a:r>
            <a:r>
              <a:rPr kumimoji="1" lang="ja-JP" altLang="en-US" sz="1800" dirty="0" smtClean="0">
                <a:solidFill>
                  <a:srgbClr val="FF0000"/>
                </a:solidFill>
              </a:rPr>
              <a:t>回しか出てこないようにした</a:t>
            </a:r>
            <a:endParaRPr kumimoji="1" lang="en-US" altLang="ja-JP" sz="1800" dirty="0" smtClean="0">
              <a:solidFill>
                <a:srgbClr val="FF0000"/>
              </a:solidFill>
            </a:endParaRPr>
          </a:p>
        </p:txBody>
      </p:sp>
      <p:cxnSp>
        <p:nvCxnSpPr>
          <p:cNvPr id="3" name="直線矢印コネクタ 2"/>
          <p:cNvCxnSpPr>
            <a:stCxn id="5" idx="0"/>
          </p:cNvCxnSpPr>
          <p:nvPr/>
        </p:nvCxnSpPr>
        <p:spPr>
          <a:xfrm flipH="1" flipV="1">
            <a:off x="3704281" y="5132833"/>
            <a:ext cx="199078" cy="45607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V="1">
            <a:off x="1896673" y="5105967"/>
            <a:ext cx="2401007" cy="2686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06714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p:txBody>
          <a:bodyPr/>
          <a:lstStyle/>
          <a:p>
            <a:r>
              <a:rPr lang="ja-JP" altLang="en-US" dirty="0" smtClean="0">
                <a:latin typeface="Constantia" charset="0"/>
              </a:rPr>
              <a:t>例</a:t>
            </a:r>
            <a:r>
              <a:rPr lang="en-US" altLang="ja-JP" dirty="0" smtClean="0">
                <a:latin typeface="Constantia" charset="0"/>
              </a:rPr>
              <a:t> 1: </a:t>
            </a:r>
            <a:r>
              <a:rPr lang="en-US" altLang="en-US" dirty="0" err="1" smtClean="0">
                <a:latin typeface="Constantia" charset="0"/>
              </a:rPr>
              <a:t>減衰</a:t>
            </a:r>
            <a:r>
              <a:rPr lang="ja-JP" altLang="en-US" dirty="0" smtClean="0">
                <a:latin typeface="Constantia" charset="0"/>
              </a:rPr>
              <a:t>方程式</a:t>
            </a:r>
            <a:r>
              <a:rPr lang="en-US" altLang="ja-JP" dirty="0">
                <a:latin typeface="Constantia" charset="0"/>
              </a:rPr>
              <a:t>(ver. </a:t>
            </a:r>
            <a:r>
              <a:rPr lang="en-US" altLang="ja-JP" dirty="0" smtClean="0">
                <a:latin typeface="Constantia" charset="0"/>
              </a:rPr>
              <a:t>2)</a:t>
            </a:r>
            <a:endParaRPr lang="ja-JP" altLang="en-US" dirty="0">
              <a:latin typeface="Constantia" charset="0"/>
            </a:endParaRPr>
          </a:p>
        </p:txBody>
      </p:sp>
      <p:sp>
        <p:nvSpPr>
          <p:cNvPr id="4" name="テキスト ボックス 3"/>
          <p:cNvSpPr txBox="1"/>
          <p:nvPr/>
        </p:nvSpPr>
        <p:spPr>
          <a:xfrm>
            <a:off x="1247327" y="2292356"/>
            <a:ext cx="6635150" cy="2923877"/>
          </a:xfrm>
          <a:prstGeom prst="rect">
            <a:avLst/>
          </a:prstGeom>
          <a:noFill/>
        </p:spPr>
        <p:txBody>
          <a:bodyPr wrap="none" rtlCol="0">
            <a:spAutoFit/>
          </a:bodyPr>
          <a:lstStyle/>
          <a:p>
            <a:r>
              <a:rPr lang="ja-JP" altLang="en-US" sz="2000" dirty="0" smtClean="0"/>
              <a:t>﻿</a:t>
            </a:r>
            <a:r>
              <a:rPr lang="en-US" altLang="ja-JP" sz="2000" dirty="0" smtClean="0"/>
              <a:t>u0 = 1.0</a:t>
            </a:r>
          </a:p>
          <a:p>
            <a:r>
              <a:rPr lang="en-US" altLang="ja-JP" sz="2000" dirty="0" smtClean="0"/>
              <a:t>a = 0.999</a:t>
            </a:r>
          </a:p>
          <a:p>
            <a:r>
              <a:rPr lang="en-US" altLang="ja-JP" sz="2000" dirty="0" err="1" smtClean="0"/>
              <a:t>dt</a:t>
            </a:r>
            <a:r>
              <a:rPr lang="en-US" altLang="ja-JP" sz="2000" dirty="0" smtClean="0"/>
              <a:t> = 0.001</a:t>
            </a:r>
          </a:p>
          <a:p>
            <a:r>
              <a:rPr lang="en-US" altLang="ja-JP" sz="2000" dirty="0" smtClean="0"/>
              <a:t>n = 10000</a:t>
            </a:r>
          </a:p>
          <a:p>
            <a:r>
              <a:rPr lang="en-US" altLang="ja-JP" sz="2000" dirty="0" err="1" smtClean="0"/>
              <a:t>n_out</a:t>
            </a:r>
            <a:r>
              <a:rPr lang="en-US" altLang="ja-JP" sz="2000" dirty="0" smtClean="0"/>
              <a:t> = 100</a:t>
            </a:r>
          </a:p>
          <a:p>
            <a:endParaRPr lang="en-US" altLang="ja-JP" sz="2000" dirty="0"/>
          </a:p>
          <a:p>
            <a:r>
              <a:rPr lang="en-US" altLang="ja-JP" sz="2000" dirty="0" smtClean="0"/>
              <a:t>main = </a:t>
            </a:r>
            <a:r>
              <a:rPr lang="en-US" altLang="ja-JP" sz="2000" dirty="0" err="1" smtClean="0"/>
              <a:t>putStrLn</a:t>
            </a:r>
            <a:r>
              <a:rPr lang="en-US" altLang="ja-JP" sz="2000" dirty="0" smtClean="0"/>
              <a:t> $ </a:t>
            </a:r>
            <a:r>
              <a:rPr lang="en-US" altLang="ja-JP" sz="2000" dirty="0" err="1" smtClean="0"/>
              <a:t>unlines</a:t>
            </a:r>
            <a:r>
              <a:rPr lang="en-US" altLang="ja-JP" sz="2000" dirty="0" smtClean="0"/>
              <a:t> $ map (show . u) [0, </a:t>
            </a:r>
            <a:r>
              <a:rPr lang="en-US" altLang="ja-JP" sz="2000" dirty="0" err="1" smtClean="0"/>
              <a:t>n_out</a:t>
            </a:r>
            <a:r>
              <a:rPr lang="en-US" altLang="ja-JP" sz="2000" dirty="0" smtClean="0"/>
              <a:t> .. n]</a:t>
            </a:r>
          </a:p>
          <a:p>
            <a:r>
              <a:rPr lang="en-US" altLang="ja-JP" sz="2000" dirty="0" smtClean="0"/>
              <a:t>u 0 = u0</a:t>
            </a:r>
          </a:p>
          <a:p>
            <a:r>
              <a:rPr lang="en-US" altLang="ja-JP" sz="2000" dirty="0" smtClean="0"/>
              <a:t>u t = </a:t>
            </a:r>
            <a:r>
              <a:rPr lang="en-US" altLang="ja-JP" sz="2000" dirty="0"/>
              <a:t>(1.0 - a*</a:t>
            </a:r>
            <a:r>
              <a:rPr lang="en-US" altLang="ja-JP" sz="2000" dirty="0" err="1"/>
              <a:t>dt</a:t>
            </a:r>
            <a:r>
              <a:rPr lang="en-US" altLang="ja-JP" sz="2000" dirty="0"/>
              <a:t>) * (u $ t-1)</a:t>
            </a:r>
            <a:endParaRPr lang="en-US" altLang="ja-JP" sz="2000" dirty="0">
              <a:solidFill>
                <a:srgbClr val="FF0000"/>
              </a:solidFill>
            </a:endParaRPr>
          </a:p>
        </p:txBody>
      </p:sp>
      <p:sp>
        <p:nvSpPr>
          <p:cNvPr id="6" name="テキスト ボックス 5"/>
          <p:cNvSpPr txBox="1"/>
          <p:nvPr/>
        </p:nvSpPr>
        <p:spPr>
          <a:xfrm>
            <a:off x="5179790" y="2019300"/>
            <a:ext cx="1734970" cy="1569660"/>
          </a:xfrm>
          <a:prstGeom prst="rect">
            <a:avLst/>
          </a:prstGeom>
          <a:noFill/>
          <a:ln>
            <a:solidFill>
              <a:schemeClr val="tx1"/>
            </a:solidFill>
          </a:ln>
        </p:spPr>
        <p:txBody>
          <a:bodyPr wrap="none" rtlCol="0">
            <a:spAutoFit/>
          </a:bodyPr>
          <a:lstStyle/>
          <a:p>
            <a:r>
              <a:rPr lang="ja-JP" altLang="en-US" dirty="0"/>
              <a:t>﻿</a:t>
            </a:r>
            <a:r>
              <a:rPr lang="en-US" altLang="ja-JP" dirty="0" smtClean="0"/>
              <a:t>du/</a:t>
            </a:r>
            <a:r>
              <a:rPr lang="en-US" altLang="ja-JP" dirty="0" err="1" smtClean="0"/>
              <a:t>dt</a:t>
            </a:r>
            <a:r>
              <a:rPr lang="en-US" altLang="ja-JP" dirty="0" smtClean="0"/>
              <a:t> </a:t>
            </a:r>
            <a:r>
              <a:rPr lang="en-US" altLang="ja-JP" dirty="0"/>
              <a:t>= </a:t>
            </a:r>
            <a:r>
              <a:rPr lang="en-US" altLang="ja-JP" dirty="0" smtClean="0"/>
              <a:t>- au                                                                                                                                                 </a:t>
            </a:r>
          </a:p>
          <a:p>
            <a:r>
              <a:rPr lang="en-US" altLang="ja-JP" dirty="0" smtClean="0"/>
              <a:t>u</a:t>
            </a:r>
            <a:r>
              <a:rPr lang="en-US" altLang="ja-JP" dirty="0"/>
              <a:t>: </a:t>
            </a:r>
            <a:r>
              <a:rPr lang="ja-JP" altLang="en-US" dirty="0" smtClean="0"/>
              <a:t>物理量</a:t>
            </a:r>
            <a:endParaRPr lang="en-US" altLang="ja-JP" dirty="0" smtClean="0"/>
          </a:p>
          <a:p>
            <a:r>
              <a:rPr lang="en-US" altLang="ja-JP" dirty="0" smtClean="0"/>
              <a:t>a</a:t>
            </a:r>
            <a:r>
              <a:rPr lang="en-US" altLang="ja-JP" dirty="0"/>
              <a:t>: </a:t>
            </a:r>
            <a:r>
              <a:rPr lang="ja-JP" altLang="en-US" dirty="0" smtClean="0"/>
              <a:t>定数</a:t>
            </a:r>
            <a:endParaRPr lang="en-US" altLang="ja-JP" dirty="0" smtClean="0"/>
          </a:p>
          <a:p>
            <a:r>
              <a:rPr lang="en-US" altLang="ja-JP" dirty="0" smtClean="0"/>
              <a:t>t</a:t>
            </a:r>
            <a:r>
              <a:rPr lang="en-US" altLang="ja-JP" dirty="0"/>
              <a:t>: </a:t>
            </a:r>
            <a:r>
              <a:rPr lang="ja-JP" altLang="en-US" dirty="0"/>
              <a:t>時間</a:t>
            </a:r>
            <a:endParaRPr kumimoji="1" lang="ja-JP" altLang="en-US" dirty="0"/>
          </a:p>
        </p:txBody>
      </p:sp>
      <p:sp>
        <p:nvSpPr>
          <p:cNvPr id="5" name="テキスト ボックス 4"/>
          <p:cNvSpPr txBox="1"/>
          <p:nvPr/>
        </p:nvSpPr>
        <p:spPr>
          <a:xfrm>
            <a:off x="3238131" y="5583373"/>
            <a:ext cx="5035353" cy="646331"/>
          </a:xfrm>
          <a:prstGeom prst="rect">
            <a:avLst/>
          </a:prstGeom>
          <a:noFill/>
        </p:spPr>
        <p:txBody>
          <a:bodyPr wrap="none" rtlCol="0">
            <a:spAutoFit/>
          </a:bodyPr>
          <a:lstStyle/>
          <a:p>
            <a:r>
              <a:rPr lang="ja-JP" altLang="en-US" sz="1800" dirty="0">
                <a:solidFill>
                  <a:srgbClr val="FF0000"/>
                </a:solidFill>
              </a:rPr>
              <a:t>これ</a:t>
            </a:r>
            <a:r>
              <a:rPr lang="ja-JP" altLang="en-US" sz="1800" dirty="0" smtClean="0">
                <a:solidFill>
                  <a:srgbClr val="FF0000"/>
                </a:solidFill>
              </a:rPr>
              <a:t>でもまだ</a:t>
            </a:r>
            <a:r>
              <a:rPr kumimoji="1" lang="en-US" altLang="ja-JP" sz="1800" dirty="0" smtClean="0">
                <a:solidFill>
                  <a:srgbClr val="FF0000"/>
                </a:solidFill>
              </a:rPr>
              <a:t> O(n^2) </a:t>
            </a:r>
          </a:p>
          <a:p>
            <a:r>
              <a:rPr kumimoji="1" lang="ja-JP" altLang="en-US" sz="1800" dirty="0" smtClean="0">
                <a:solidFill>
                  <a:srgbClr val="FF0000"/>
                </a:solidFill>
              </a:rPr>
              <a:t>出力 </a:t>
            </a:r>
            <a:r>
              <a:rPr kumimoji="1" lang="en-US" altLang="ja-JP" sz="1800" dirty="0" smtClean="0">
                <a:solidFill>
                  <a:srgbClr val="FF0000"/>
                </a:solidFill>
              </a:rPr>
              <a:t>1 </a:t>
            </a:r>
            <a:r>
              <a:rPr kumimoji="1" lang="ja-JP" altLang="en-US" sz="1800" dirty="0" smtClean="0">
                <a:solidFill>
                  <a:srgbClr val="FF0000"/>
                </a:solidFill>
              </a:rPr>
              <a:t>ステップごとに</a:t>
            </a:r>
            <a:r>
              <a:rPr lang="ja-JP" altLang="en-US" sz="1800" dirty="0">
                <a:solidFill>
                  <a:srgbClr val="FF0000"/>
                </a:solidFill>
              </a:rPr>
              <a:t>最初</a:t>
            </a:r>
            <a:r>
              <a:rPr kumimoji="1" lang="ja-JP" altLang="en-US" sz="1800" dirty="0" smtClean="0">
                <a:solidFill>
                  <a:srgbClr val="FF0000"/>
                </a:solidFill>
              </a:rPr>
              <a:t>から計算しなおしている</a:t>
            </a:r>
            <a:endParaRPr kumimoji="1" lang="en-US" altLang="ja-JP" sz="1800" dirty="0" smtClean="0">
              <a:solidFill>
                <a:srgbClr val="FF0000"/>
              </a:solidFill>
            </a:endParaRPr>
          </a:p>
        </p:txBody>
      </p:sp>
      <p:cxnSp>
        <p:nvCxnSpPr>
          <p:cNvPr id="3" name="直線矢印コネクタ 2"/>
          <p:cNvCxnSpPr>
            <a:stCxn id="5" idx="0"/>
          </p:cNvCxnSpPr>
          <p:nvPr/>
        </p:nvCxnSpPr>
        <p:spPr>
          <a:xfrm flipV="1">
            <a:off x="5755808" y="4628561"/>
            <a:ext cx="579004" cy="9548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V="1">
            <a:off x="5920033" y="4543720"/>
            <a:ext cx="1800520" cy="942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325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1"/>
          <p:cNvSpPr>
            <a:spLocks noGrp="1"/>
          </p:cNvSpPr>
          <p:nvPr>
            <p:ph type="title"/>
          </p:nvPr>
        </p:nvSpPr>
        <p:spPr>
          <a:xfrm>
            <a:off x="1095375" y="2722563"/>
            <a:ext cx="6964363" cy="1201737"/>
          </a:xfrm>
        </p:spPr>
        <p:txBody>
          <a:bodyPr/>
          <a:lstStyle/>
          <a:p>
            <a:r>
              <a:rPr lang="ja-JP" altLang="en-US" dirty="0" smtClean="0">
                <a:latin typeface="Constantia" charset="0"/>
              </a:rPr>
              <a:t>はじめに</a:t>
            </a:r>
            <a:endParaRPr lang="ja-JP" altLang="en-US" dirty="0">
              <a:latin typeface="Constantia"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p:txBody>
          <a:bodyPr/>
          <a:lstStyle/>
          <a:p>
            <a:r>
              <a:rPr lang="ja-JP" altLang="en-US" dirty="0" smtClean="0">
                <a:latin typeface="Constantia" charset="0"/>
              </a:rPr>
              <a:t>例</a:t>
            </a:r>
            <a:r>
              <a:rPr lang="en-US" altLang="ja-JP" dirty="0" smtClean="0">
                <a:latin typeface="Constantia" charset="0"/>
              </a:rPr>
              <a:t> 1: </a:t>
            </a:r>
            <a:r>
              <a:rPr lang="en-US" altLang="en-US" dirty="0" smtClean="0">
                <a:latin typeface="Constantia" charset="0"/>
              </a:rPr>
              <a:t>減衰</a:t>
            </a:r>
            <a:r>
              <a:rPr lang="ja-JP" altLang="en-US" dirty="0" smtClean="0">
                <a:latin typeface="Constantia" charset="0"/>
              </a:rPr>
              <a:t>方程式</a:t>
            </a:r>
            <a:r>
              <a:rPr lang="en-US" altLang="ja-JP" dirty="0" smtClean="0">
                <a:latin typeface="Constantia" charset="0"/>
              </a:rPr>
              <a:t> (ver. 3)</a:t>
            </a:r>
            <a:endParaRPr lang="ja-JP" altLang="en-US" dirty="0">
              <a:latin typeface="Constantia" charset="0"/>
            </a:endParaRPr>
          </a:p>
        </p:txBody>
      </p:sp>
      <p:sp>
        <p:nvSpPr>
          <p:cNvPr id="4" name="テキスト ボックス 3"/>
          <p:cNvSpPr txBox="1"/>
          <p:nvPr/>
        </p:nvSpPr>
        <p:spPr>
          <a:xfrm>
            <a:off x="1011660" y="1792730"/>
            <a:ext cx="7005444" cy="4401205"/>
          </a:xfrm>
          <a:prstGeom prst="rect">
            <a:avLst/>
          </a:prstGeom>
          <a:noFill/>
        </p:spPr>
        <p:txBody>
          <a:bodyPr wrap="none" rtlCol="0">
            <a:spAutoFit/>
          </a:bodyPr>
          <a:lstStyle/>
          <a:p>
            <a:r>
              <a:rPr lang="ja-JP" altLang="en-US" sz="2000" dirty="0" smtClean="0"/>
              <a:t>﻿</a:t>
            </a:r>
            <a:r>
              <a:rPr lang="en-US" altLang="ja-JP" sz="2000" dirty="0" smtClean="0"/>
              <a:t>u0 = 1.0</a:t>
            </a:r>
          </a:p>
          <a:p>
            <a:r>
              <a:rPr lang="en-US" altLang="ja-JP" sz="2000" dirty="0" smtClean="0"/>
              <a:t>a = 0.999</a:t>
            </a:r>
          </a:p>
          <a:p>
            <a:r>
              <a:rPr lang="en-US" altLang="ja-JP" sz="2000" dirty="0" err="1" smtClean="0"/>
              <a:t>dt</a:t>
            </a:r>
            <a:r>
              <a:rPr lang="en-US" altLang="ja-JP" sz="2000" dirty="0" smtClean="0"/>
              <a:t> = 0.001</a:t>
            </a:r>
          </a:p>
          <a:p>
            <a:r>
              <a:rPr lang="en-US" altLang="ja-JP" sz="2000" dirty="0" smtClean="0"/>
              <a:t>n = 10000</a:t>
            </a:r>
          </a:p>
          <a:p>
            <a:r>
              <a:rPr lang="en-US" altLang="ja-JP" sz="2000" dirty="0" err="1" smtClean="0"/>
              <a:t>n_out</a:t>
            </a:r>
            <a:r>
              <a:rPr lang="en-US" altLang="ja-JP" sz="2000" dirty="0" smtClean="0"/>
              <a:t> = 100</a:t>
            </a:r>
          </a:p>
          <a:p>
            <a:endParaRPr lang="en-US" altLang="ja-JP" sz="2000" dirty="0"/>
          </a:p>
          <a:p>
            <a:r>
              <a:rPr lang="en-US" altLang="ja-JP" sz="2000" dirty="0"/>
              <a:t>main = </a:t>
            </a:r>
            <a:r>
              <a:rPr lang="en-US" altLang="ja-JP" sz="2000" dirty="0" err="1"/>
              <a:t>putStrLn</a:t>
            </a:r>
            <a:r>
              <a:rPr lang="en-US" altLang="ja-JP" sz="2000" dirty="0"/>
              <a:t> $ </a:t>
            </a:r>
            <a:r>
              <a:rPr lang="en-US" altLang="ja-JP" sz="2000" dirty="0" err="1"/>
              <a:t>unlines</a:t>
            </a:r>
            <a:r>
              <a:rPr lang="en-US" altLang="ja-JP" sz="2000" dirty="0"/>
              <a:t> $ map show $ results (div </a:t>
            </a:r>
            <a:r>
              <a:rPr lang="en-US" altLang="ja-JP" sz="2000" dirty="0" smtClean="0"/>
              <a:t>n </a:t>
            </a:r>
            <a:r>
              <a:rPr lang="en-US" altLang="ja-JP" sz="2000" dirty="0" err="1" smtClean="0"/>
              <a:t>n_out</a:t>
            </a:r>
            <a:r>
              <a:rPr lang="en-US" altLang="ja-JP" sz="2000" dirty="0"/>
              <a:t>) u0</a:t>
            </a:r>
          </a:p>
          <a:p>
            <a:endParaRPr lang="en-US" altLang="ja-JP" sz="2000" dirty="0"/>
          </a:p>
          <a:p>
            <a:r>
              <a:rPr lang="en-US" altLang="ja-JP" sz="2000" dirty="0"/>
              <a:t>results 0 u = [u]</a:t>
            </a:r>
          </a:p>
          <a:p>
            <a:r>
              <a:rPr lang="en-US" altLang="ja-JP" sz="2000" dirty="0"/>
              <a:t>results t u = do</a:t>
            </a:r>
          </a:p>
          <a:p>
            <a:r>
              <a:rPr lang="en-US" altLang="ja-JP" sz="2000" dirty="0"/>
              <a:t>  let </a:t>
            </a:r>
            <a:r>
              <a:rPr lang="en-US" altLang="ja-JP" sz="2000" dirty="0" err="1"/>
              <a:t>u_new</a:t>
            </a:r>
            <a:r>
              <a:rPr lang="en-US" altLang="ja-JP" sz="2000" dirty="0"/>
              <a:t> = integrate </a:t>
            </a:r>
            <a:r>
              <a:rPr lang="en-US" altLang="ja-JP" sz="2000" dirty="0" err="1" smtClean="0"/>
              <a:t>n_out</a:t>
            </a:r>
            <a:r>
              <a:rPr lang="en-US" altLang="ja-JP" sz="2000" dirty="0" smtClean="0"/>
              <a:t> </a:t>
            </a:r>
            <a:r>
              <a:rPr lang="en-US" altLang="ja-JP" sz="2000" dirty="0"/>
              <a:t>u</a:t>
            </a:r>
          </a:p>
          <a:p>
            <a:r>
              <a:rPr lang="en-US" altLang="ja-JP" sz="2000" dirty="0"/>
              <a:t>  [u] ++ results (t-1) </a:t>
            </a:r>
            <a:r>
              <a:rPr lang="en-US" altLang="ja-JP" sz="2000" dirty="0" err="1" smtClean="0"/>
              <a:t>u_new</a:t>
            </a:r>
            <a:endParaRPr lang="en-US" altLang="ja-JP" sz="2000" dirty="0"/>
          </a:p>
          <a:p>
            <a:r>
              <a:rPr lang="en-US" altLang="ja-JP" sz="2000" dirty="0"/>
              <a:t>integrate 0 u = u</a:t>
            </a:r>
          </a:p>
          <a:p>
            <a:r>
              <a:rPr lang="en-US" altLang="ja-JP" sz="2000" dirty="0"/>
              <a:t>integrate t u = integrate (t-1) $ (1.0 - a*</a:t>
            </a:r>
            <a:r>
              <a:rPr lang="en-US" altLang="ja-JP" sz="2000" dirty="0" err="1"/>
              <a:t>dt</a:t>
            </a:r>
            <a:r>
              <a:rPr lang="en-US" altLang="ja-JP" sz="2000" dirty="0"/>
              <a:t>) * u</a:t>
            </a:r>
          </a:p>
        </p:txBody>
      </p:sp>
      <p:sp>
        <p:nvSpPr>
          <p:cNvPr id="6" name="テキスト ボックス 5"/>
          <p:cNvSpPr txBox="1"/>
          <p:nvPr/>
        </p:nvSpPr>
        <p:spPr>
          <a:xfrm>
            <a:off x="5030789" y="4278678"/>
            <a:ext cx="3169457" cy="584775"/>
          </a:xfrm>
          <a:prstGeom prst="rect">
            <a:avLst/>
          </a:prstGeom>
          <a:noFill/>
        </p:spPr>
        <p:txBody>
          <a:bodyPr wrap="none" rtlCol="0">
            <a:spAutoFit/>
          </a:bodyPr>
          <a:lstStyle/>
          <a:p>
            <a:r>
              <a:rPr lang="ja-JP" altLang="en-US" sz="1600" dirty="0">
                <a:solidFill>
                  <a:srgbClr val="FF0000"/>
                </a:solidFill>
              </a:rPr>
              <a:t>これ</a:t>
            </a:r>
            <a:r>
              <a:rPr lang="ja-JP" altLang="en-US" sz="1600" dirty="0" smtClean="0">
                <a:solidFill>
                  <a:srgbClr val="FF0000"/>
                </a:solidFill>
              </a:rPr>
              <a:t>で</a:t>
            </a:r>
            <a:r>
              <a:rPr kumimoji="1" lang="en-US" altLang="ja-JP" sz="1600" dirty="0" smtClean="0">
                <a:solidFill>
                  <a:srgbClr val="FF0000"/>
                </a:solidFill>
              </a:rPr>
              <a:t> O(n) </a:t>
            </a:r>
            <a:r>
              <a:rPr kumimoji="1" lang="ja-JP" altLang="en-US" sz="1600" dirty="0" smtClean="0">
                <a:solidFill>
                  <a:srgbClr val="FF0000"/>
                </a:solidFill>
              </a:rPr>
              <a:t>になった</a:t>
            </a:r>
            <a:endParaRPr kumimoji="1" lang="en-US" altLang="ja-JP" sz="1600" dirty="0" smtClean="0">
              <a:solidFill>
                <a:srgbClr val="FF0000"/>
              </a:solidFill>
            </a:endParaRPr>
          </a:p>
          <a:p>
            <a:r>
              <a:rPr lang="en-US" altLang="ja-JP" sz="1600" dirty="0" smtClean="0">
                <a:solidFill>
                  <a:srgbClr val="FF0000"/>
                </a:solidFill>
              </a:rPr>
              <a:t>(</a:t>
            </a:r>
            <a:r>
              <a:rPr lang="ja-JP" altLang="en-US" sz="1600" dirty="0" smtClean="0">
                <a:solidFill>
                  <a:srgbClr val="FF0000"/>
                </a:solidFill>
              </a:rPr>
              <a:t>もっとスマートな書き方はありそう</a:t>
            </a:r>
            <a:r>
              <a:rPr lang="en-US" altLang="ja-JP" sz="1600" dirty="0" smtClean="0">
                <a:solidFill>
                  <a:srgbClr val="FF0000"/>
                </a:solidFill>
              </a:rPr>
              <a:t>)</a:t>
            </a:r>
            <a:endParaRPr kumimoji="1" lang="en-US" altLang="ja-JP" sz="1600" dirty="0" smtClean="0">
              <a:solidFill>
                <a:srgbClr val="FF0000"/>
              </a:solidFill>
            </a:endParaRPr>
          </a:p>
        </p:txBody>
      </p:sp>
      <p:sp>
        <p:nvSpPr>
          <p:cNvPr id="7" name="テキスト ボックス 6"/>
          <p:cNvSpPr txBox="1"/>
          <p:nvPr/>
        </p:nvSpPr>
        <p:spPr>
          <a:xfrm>
            <a:off x="5179790" y="2019300"/>
            <a:ext cx="1734970" cy="1569660"/>
          </a:xfrm>
          <a:prstGeom prst="rect">
            <a:avLst/>
          </a:prstGeom>
          <a:noFill/>
          <a:ln>
            <a:solidFill>
              <a:schemeClr val="tx1"/>
            </a:solidFill>
          </a:ln>
        </p:spPr>
        <p:txBody>
          <a:bodyPr wrap="none" rtlCol="0">
            <a:spAutoFit/>
          </a:bodyPr>
          <a:lstStyle/>
          <a:p>
            <a:r>
              <a:rPr lang="ja-JP" altLang="en-US" dirty="0"/>
              <a:t>﻿</a:t>
            </a:r>
            <a:r>
              <a:rPr lang="en-US" altLang="ja-JP" dirty="0" smtClean="0"/>
              <a:t>du/</a:t>
            </a:r>
            <a:r>
              <a:rPr lang="en-US" altLang="ja-JP" dirty="0" err="1" smtClean="0"/>
              <a:t>dt</a:t>
            </a:r>
            <a:r>
              <a:rPr lang="en-US" altLang="ja-JP" dirty="0" smtClean="0"/>
              <a:t> </a:t>
            </a:r>
            <a:r>
              <a:rPr lang="en-US" altLang="ja-JP" dirty="0"/>
              <a:t>= </a:t>
            </a:r>
            <a:r>
              <a:rPr lang="en-US" altLang="ja-JP" dirty="0" smtClean="0"/>
              <a:t>- au                                                                                                                                                 </a:t>
            </a:r>
          </a:p>
          <a:p>
            <a:r>
              <a:rPr lang="en-US" altLang="ja-JP" dirty="0" smtClean="0"/>
              <a:t>u</a:t>
            </a:r>
            <a:r>
              <a:rPr lang="en-US" altLang="ja-JP" dirty="0"/>
              <a:t>: </a:t>
            </a:r>
            <a:r>
              <a:rPr lang="ja-JP" altLang="en-US" dirty="0" smtClean="0"/>
              <a:t>物理量</a:t>
            </a:r>
            <a:endParaRPr lang="en-US" altLang="ja-JP" dirty="0" smtClean="0"/>
          </a:p>
          <a:p>
            <a:r>
              <a:rPr lang="en-US" altLang="ja-JP" dirty="0" smtClean="0"/>
              <a:t>a</a:t>
            </a:r>
            <a:r>
              <a:rPr lang="en-US" altLang="ja-JP" dirty="0"/>
              <a:t>: </a:t>
            </a:r>
            <a:r>
              <a:rPr lang="ja-JP" altLang="en-US" dirty="0" smtClean="0"/>
              <a:t>定数</a:t>
            </a:r>
            <a:endParaRPr lang="en-US" altLang="ja-JP" dirty="0" smtClean="0"/>
          </a:p>
          <a:p>
            <a:r>
              <a:rPr lang="en-US" altLang="ja-JP" dirty="0" smtClean="0"/>
              <a:t>t</a:t>
            </a:r>
            <a:r>
              <a:rPr lang="en-US" altLang="ja-JP" dirty="0"/>
              <a:t>: </a:t>
            </a:r>
            <a:r>
              <a:rPr lang="ja-JP" altLang="en-US" dirty="0"/>
              <a:t>時間</a:t>
            </a:r>
            <a:endParaRPr kumimoji="1" lang="ja-JP" altLang="en-US" dirty="0"/>
          </a:p>
        </p:txBody>
      </p:sp>
    </p:spTree>
    <p:extLst>
      <p:ext uri="{BB962C8B-B14F-4D97-AF65-F5344CB8AC3E}">
        <p14:creationId xmlns:p14="http://schemas.microsoft.com/office/powerpoint/2010/main" val="40394006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98913" y="817563"/>
            <a:ext cx="7184467" cy="5348997"/>
          </a:xfrm>
        </p:spPr>
        <p:txBody>
          <a:bodyPr/>
          <a:lstStyle/>
          <a:p>
            <a:r>
              <a:rPr lang="ja-JP" altLang="en-US" sz="9600" dirty="0"/>
              <a:t>ところで</a:t>
            </a:r>
            <a:endParaRPr kumimoji="1" lang="ja-JP" altLang="en-US" sz="9600" dirty="0"/>
          </a:p>
        </p:txBody>
      </p:sp>
    </p:spTree>
    <p:extLst>
      <p:ext uri="{BB962C8B-B14F-4D97-AF65-F5344CB8AC3E}">
        <p14:creationId xmlns:p14="http://schemas.microsoft.com/office/powerpoint/2010/main" val="32424396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98913" y="817563"/>
            <a:ext cx="7184467" cy="5348997"/>
          </a:xfrm>
        </p:spPr>
        <p:txBody>
          <a:bodyPr/>
          <a:lstStyle/>
          <a:p>
            <a:r>
              <a:rPr kumimoji="1" lang="ja-JP" altLang="en-US" sz="7200" dirty="0" smtClean="0"/>
              <a:t>これまでの話</a:t>
            </a:r>
            <a:r>
              <a:rPr lang="ja-JP" altLang="en-US" sz="7200" dirty="0" smtClean="0"/>
              <a:t>は</a:t>
            </a:r>
            <a:r>
              <a:rPr kumimoji="1" lang="en-US" altLang="ja-JP" sz="7200" dirty="0" smtClean="0"/>
              <a:t/>
            </a:r>
            <a:br>
              <a:rPr kumimoji="1" lang="en-US" altLang="ja-JP" sz="7200" dirty="0" smtClean="0"/>
            </a:br>
            <a:r>
              <a:rPr kumimoji="1" lang="ja-JP" altLang="en-US" sz="7200" dirty="0" smtClean="0"/>
              <a:t>関数型言語</a:t>
            </a:r>
            <a:r>
              <a:rPr kumimoji="1" lang="en-US" altLang="ja-JP" sz="7200" dirty="0" smtClean="0"/>
              <a:t/>
            </a:r>
            <a:br>
              <a:rPr kumimoji="1" lang="en-US" altLang="ja-JP" sz="7200" dirty="0" smtClean="0"/>
            </a:br>
            <a:r>
              <a:rPr lang="ja-JP" altLang="en-US" sz="7200" dirty="0" smtClean="0"/>
              <a:t>にしか使えない</a:t>
            </a:r>
            <a:r>
              <a:rPr lang="en-US" altLang="ja-JP" sz="7200" dirty="0" smtClean="0"/>
              <a:t>?</a:t>
            </a:r>
            <a:endParaRPr kumimoji="1" lang="ja-JP" altLang="en-US" sz="7200" dirty="0"/>
          </a:p>
        </p:txBody>
      </p:sp>
    </p:spTree>
    <p:extLst>
      <p:ext uri="{BB962C8B-B14F-4D97-AF65-F5344CB8AC3E}">
        <p14:creationId xmlns:p14="http://schemas.microsoft.com/office/powerpoint/2010/main" val="37129840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348997"/>
          </a:xfrm>
        </p:spPr>
        <p:txBody>
          <a:bodyPr/>
          <a:lstStyle/>
          <a:p>
            <a:r>
              <a:rPr lang="en-US" altLang="ja-JP" sz="9600" dirty="0" smtClean="0"/>
              <a:t>No</a:t>
            </a:r>
            <a:r>
              <a:rPr kumimoji="1" lang="en-US" altLang="ja-JP" sz="9600" dirty="0" smtClean="0"/>
              <a:t>!</a:t>
            </a:r>
            <a:endParaRPr kumimoji="1" lang="ja-JP" altLang="en-US" sz="9600" dirty="0"/>
          </a:p>
        </p:txBody>
      </p:sp>
    </p:spTree>
    <p:extLst>
      <p:ext uri="{BB962C8B-B14F-4D97-AF65-F5344CB8AC3E}">
        <p14:creationId xmlns:p14="http://schemas.microsoft.com/office/powerpoint/2010/main" val="42154488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タイトル 1"/>
          <p:cNvSpPr>
            <a:spLocks noGrp="1"/>
          </p:cNvSpPr>
          <p:nvPr>
            <p:ph type="title"/>
          </p:nvPr>
        </p:nvSpPr>
        <p:spPr>
          <a:xfrm>
            <a:off x="1095375" y="2722563"/>
            <a:ext cx="6964363" cy="1201737"/>
          </a:xfrm>
        </p:spPr>
        <p:txBody>
          <a:bodyPr/>
          <a:lstStyle/>
          <a:p>
            <a:r>
              <a:rPr lang="en-US" altLang="ja-JP" dirty="0" smtClean="0">
                <a:latin typeface="Constantia" charset="0"/>
              </a:rPr>
              <a:t>Ruby </a:t>
            </a:r>
            <a:r>
              <a:rPr lang="ja-JP" altLang="en-US" dirty="0" smtClean="0">
                <a:latin typeface="Constantia" charset="0"/>
              </a:rPr>
              <a:t>を</a:t>
            </a:r>
            <a:r>
              <a:rPr lang="en-US" altLang="ja-JP" dirty="0" smtClean="0">
                <a:latin typeface="Constantia" charset="0"/>
              </a:rPr>
              <a:t/>
            </a:r>
            <a:br>
              <a:rPr lang="en-US" altLang="ja-JP" dirty="0" smtClean="0">
                <a:latin typeface="Constantia" charset="0"/>
              </a:rPr>
            </a:br>
            <a:r>
              <a:rPr lang="ja-JP" altLang="en-US" dirty="0" smtClean="0">
                <a:latin typeface="Constantia" charset="0"/>
              </a:rPr>
              <a:t>関数型言語のように使う</a:t>
            </a:r>
            <a:endParaRPr lang="ja-JP" altLang="en-US" dirty="0">
              <a:latin typeface="Constantia"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a:xfrm>
            <a:off x="1095375" y="576438"/>
            <a:ext cx="6964363" cy="1201737"/>
          </a:xfrm>
        </p:spPr>
        <p:txBody>
          <a:bodyPr/>
          <a:lstStyle/>
          <a:p>
            <a:r>
              <a:rPr lang="ja-JP" altLang="en-US" dirty="0" smtClean="0">
                <a:latin typeface="Constantia" charset="0"/>
              </a:rPr>
              <a:t>高階関数</a:t>
            </a:r>
            <a:endParaRPr lang="ja-JP" altLang="en-US" dirty="0">
              <a:latin typeface="Constantia" charset="0"/>
            </a:endParaRPr>
          </a:p>
        </p:txBody>
      </p:sp>
      <p:sp>
        <p:nvSpPr>
          <p:cNvPr id="4" name="テキスト ボックス 3"/>
          <p:cNvSpPr txBox="1"/>
          <p:nvPr/>
        </p:nvSpPr>
        <p:spPr>
          <a:xfrm>
            <a:off x="1739172" y="1553125"/>
            <a:ext cx="5817191" cy="4708981"/>
          </a:xfrm>
          <a:prstGeom prst="rect">
            <a:avLst/>
          </a:prstGeom>
          <a:noFill/>
        </p:spPr>
        <p:txBody>
          <a:bodyPr wrap="square" rtlCol="0">
            <a:spAutoFit/>
          </a:bodyPr>
          <a:lstStyle/>
          <a:p>
            <a:r>
              <a:rPr lang="en-US" altLang="ja-JP" sz="2000" dirty="0" smtClean="0"/>
              <a:t>﻿</a:t>
            </a:r>
            <a:r>
              <a:rPr lang="ja-JP" altLang="en-US" sz="2000" dirty="0" smtClean="0"/>
              <a:t>配列</a:t>
            </a:r>
            <a:r>
              <a:rPr lang="en-US" altLang="ja-JP" sz="2000" dirty="0" smtClean="0"/>
              <a:t> </a:t>
            </a:r>
            <a:r>
              <a:rPr lang="en-US" altLang="ja-JP" sz="2000" dirty="0" err="1"/>
              <a:t>ary</a:t>
            </a:r>
            <a:r>
              <a:rPr lang="en-US" altLang="ja-JP" sz="2000" dirty="0"/>
              <a:t> = [</a:t>
            </a:r>
            <a:r>
              <a:rPr lang="en-US" altLang="ja-JP" sz="2000" dirty="0" smtClean="0"/>
              <a:t>1,2,3] </a:t>
            </a:r>
            <a:r>
              <a:rPr lang="ja-JP" altLang="en-US" sz="2000" dirty="0" smtClean="0"/>
              <a:t>の各要素を</a:t>
            </a:r>
            <a:r>
              <a:rPr lang="en-US" altLang="ja-JP" sz="2000" dirty="0" smtClean="0"/>
              <a:t> 2 </a:t>
            </a:r>
            <a:r>
              <a:rPr lang="ja-JP" altLang="en-US" sz="2000" dirty="0" smtClean="0"/>
              <a:t>倍する</a:t>
            </a:r>
            <a:r>
              <a:rPr lang="ja-JP" altLang="en-US" sz="2000" dirty="0"/>
              <a:t>例</a:t>
            </a:r>
            <a:endParaRPr lang="en-US" altLang="ja-JP" sz="2000" dirty="0" smtClean="0"/>
          </a:p>
          <a:p>
            <a:endParaRPr lang="en-US" altLang="ja-JP" sz="2000" dirty="0" smtClean="0"/>
          </a:p>
          <a:p>
            <a:r>
              <a:rPr lang="en-US" altLang="ja-JP" sz="2000" dirty="0" smtClean="0">
                <a:solidFill>
                  <a:srgbClr val="FF0000"/>
                </a:solidFill>
              </a:rPr>
              <a:t>Ruby</a:t>
            </a:r>
            <a:r>
              <a:rPr lang="en-US" altLang="ja-JP" sz="2000" dirty="0" smtClean="0"/>
              <a:t> </a:t>
            </a:r>
            <a:r>
              <a:rPr lang="ja-JP" altLang="en-US" sz="2000" dirty="0" smtClean="0"/>
              <a:t>で手続き型っぽく書くと</a:t>
            </a:r>
            <a:endParaRPr lang="en-US" altLang="ja-JP" sz="2000" dirty="0" smtClean="0"/>
          </a:p>
          <a:p>
            <a:r>
              <a:rPr lang="en-US" altLang="ja-JP" sz="2000" dirty="0" smtClean="0"/>
              <a:t>for </a:t>
            </a:r>
            <a:r>
              <a:rPr lang="en-US" altLang="ja-JP" sz="2000" dirty="0" err="1" smtClean="0"/>
              <a:t>i</a:t>
            </a:r>
            <a:r>
              <a:rPr lang="en-US" altLang="ja-JP" sz="2000" dirty="0" smtClean="0"/>
              <a:t> in 0..(ary.size-1)</a:t>
            </a:r>
          </a:p>
          <a:p>
            <a:r>
              <a:rPr lang="en-US" altLang="ja-JP" sz="2000" dirty="0" smtClean="0"/>
              <a:t>  </a:t>
            </a:r>
            <a:r>
              <a:rPr lang="en-US" altLang="ja-JP" sz="2000" dirty="0" err="1" smtClean="0"/>
              <a:t>ary</a:t>
            </a:r>
            <a:r>
              <a:rPr lang="en-US" altLang="ja-JP" sz="2000" dirty="0" smtClean="0"/>
              <a:t>[</a:t>
            </a:r>
            <a:r>
              <a:rPr lang="en-US" altLang="ja-JP" sz="2000" dirty="0" err="1" smtClean="0"/>
              <a:t>i</a:t>
            </a:r>
            <a:r>
              <a:rPr lang="en-US" altLang="ja-JP" sz="2000" dirty="0" smtClean="0"/>
              <a:t>] = </a:t>
            </a:r>
            <a:r>
              <a:rPr lang="en-US" altLang="ja-JP" sz="2000" dirty="0" err="1" smtClean="0"/>
              <a:t>ary</a:t>
            </a:r>
            <a:r>
              <a:rPr lang="en-US" altLang="ja-JP" sz="2000" dirty="0" smtClean="0"/>
              <a:t>[</a:t>
            </a:r>
            <a:r>
              <a:rPr lang="en-US" altLang="ja-JP" sz="2000" dirty="0" err="1" smtClean="0"/>
              <a:t>i</a:t>
            </a:r>
            <a:r>
              <a:rPr lang="en-US" altLang="ja-JP" sz="2000" dirty="0" smtClean="0"/>
              <a:t>] * 2           # </a:t>
            </a:r>
            <a:r>
              <a:rPr lang="ja-JP" altLang="en-US" sz="2000" dirty="0" smtClean="0"/>
              <a:t>または</a:t>
            </a:r>
            <a:r>
              <a:rPr lang="en-US" altLang="ja-JP" sz="2000" dirty="0" smtClean="0"/>
              <a:t> </a:t>
            </a:r>
            <a:r>
              <a:rPr lang="en-US" altLang="ja-JP" sz="2000" dirty="0" err="1" smtClean="0"/>
              <a:t>ary</a:t>
            </a:r>
            <a:r>
              <a:rPr lang="en-US" altLang="ja-JP" sz="2000" dirty="0" smtClean="0"/>
              <a:t>[</a:t>
            </a:r>
            <a:r>
              <a:rPr lang="en-US" altLang="ja-JP" sz="2000" dirty="0" err="1" smtClean="0"/>
              <a:t>i</a:t>
            </a:r>
            <a:r>
              <a:rPr lang="en-US" altLang="ja-JP" sz="2000" dirty="0" smtClean="0"/>
              <a:t>] *= 2</a:t>
            </a:r>
          </a:p>
          <a:p>
            <a:r>
              <a:rPr lang="en-US" altLang="ja-JP" sz="2000" dirty="0" smtClean="0"/>
              <a:t>end</a:t>
            </a:r>
          </a:p>
          <a:p>
            <a:endParaRPr lang="en-US" altLang="ja-JP" sz="2000" dirty="0"/>
          </a:p>
          <a:p>
            <a:r>
              <a:rPr lang="en-US" altLang="ja-JP" sz="2000" dirty="0">
                <a:solidFill>
                  <a:srgbClr val="FF0000"/>
                </a:solidFill>
              </a:rPr>
              <a:t>Haskell</a:t>
            </a:r>
            <a:r>
              <a:rPr lang="en-US" altLang="ja-JP" sz="2000" dirty="0"/>
              <a:t> </a:t>
            </a:r>
            <a:r>
              <a:rPr lang="ja-JP" altLang="en-US" sz="2000" dirty="0"/>
              <a:t>で書くと</a:t>
            </a:r>
            <a:endParaRPr lang="en-US" altLang="ja-JP" sz="2000" dirty="0"/>
          </a:p>
          <a:p>
            <a:r>
              <a:rPr lang="en-US" altLang="ja-JP" sz="2000" dirty="0"/>
              <a:t>map (¥x -&gt; x * 2) </a:t>
            </a:r>
            <a:r>
              <a:rPr lang="en-US" altLang="ja-JP" sz="2000" dirty="0" err="1"/>
              <a:t>ary</a:t>
            </a:r>
            <a:r>
              <a:rPr lang="ja-JP" altLang="ja-JP" sz="2000" dirty="0"/>
              <a:t>　</a:t>
            </a:r>
            <a:r>
              <a:rPr lang="ja-JP" altLang="en-US" sz="2000" dirty="0"/>
              <a:t>　</a:t>
            </a:r>
            <a:r>
              <a:rPr lang="en-US" altLang="ja-JP" sz="2000" dirty="0"/>
              <a:t>-- </a:t>
            </a:r>
            <a:r>
              <a:rPr lang="ja-JP" altLang="en-US" sz="2000" dirty="0" smtClean="0"/>
              <a:t>または</a:t>
            </a:r>
            <a:r>
              <a:rPr lang="en-US" altLang="ja-JP" sz="2000" dirty="0" smtClean="0"/>
              <a:t> </a:t>
            </a:r>
            <a:r>
              <a:rPr lang="en-US" altLang="ja-JP" sz="2000" dirty="0"/>
              <a:t>map (*2) </a:t>
            </a:r>
            <a:r>
              <a:rPr lang="en-US" altLang="ja-JP" sz="2000" dirty="0" err="1"/>
              <a:t>ary</a:t>
            </a:r>
            <a:endParaRPr lang="en-US" altLang="ja-JP" sz="2000" dirty="0"/>
          </a:p>
          <a:p>
            <a:endParaRPr lang="en-US" altLang="ja-JP" sz="2000" dirty="0"/>
          </a:p>
          <a:p>
            <a:r>
              <a:rPr lang="en-US" altLang="ja-JP" sz="2000" dirty="0" smtClean="0">
                <a:solidFill>
                  <a:srgbClr val="FF0000"/>
                </a:solidFill>
              </a:rPr>
              <a:t>Ruby</a:t>
            </a:r>
            <a:r>
              <a:rPr lang="en-US" altLang="ja-JP" sz="2000" dirty="0" smtClean="0"/>
              <a:t> </a:t>
            </a:r>
            <a:r>
              <a:rPr lang="ja-JP" altLang="en-US" sz="2000" dirty="0" smtClean="0"/>
              <a:t>でも</a:t>
            </a:r>
            <a:r>
              <a:rPr lang="en-US" altLang="ja-JP" sz="2000" dirty="0" smtClean="0"/>
              <a:t> </a:t>
            </a:r>
            <a:r>
              <a:rPr lang="en-US" altLang="ja-JP" sz="2000" dirty="0" smtClean="0">
                <a:solidFill>
                  <a:srgbClr val="FF0000"/>
                </a:solidFill>
              </a:rPr>
              <a:t>map </a:t>
            </a:r>
            <a:r>
              <a:rPr lang="ja-JP" altLang="en-US" sz="2000" dirty="0" smtClean="0">
                <a:solidFill>
                  <a:srgbClr val="FF0000"/>
                </a:solidFill>
              </a:rPr>
              <a:t>メソッド</a:t>
            </a:r>
            <a:r>
              <a:rPr lang="ja-JP" altLang="en-US" sz="2000" dirty="0" smtClean="0"/>
              <a:t>を使うと似た書き方ができる</a:t>
            </a:r>
            <a:endParaRPr lang="en-US" altLang="ja-JP" sz="2000" dirty="0" smtClean="0"/>
          </a:p>
          <a:p>
            <a:r>
              <a:rPr lang="en-US" altLang="ja-JP" sz="2000" dirty="0" err="1" smtClean="0"/>
              <a:t>ary.map</a:t>
            </a:r>
            <a:r>
              <a:rPr lang="en-US" altLang="ja-JP" sz="2000" dirty="0" smtClean="0"/>
              <a:t>{|x| x * 2}         # </a:t>
            </a:r>
            <a:r>
              <a:rPr lang="en-US" altLang="ja-JP" sz="2000" dirty="0" err="1" smtClean="0"/>
              <a:t>ary.map</a:t>
            </a:r>
            <a:r>
              <a:rPr lang="en-US" altLang="ja-JP" sz="2000" dirty="0" smtClean="0"/>
              <a:t>{*2} </a:t>
            </a:r>
            <a:r>
              <a:rPr lang="ja-JP" altLang="en-US" sz="2000" dirty="0" smtClean="0"/>
              <a:t>はエラー</a:t>
            </a:r>
            <a:endParaRPr lang="en-US" altLang="ja-JP" sz="2000" dirty="0" smtClean="0"/>
          </a:p>
          <a:p>
            <a:endParaRPr lang="en-US" altLang="ja-JP" sz="2000" dirty="0" smtClean="0"/>
          </a:p>
          <a:p>
            <a:r>
              <a:rPr lang="en-US" altLang="ja-JP" sz="2000" dirty="0" smtClean="0"/>
              <a:t>Ruby </a:t>
            </a:r>
            <a:r>
              <a:rPr lang="ja-JP" altLang="en-US" sz="2000" dirty="0" smtClean="0"/>
              <a:t>ではブロック</a:t>
            </a:r>
            <a:r>
              <a:rPr lang="en-US" altLang="ja-JP" sz="2000" dirty="0" smtClean="0"/>
              <a:t> (</a:t>
            </a:r>
            <a:r>
              <a:rPr lang="ja-JP" altLang="en-US" sz="2000" dirty="0" smtClean="0"/>
              <a:t>上記の中括弧で囲まれた部分</a:t>
            </a:r>
            <a:r>
              <a:rPr lang="en-US" altLang="ja-JP" sz="2000" dirty="0" smtClean="0"/>
              <a:t>) </a:t>
            </a:r>
            <a:r>
              <a:rPr lang="ja-JP" altLang="en-US" sz="2000" dirty="0" smtClean="0"/>
              <a:t>に処理を記述してメソッドに渡すことができる</a:t>
            </a:r>
            <a:endParaRPr lang="en-US" altLang="ja-JP" sz="2000" dirty="0"/>
          </a:p>
        </p:txBody>
      </p:sp>
    </p:spTree>
    <p:extLst>
      <p:ext uri="{BB962C8B-B14F-4D97-AF65-F5344CB8AC3E}">
        <p14:creationId xmlns:p14="http://schemas.microsoft.com/office/powerpoint/2010/main" val="22793933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a:xfrm>
            <a:off x="1095375" y="576438"/>
            <a:ext cx="6964363" cy="1201737"/>
          </a:xfrm>
        </p:spPr>
        <p:txBody>
          <a:bodyPr/>
          <a:lstStyle/>
          <a:p>
            <a:r>
              <a:rPr lang="ja-JP" altLang="en-US" dirty="0" smtClean="0">
                <a:latin typeface="Constantia" charset="0"/>
              </a:rPr>
              <a:t>遅延評価</a:t>
            </a:r>
            <a:endParaRPr lang="ja-JP" altLang="en-US" dirty="0">
              <a:latin typeface="Constantia" charset="0"/>
            </a:endParaRPr>
          </a:p>
        </p:txBody>
      </p:sp>
      <p:sp>
        <p:nvSpPr>
          <p:cNvPr id="4" name="テキスト ボックス 3"/>
          <p:cNvSpPr txBox="1"/>
          <p:nvPr/>
        </p:nvSpPr>
        <p:spPr>
          <a:xfrm>
            <a:off x="1095375" y="1778175"/>
            <a:ext cx="7200544" cy="4401205"/>
          </a:xfrm>
          <a:prstGeom prst="rect">
            <a:avLst/>
          </a:prstGeom>
          <a:noFill/>
        </p:spPr>
        <p:txBody>
          <a:bodyPr wrap="square" rtlCol="0">
            <a:spAutoFit/>
          </a:bodyPr>
          <a:lstStyle/>
          <a:p>
            <a:r>
              <a:rPr lang="pl-PL" altLang="ja-JP" sz="2000" dirty="0"/>
              <a:t>Ruby2.0 </a:t>
            </a:r>
            <a:r>
              <a:rPr lang="pl-PL" altLang="ja-JP" sz="2000" dirty="0" smtClean="0"/>
              <a:t>(</a:t>
            </a:r>
            <a:r>
              <a:rPr lang="ja-JP" altLang="en-US" sz="2000" dirty="0" smtClean="0"/>
              <a:t>開発中</a:t>
            </a:r>
            <a:r>
              <a:rPr lang="en-US" altLang="ja-JP" sz="2000" dirty="0" smtClean="0"/>
              <a:t>. 2013/02/24 </a:t>
            </a:r>
            <a:r>
              <a:rPr lang="ja-JP" altLang="en-US" sz="2000" dirty="0" smtClean="0"/>
              <a:t>リリース予定</a:t>
            </a:r>
            <a:r>
              <a:rPr lang="pl-PL" altLang="ja-JP" sz="2000" dirty="0" smtClean="0"/>
              <a:t>) </a:t>
            </a:r>
            <a:r>
              <a:rPr lang="ja-JP" altLang="en-US" sz="2000" dirty="0" smtClean="0"/>
              <a:t>では</a:t>
            </a:r>
            <a:r>
              <a:rPr lang="pl-PL" altLang="ja-JP" sz="2000" dirty="0" smtClean="0"/>
              <a:t> </a:t>
            </a:r>
            <a:r>
              <a:rPr lang="pl-PL" altLang="ja-JP" sz="2000" dirty="0" err="1" smtClean="0"/>
              <a:t>Enumerator</a:t>
            </a:r>
            <a:r>
              <a:rPr lang="pl-PL" altLang="ja-JP" sz="2000" dirty="0" smtClean="0"/>
              <a:t>::</a:t>
            </a:r>
            <a:r>
              <a:rPr lang="pl-PL" altLang="ja-JP" sz="2000" dirty="0" err="1"/>
              <a:t>L</a:t>
            </a:r>
            <a:r>
              <a:rPr lang="pl-PL" altLang="ja-JP" sz="2000" dirty="0" err="1" smtClean="0"/>
              <a:t>azy</a:t>
            </a:r>
            <a:r>
              <a:rPr lang="pl-PL" altLang="ja-JP" sz="2000" dirty="0" smtClean="0"/>
              <a:t> </a:t>
            </a:r>
            <a:r>
              <a:rPr lang="ja-JP" altLang="en-US" sz="2000" dirty="0" smtClean="0"/>
              <a:t>として</a:t>
            </a:r>
            <a:r>
              <a:rPr lang="ja-JP" altLang="pl-PL" sz="2000" dirty="0" smtClean="0"/>
              <a:t>実装</a:t>
            </a:r>
            <a:r>
              <a:rPr lang="ja-JP" altLang="en-US" sz="2000" dirty="0" smtClean="0"/>
              <a:t>されている</a:t>
            </a:r>
            <a:r>
              <a:rPr lang="en-US" altLang="ja-JP" sz="2000" dirty="0" smtClean="0"/>
              <a:t>.</a:t>
            </a:r>
            <a:endParaRPr lang="ja-JP" altLang="pl-PL" sz="2000" dirty="0"/>
          </a:p>
          <a:p>
            <a:r>
              <a:rPr lang="pl-PL" altLang="ja-JP" sz="2000" dirty="0"/>
              <a:t>Ruby1.9 </a:t>
            </a:r>
            <a:r>
              <a:rPr lang="ja-JP" altLang="pl-PL" sz="2000" dirty="0"/>
              <a:t>なら </a:t>
            </a:r>
            <a:r>
              <a:rPr lang="pl-PL" altLang="ja-JP" sz="2000" dirty="0"/>
              <a:t>gem </a:t>
            </a:r>
            <a:r>
              <a:rPr lang="pl-PL" altLang="ja-JP" sz="2000" dirty="0" err="1"/>
              <a:t>install</a:t>
            </a:r>
            <a:r>
              <a:rPr lang="pl-PL" altLang="ja-JP" sz="2000" dirty="0"/>
              <a:t> </a:t>
            </a:r>
            <a:r>
              <a:rPr lang="pl-PL" altLang="ja-JP" sz="2000" dirty="0" err="1"/>
              <a:t>enumerable-</a:t>
            </a:r>
            <a:r>
              <a:rPr lang="pl-PL" altLang="ja-JP" sz="2000" dirty="0" err="1" smtClean="0"/>
              <a:t>lazy</a:t>
            </a:r>
            <a:r>
              <a:rPr lang="pl-PL" altLang="ja-JP" sz="2000" dirty="0"/>
              <a:t> </a:t>
            </a:r>
            <a:r>
              <a:rPr lang="ja-JP" altLang="en-US" sz="2000" dirty="0" smtClean="0"/>
              <a:t>と</a:t>
            </a:r>
            <a:r>
              <a:rPr lang="ja-JP" altLang="pl-PL" sz="2000" dirty="0" smtClean="0"/>
              <a:t>して </a:t>
            </a:r>
            <a:r>
              <a:rPr lang="pl-PL" altLang="ja-JP" sz="2000" dirty="0"/>
              <a:t>require “enumerable/lazy” </a:t>
            </a:r>
            <a:r>
              <a:rPr lang="ja-JP" altLang="en-US" sz="2000" dirty="0"/>
              <a:t>を</a:t>
            </a:r>
            <a:r>
              <a:rPr lang="ja-JP" altLang="pl-PL" sz="2000" dirty="0" smtClean="0"/>
              <a:t>すれば使える</a:t>
            </a:r>
            <a:r>
              <a:rPr lang="pl-PL" altLang="ja-JP" sz="2000" dirty="0" smtClean="0"/>
              <a:t> (</a:t>
            </a:r>
            <a:r>
              <a:rPr lang="ja-JP" altLang="en-US" sz="2000" dirty="0" smtClean="0"/>
              <a:t>未確認</a:t>
            </a:r>
            <a:r>
              <a:rPr lang="pl-PL" altLang="ja-JP" sz="2000" dirty="0" smtClean="0"/>
              <a:t>)</a:t>
            </a:r>
            <a:r>
              <a:rPr lang="en-US" altLang="ja-JP" sz="2000" dirty="0" smtClean="0"/>
              <a:t>.</a:t>
            </a:r>
            <a:endParaRPr lang="ja-JP" altLang="pl-PL" sz="2000" dirty="0"/>
          </a:p>
          <a:p>
            <a:endParaRPr lang="pl-PL" altLang="ja-JP" sz="2000" dirty="0" smtClean="0"/>
          </a:p>
          <a:p>
            <a:r>
              <a:rPr lang="ja-JP" altLang="en-US" sz="2000" dirty="0" smtClean="0"/>
              <a:t>例</a:t>
            </a:r>
            <a:r>
              <a:rPr lang="en-US" altLang="ja-JP" sz="2000" dirty="0" smtClean="0"/>
              <a:t> (</a:t>
            </a:r>
            <a:r>
              <a:rPr lang="en-US" altLang="ja-JP" sz="2000" dirty="0" err="1" smtClean="0"/>
              <a:t>irb</a:t>
            </a:r>
            <a:r>
              <a:rPr lang="en-US" altLang="ja-JP" sz="2000" dirty="0" smtClean="0"/>
              <a:t> </a:t>
            </a:r>
            <a:r>
              <a:rPr lang="ja-JP" altLang="en-US" sz="2000" dirty="0" smtClean="0"/>
              <a:t>を使用</a:t>
            </a:r>
            <a:r>
              <a:rPr lang="en-US" altLang="ja-JP" sz="2000" dirty="0" smtClean="0"/>
              <a:t>)</a:t>
            </a:r>
            <a:endParaRPr lang="pl-PL" altLang="ja-JP" sz="1600" dirty="0"/>
          </a:p>
          <a:p>
            <a:endParaRPr lang="pl-PL" altLang="ja-JP" sz="2000" dirty="0" smtClean="0"/>
          </a:p>
          <a:p>
            <a:r>
              <a:rPr lang="en-US" altLang="ja-JP" sz="2000" dirty="0" smtClean="0"/>
              <a:t>&gt; </a:t>
            </a:r>
            <a:r>
              <a:rPr lang="en-US" altLang="ja-JP" sz="2000" dirty="0"/>
              <a:t>﻿(1.</a:t>
            </a:r>
            <a:r>
              <a:rPr lang="en-US" altLang="ja-JP" sz="2000" dirty="0" smtClean="0"/>
              <a:t>.1000000000</a:t>
            </a:r>
            <a:r>
              <a:rPr lang="en-US" altLang="ja-JP" sz="2000" dirty="0"/>
              <a:t>)</a:t>
            </a:r>
            <a:r>
              <a:rPr lang="en-US" altLang="ja-JP" sz="2000" dirty="0" smtClean="0"/>
              <a:t>.map{</a:t>
            </a:r>
            <a:r>
              <a:rPr lang="en-US" altLang="ja-JP" sz="2000" dirty="0"/>
              <a:t>|</a:t>
            </a:r>
            <a:r>
              <a:rPr lang="en-US" altLang="ja-JP" sz="2000" dirty="0" err="1"/>
              <a:t>i</a:t>
            </a:r>
            <a:r>
              <a:rPr lang="en-US" altLang="ja-JP" sz="2000" dirty="0"/>
              <a:t>| </a:t>
            </a:r>
            <a:r>
              <a:rPr lang="en-US" altLang="ja-JP" sz="2000" dirty="0" err="1"/>
              <a:t>i</a:t>
            </a:r>
            <a:r>
              <a:rPr lang="en-US" altLang="ja-JP" sz="2000" dirty="0" smtClean="0"/>
              <a:t> * 3}</a:t>
            </a:r>
            <a:r>
              <a:rPr lang="en-US" altLang="ja-JP" sz="2000" dirty="0"/>
              <a:t>.take(3) </a:t>
            </a:r>
            <a:endParaRPr lang="en-US" altLang="ja-JP" sz="2000" dirty="0" smtClean="0"/>
          </a:p>
          <a:p>
            <a:r>
              <a:rPr lang="en-US" altLang="ja-JP" sz="2000" dirty="0" smtClean="0"/>
              <a:t>(</a:t>
            </a:r>
            <a:r>
              <a:rPr lang="ja-JP" altLang="en-US" sz="2000" dirty="0" smtClean="0"/>
              <a:t>終わらない</a:t>
            </a:r>
            <a:r>
              <a:rPr lang="en-US" altLang="ja-JP" sz="2000" dirty="0" smtClean="0"/>
              <a:t>)</a:t>
            </a:r>
          </a:p>
          <a:p>
            <a:endParaRPr lang="en-US" altLang="ja-JP" sz="2000" dirty="0"/>
          </a:p>
          <a:p>
            <a:r>
              <a:rPr lang="pl-PL" altLang="ja-JP" sz="2000" dirty="0" smtClean="0"/>
              <a:t>&gt; </a:t>
            </a:r>
            <a:r>
              <a:rPr lang="pl-PL" altLang="ja-JP" sz="2000" dirty="0"/>
              <a:t>(1.</a:t>
            </a:r>
            <a:r>
              <a:rPr lang="pl-PL" altLang="ja-JP" sz="2000" dirty="0" smtClean="0"/>
              <a:t>.1000000000</a:t>
            </a:r>
            <a:r>
              <a:rPr lang="pl-PL" altLang="ja-JP" sz="2000" dirty="0"/>
              <a:t>).</a:t>
            </a:r>
            <a:r>
              <a:rPr lang="pl-PL" altLang="ja-JP" sz="2000" dirty="0" err="1" smtClean="0">
                <a:solidFill>
                  <a:srgbClr val="FF0000"/>
                </a:solidFill>
              </a:rPr>
              <a:t>lazy</a:t>
            </a:r>
            <a:r>
              <a:rPr lang="pl-PL" altLang="ja-JP" sz="2000" dirty="0" err="1" smtClean="0"/>
              <a:t>.map</a:t>
            </a:r>
            <a:r>
              <a:rPr lang="pl-PL" altLang="ja-JP" sz="2000" dirty="0" smtClean="0"/>
              <a:t>{|i| i * 3}</a:t>
            </a:r>
            <a:r>
              <a:rPr lang="pl-PL" altLang="ja-JP" sz="2000" dirty="0"/>
              <a:t>.</a:t>
            </a:r>
            <a:r>
              <a:rPr lang="pl-PL" altLang="ja-JP" sz="2000" dirty="0" err="1"/>
              <a:t>take</a:t>
            </a:r>
            <a:r>
              <a:rPr lang="pl-PL" altLang="ja-JP" sz="2000" dirty="0"/>
              <a:t>(3</a:t>
            </a:r>
            <a:r>
              <a:rPr lang="pl-PL" altLang="ja-JP" sz="2000" dirty="0" smtClean="0"/>
              <a:t>)</a:t>
            </a:r>
            <a:endParaRPr lang="pl-PL" altLang="ja-JP" sz="2000" dirty="0"/>
          </a:p>
          <a:p>
            <a:r>
              <a:rPr lang="pl-PL" altLang="ja-JP" sz="2000" dirty="0" smtClean="0"/>
              <a:t>=&gt; [3, 6, 9]</a:t>
            </a:r>
          </a:p>
          <a:p>
            <a:endParaRPr lang="pl-PL" altLang="ja-JP" sz="2000" dirty="0" smtClean="0"/>
          </a:p>
          <a:p>
            <a:r>
              <a:rPr lang="pl-PL" altLang="ja-JP" sz="2000" dirty="0" err="1" smtClean="0"/>
              <a:t>Haskell</a:t>
            </a:r>
            <a:r>
              <a:rPr lang="pl-PL" altLang="ja-JP" sz="2000" dirty="0" smtClean="0"/>
              <a:t> </a:t>
            </a:r>
            <a:r>
              <a:rPr lang="ja-JP" altLang="en-US" sz="2000" dirty="0" smtClean="0"/>
              <a:t>での</a:t>
            </a:r>
            <a:r>
              <a:rPr lang="en-US" altLang="ja-JP" sz="2000" dirty="0" smtClean="0"/>
              <a:t> take 3 $ map (¥</a:t>
            </a:r>
            <a:r>
              <a:rPr lang="en-US" altLang="ja-JP" sz="2000" dirty="0" err="1" smtClean="0"/>
              <a:t>i</a:t>
            </a:r>
            <a:r>
              <a:rPr lang="en-US" altLang="ja-JP" sz="2000" dirty="0" smtClean="0"/>
              <a:t> -&gt; </a:t>
            </a:r>
            <a:r>
              <a:rPr lang="en-US" altLang="ja-JP" sz="2000" dirty="0" err="1" smtClean="0"/>
              <a:t>i</a:t>
            </a:r>
            <a:r>
              <a:rPr lang="en-US" altLang="ja-JP" sz="2000" dirty="0" smtClean="0"/>
              <a:t> * 3) [1..1000000000] </a:t>
            </a:r>
            <a:r>
              <a:rPr lang="ja-JP" altLang="en-US" sz="2000" dirty="0" smtClean="0"/>
              <a:t>に対応</a:t>
            </a:r>
            <a:endParaRPr lang="pl-PL" altLang="ja-JP" sz="2000" dirty="0"/>
          </a:p>
        </p:txBody>
      </p:sp>
    </p:spTree>
    <p:extLst>
      <p:ext uri="{BB962C8B-B14F-4D97-AF65-F5344CB8AC3E}">
        <p14:creationId xmlns:p14="http://schemas.microsoft.com/office/powerpoint/2010/main" val="26813882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1"/>
          <p:cNvSpPr>
            <a:spLocks noGrp="1"/>
          </p:cNvSpPr>
          <p:nvPr>
            <p:ph type="title"/>
          </p:nvPr>
        </p:nvSpPr>
        <p:spPr/>
        <p:txBody>
          <a:bodyPr/>
          <a:lstStyle/>
          <a:p>
            <a:r>
              <a:rPr lang="ja-JP" altLang="en-US">
                <a:latin typeface="Constantia" charset="0"/>
              </a:rPr>
              <a:t>まとめ</a:t>
            </a:r>
          </a:p>
        </p:txBody>
      </p:sp>
      <p:sp>
        <p:nvSpPr>
          <p:cNvPr id="34818" name="コンテンツ プレースホルダー 2"/>
          <p:cNvSpPr>
            <a:spLocks noGrp="1"/>
          </p:cNvSpPr>
          <p:nvPr>
            <p:ph idx="1"/>
          </p:nvPr>
        </p:nvSpPr>
        <p:spPr/>
        <p:txBody>
          <a:bodyPr/>
          <a:lstStyle/>
          <a:p>
            <a:r>
              <a:rPr lang="ja-JP" altLang="en-US" dirty="0" smtClean="0">
                <a:latin typeface="Franklin Gothic Book" charset="0"/>
              </a:rPr>
              <a:t>関数型言語という言語の種類がある</a:t>
            </a:r>
            <a:endParaRPr lang="en-US" altLang="ja-JP" dirty="0" smtClean="0">
              <a:latin typeface="Franklin Gothic Book" charset="0"/>
            </a:endParaRPr>
          </a:p>
          <a:p>
            <a:pPr lvl="1"/>
            <a:r>
              <a:rPr lang="ja-JP" altLang="en-US" dirty="0" smtClean="0">
                <a:latin typeface="Franklin Gothic Book" charset="0"/>
              </a:rPr>
              <a:t>全ての処理を関数で記述する</a:t>
            </a:r>
            <a:endParaRPr lang="en-US" altLang="ja-JP" dirty="0" smtClean="0">
              <a:latin typeface="Franklin Gothic Book" charset="0"/>
            </a:endParaRPr>
          </a:p>
          <a:p>
            <a:pPr lvl="1"/>
            <a:r>
              <a:rPr lang="ja-JP" altLang="en-US" dirty="0" smtClean="0">
                <a:latin typeface="Franklin Gothic Book" charset="0"/>
              </a:rPr>
              <a:t>遅延評価</a:t>
            </a:r>
            <a:r>
              <a:rPr lang="en-US" altLang="ja-JP" dirty="0" smtClean="0">
                <a:latin typeface="Franklin Gothic Book" charset="0"/>
              </a:rPr>
              <a:t>, </a:t>
            </a:r>
            <a:r>
              <a:rPr lang="ja-JP" altLang="en-US" dirty="0" smtClean="0">
                <a:latin typeface="Franklin Gothic Book" charset="0"/>
              </a:rPr>
              <a:t>高階関数などの機能が存在する</a:t>
            </a:r>
            <a:endParaRPr lang="en-US" altLang="ja-JP" dirty="0" smtClean="0">
              <a:latin typeface="Franklin Gothic Book" charset="0"/>
            </a:endParaRPr>
          </a:p>
          <a:p>
            <a:r>
              <a:rPr lang="ja-JP" altLang="en-US" dirty="0" smtClean="0">
                <a:latin typeface="Franklin Gothic Book" charset="0"/>
              </a:rPr>
              <a:t>関数型言語を用いると手続き型よりも容易に書けることがある</a:t>
            </a:r>
            <a:endParaRPr lang="en-US" altLang="ja-JP" dirty="0" smtClean="0">
              <a:latin typeface="Franklin Gothic Book" charset="0"/>
            </a:endParaRPr>
          </a:p>
          <a:p>
            <a:pPr lvl="1"/>
            <a:r>
              <a:rPr lang="ja-JP" altLang="en-US" dirty="0" smtClean="0">
                <a:latin typeface="Franklin Gothic Book" charset="0"/>
              </a:rPr>
              <a:t>逆に難しくなることもある</a:t>
            </a:r>
            <a:endParaRPr lang="en-US" altLang="ja-JP" dirty="0">
              <a:latin typeface="Franklin Gothic Book" charset="0"/>
            </a:endParaRPr>
          </a:p>
          <a:p>
            <a:r>
              <a:rPr lang="ja-JP" altLang="en-US" dirty="0" smtClean="0">
                <a:latin typeface="Franklin Gothic Book" charset="0"/>
              </a:rPr>
              <a:t>関数型言語の考え方は</a:t>
            </a:r>
            <a:r>
              <a:rPr lang="ja-JP" altLang="en-US" dirty="0">
                <a:latin typeface="Franklin Gothic Book" charset="0"/>
              </a:rPr>
              <a:t>いろいろな</a:t>
            </a:r>
            <a:r>
              <a:rPr lang="ja-JP" altLang="en-US" dirty="0" smtClean="0">
                <a:latin typeface="Franklin Gothic Book" charset="0"/>
              </a:rPr>
              <a:t>言語に応用されている</a:t>
            </a:r>
            <a:endParaRPr lang="en-US" altLang="ja-JP" dirty="0" smtClean="0">
              <a:latin typeface="Franklin Gothic Book" charset="0"/>
            </a:endParaRPr>
          </a:p>
          <a:p>
            <a:pPr lvl="1"/>
            <a:r>
              <a:rPr lang="ja-JP" altLang="en-US" dirty="0">
                <a:latin typeface="Franklin Gothic Book" charset="0"/>
              </a:rPr>
              <a:t>いいとこ</a:t>
            </a:r>
            <a:r>
              <a:rPr lang="ja-JP" altLang="en-US" dirty="0" smtClean="0">
                <a:latin typeface="Franklin Gothic Book" charset="0"/>
              </a:rPr>
              <a:t>取りをしたらよいのでは</a:t>
            </a:r>
            <a:endParaRPr lang="ja-JP" altLang="en-US" dirty="0">
              <a:latin typeface="Franklin Gothic Book"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発表中にあった議論</a:t>
            </a:r>
            <a:endParaRPr kumimoji="1" lang="ja-JP" altLang="en-US" dirty="0"/>
          </a:p>
        </p:txBody>
      </p:sp>
      <p:sp>
        <p:nvSpPr>
          <p:cNvPr id="3" name="コンテンツ プレースホルダー 2"/>
          <p:cNvSpPr>
            <a:spLocks noGrp="1"/>
          </p:cNvSpPr>
          <p:nvPr>
            <p:ph idx="1"/>
          </p:nvPr>
        </p:nvSpPr>
        <p:spPr>
          <a:xfrm>
            <a:off x="1345691" y="1946784"/>
            <a:ext cx="6596063" cy="4262283"/>
          </a:xfrm>
        </p:spPr>
        <p:txBody>
          <a:bodyPr>
            <a:normAutofit fontScale="85000" lnSpcReduction="20000"/>
          </a:bodyPr>
          <a:lstStyle/>
          <a:p>
            <a:r>
              <a:rPr kumimoji="1" lang="ja-JP" altLang="en-US" dirty="0" smtClean="0"/>
              <a:t>オブジェクト指向は手続き型</a:t>
            </a:r>
            <a:r>
              <a:rPr kumimoji="1" lang="en-US" altLang="ja-JP" dirty="0" smtClean="0"/>
              <a:t>-</a:t>
            </a:r>
            <a:r>
              <a:rPr kumimoji="1" lang="ja-JP" altLang="en-US" dirty="0" smtClean="0"/>
              <a:t>関数型とは直交する概念</a:t>
            </a:r>
            <a:endParaRPr kumimoji="1" lang="en-US" altLang="ja-JP" dirty="0" smtClean="0"/>
          </a:p>
          <a:p>
            <a:r>
              <a:rPr kumimoji="1" lang="ja-JP" altLang="en-US" dirty="0" smtClean="0"/>
              <a:t>仕様上</a:t>
            </a:r>
            <a:r>
              <a:rPr kumimoji="1" lang="en-US" altLang="ja-JP" dirty="0" smtClean="0"/>
              <a:t>, </a:t>
            </a:r>
            <a:r>
              <a:rPr kumimoji="1" lang="ja-JP" altLang="en-US" dirty="0" smtClean="0"/>
              <a:t>無限数列を許すのは恐ろしくないか</a:t>
            </a:r>
            <a:r>
              <a:rPr kumimoji="1" lang="en-US" altLang="ja-JP" dirty="0" smtClean="0"/>
              <a:t>?</a:t>
            </a:r>
          </a:p>
          <a:p>
            <a:pPr lvl="1"/>
            <a:r>
              <a:rPr kumimoji="1" lang="ja-JP" altLang="en-US" dirty="0" smtClean="0"/>
              <a:t>遅延評価があるので途中で打ち切れる</a:t>
            </a:r>
            <a:endParaRPr kumimoji="1" lang="en-US" altLang="ja-JP" dirty="0" smtClean="0"/>
          </a:p>
          <a:p>
            <a:r>
              <a:rPr kumimoji="1" lang="en-US" altLang="ja-JP" dirty="0" smtClean="0"/>
              <a:t>Fortran </a:t>
            </a:r>
            <a:r>
              <a:rPr kumimoji="1" lang="ja-JP" altLang="en-US" dirty="0" err="1" smtClean="0"/>
              <a:t>のような</a:t>
            </a:r>
            <a:r>
              <a:rPr kumimoji="1" lang="ja-JP" altLang="en-US" dirty="0" smtClean="0"/>
              <a:t>手続き型言語でも</a:t>
            </a:r>
            <a:r>
              <a:rPr kumimoji="1" lang="en-US" altLang="ja-JP" dirty="0" smtClean="0"/>
              <a:t>, </a:t>
            </a:r>
            <a:r>
              <a:rPr kumimoji="1" lang="ja-JP" altLang="en-US" dirty="0" smtClean="0"/>
              <a:t>関数を自分で定義して全部関数でやるようにすればそれは関数型言語を使っているのと同じ</a:t>
            </a:r>
            <a:r>
              <a:rPr kumimoji="1" lang="en-US" altLang="ja-JP" dirty="0" smtClean="0"/>
              <a:t>?</a:t>
            </a:r>
          </a:p>
          <a:p>
            <a:pPr lvl="1"/>
            <a:r>
              <a:rPr lang="ja-JP" altLang="en-US" dirty="0" smtClean="0"/>
              <a:t>その通り</a:t>
            </a:r>
            <a:r>
              <a:rPr lang="en-US" altLang="ja-JP" dirty="0" smtClean="0"/>
              <a:t>. </a:t>
            </a:r>
            <a:r>
              <a:rPr lang="ja-JP" altLang="en-US" dirty="0" smtClean="0"/>
              <a:t>関数型プログラミング</a:t>
            </a:r>
            <a:r>
              <a:rPr lang="en-US" altLang="ja-JP" dirty="0" smtClean="0"/>
              <a:t>”</a:t>
            </a:r>
            <a:r>
              <a:rPr lang="ja-JP" altLang="en-US" dirty="0" smtClean="0"/>
              <a:t>スタイル</a:t>
            </a:r>
            <a:r>
              <a:rPr lang="en-US" altLang="ja-JP" dirty="0" smtClean="0"/>
              <a:t>”</a:t>
            </a:r>
          </a:p>
          <a:p>
            <a:r>
              <a:rPr lang="ja-JP" altLang="en-US" dirty="0" smtClean="0"/>
              <a:t>物理の支配方程式と初期値と境界条件を並べれば</a:t>
            </a:r>
            <a:r>
              <a:rPr lang="en-US" altLang="ja-JP" dirty="0" smtClean="0"/>
              <a:t>, </a:t>
            </a:r>
            <a:r>
              <a:rPr lang="ja-JP" altLang="en-US" dirty="0" smtClean="0"/>
              <a:t>あとは勝手に </a:t>
            </a:r>
            <a:r>
              <a:rPr lang="en-US" altLang="ja-JP" dirty="0" smtClean="0"/>
              <a:t>(</a:t>
            </a:r>
            <a:r>
              <a:rPr lang="ja-JP" altLang="en-US" dirty="0" smtClean="0"/>
              <a:t>解き方を考えて</a:t>
            </a:r>
            <a:r>
              <a:rPr lang="en-US" altLang="ja-JP" dirty="0" smtClean="0"/>
              <a:t>)</a:t>
            </a:r>
            <a:r>
              <a:rPr lang="ja-JP" altLang="en-US" dirty="0" smtClean="0"/>
              <a:t> 計算してくれる</a:t>
            </a:r>
            <a:r>
              <a:rPr lang="en-US" altLang="ja-JP" dirty="0" smtClean="0"/>
              <a:t>?</a:t>
            </a:r>
          </a:p>
          <a:p>
            <a:pPr lvl="1"/>
            <a:r>
              <a:rPr lang="ja-JP" altLang="en-US" dirty="0" smtClean="0"/>
              <a:t>原理的にはそのはず</a:t>
            </a:r>
            <a:endParaRPr lang="en-US" altLang="ja-JP" dirty="0" smtClean="0"/>
          </a:p>
          <a:p>
            <a:r>
              <a:rPr kumimoji="1" lang="ja-JP" altLang="en-US" dirty="0" smtClean="0"/>
              <a:t>関数型言語の本質は</a:t>
            </a:r>
            <a:r>
              <a:rPr kumimoji="1" lang="en-US" altLang="ja-JP" dirty="0" smtClean="0"/>
              <a:t>?</a:t>
            </a:r>
          </a:p>
          <a:p>
            <a:pPr lvl="1"/>
            <a:r>
              <a:rPr lang="ja-JP" altLang="en-US" dirty="0" smtClean="0"/>
              <a:t>ラムダ計算</a:t>
            </a:r>
            <a:endParaRPr lang="en-US" altLang="ja-JP" dirty="0" smtClean="0"/>
          </a:p>
          <a:p>
            <a:pPr lvl="1"/>
            <a:r>
              <a:rPr lang="ja-JP" altLang="en-US" dirty="0"/>
              <a:t>定義</a:t>
            </a:r>
            <a:r>
              <a:rPr lang="ja-JP" altLang="en-US" dirty="0" smtClean="0"/>
              <a:t>を並べれば</a:t>
            </a:r>
            <a:r>
              <a:rPr lang="en-US" altLang="ja-JP" dirty="0" smtClean="0"/>
              <a:t>, </a:t>
            </a:r>
            <a:r>
              <a:rPr lang="ja-JP" altLang="en-US" dirty="0"/>
              <a:t>計算順序</a:t>
            </a:r>
            <a:r>
              <a:rPr lang="ja-JP" altLang="en-US" dirty="0" smtClean="0"/>
              <a:t>はコンパイラに任せられるというのが特徴のひとつ</a:t>
            </a:r>
            <a:endParaRPr lang="en-US" altLang="ja-JP" dirty="0" smtClean="0"/>
          </a:p>
        </p:txBody>
      </p:sp>
    </p:spTree>
    <p:extLst>
      <p:ext uri="{BB962C8B-B14F-4D97-AF65-F5344CB8AC3E}">
        <p14:creationId xmlns:p14="http://schemas.microsoft.com/office/powerpoint/2010/main" val="8795265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p:txBody>
          <a:bodyPr/>
          <a:lstStyle/>
          <a:p>
            <a:r>
              <a:rPr lang="ja-JP" altLang="en-US">
                <a:latin typeface="Constantia" charset="0"/>
              </a:rPr>
              <a:t>参考資料</a:t>
            </a:r>
          </a:p>
        </p:txBody>
      </p:sp>
      <p:sp>
        <p:nvSpPr>
          <p:cNvPr id="35842" name="コンテンツ プレースホルダー 2"/>
          <p:cNvSpPr>
            <a:spLocks noGrp="1"/>
          </p:cNvSpPr>
          <p:nvPr>
            <p:ph idx="1"/>
          </p:nvPr>
        </p:nvSpPr>
        <p:spPr>
          <a:xfrm>
            <a:off x="1112786" y="1985617"/>
            <a:ext cx="4752073" cy="4097385"/>
          </a:xfrm>
        </p:spPr>
        <p:txBody>
          <a:bodyPr/>
          <a:lstStyle/>
          <a:p>
            <a:r>
              <a:rPr lang="ja-JP" altLang="en-US" sz="2000" dirty="0" smtClean="0">
                <a:latin typeface="Franklin Gothic Book" charset="0"/>
              </a:rPr>
              <a:t>青木峰郎</a:t>
            </a:r>
            <a:r>
              <a:rPr lang="en-US" altLang="ja-JP" sz="2000" dirty="0" smtClean="0">
                <a:latin typeface="Franklin Gothic Book" charset="0"/>
              </a:rPr>
              <a:t>, </a:t>
            </a:r>
            <a:r>
              <a:rPr lang="ja-JP" altLang="en-US" sz="2000" dirty="0" smtClean="0">
                <a:latin typeface="Franklin Gothic Book" charset="0"/>
              </a:rPr>
              <a:t>山下伸夫「ふつうの</a:t>
            </a:r>
            <a:r>
              <a:rPr lang="en-US" altLang="ja-JP" sz="2000" dirty="0" smtClean="0">
                <a:latin typeface="Franklin Gothic Book" charset="0"/>
              </a:rPr>
              <a:t> Haskell </a:t>
            </a:r>
            <a:r>
              <a:rPr lang="ja-JP" altLang="en-US" sz="2000" dirty="0" smtClean="0">
                <a:latin typeface="Franklin Gothic Book" charset="0"/>
              </a:rPr>
              <a:t>プログラミング</a:t>
            </a:r>
            <a:r>
              <a:rPr lang="en-US" altLang="ja-JP" sz="2000" dirty="0" smtClean="0">
                <a:latin typeface="Franklin Gothic Book" charset="0"/>
              </a:rPr>
              <a:t> </a:t>
            </a:r>
            <a:r>
              <a:rPr lang="ja-JP" altLang="en-US" sz="2000" dirty="0" smtClean="0">
                <a:latin typeface="Franklin Gothic Book" charset="0"/>
              </a:rPr>
              <a:t>ふつうのプログラマのための関数型言語入門」ソフトバンククリエイティブ</a:t>
            </a:r>
            <a:r>
              <a:rPr lang="en-US" altLang="ja-JP" sz="2000" dirty="0" smtClean="0">
                <a:latin typeface="Franklin Gothic Book" charset="0"/>
              </a:rPr>
              <a:t>, ISBN: 978-4797336023</a:t>
            </a:r>
          </a:p>
          <a:p>
            <a:r>
              <a:rPr lang="en-US" altLang="ja-JP" sz="2000" dirty="0" smtClean="0">
                <a:latin typeface="Franklin Gothic Book" charset="0"/>
              </a:rPr>
              <a:t>Haskell</a:t>
            </a:r>
            <a:r>
              <a:rPr lang="ja-JP" altLang="en-US" sz="2000" dirty="0" smtClean="0">
                <a:latin typeface="Franklin Gothic Book" charset="0"/>
              </a:rPr>
              <a:t>入門 </a:t>
            </a:r>
            <a:r>
              <a:rPr lang="en-US" altLang="ja-JP" sz="2000" dirty="0" smtClean="0">
                <a:latin typeface="Franklin Gothic Book" charset="0"/>
              </a:rPr>
              <a:t>5</a:t>
            </a:r>
            <a:r>
              <a:rPr lang="ja-JP" altLang="en-US" sz="2000" dirty="0" smtClean="0">
                <a:latin typeface="Franklin Gothic Book" charset="0"/>
              </a:rPr>
              <a:t>ステップ </a:t>
            </a:r>
            <a:r>
              <a:rPr lang="en-US" altLang="ja-JP" sz="2000" dirty="0" smtClean="0">
                <a:latin typeface="Franklin Gothic Book" charset="0"/>
              </a:rPr>
              <a:t>- </a:t>
            </a:r>
            <a:r>
              <a:rPr lang="en-US" altLang="ja-JP" sz="2000" dirty="0" err="1" smtClean="0">
                <a:latin typeface="Franklin Gothic Book" charset="0"/>
              </a:rPr>
              <a:t>HaskellWiki</a:t>
            </a:r>
            <a:endParaRPr lang="en-US" altLang="ja-JP" sz="2000" dirty="0" smtClean="0">
              <a:latin typeface="Franklin Gothic Book" charset="0"/>
            </a:endParaRPr>
          </a:p>
          <a:p>
            <a:pPr lvl="1"/>
            <a:r>
              <a:rPr lang="en-US" altLang="ja-JP" sz="2000" dirty="0" smtClean="0">
                <a:latin typeface="Franklin Gothic Book" charset="0"/>
                <a:hlinkClick r:id="rId2"/>
              </a:rPr>
              <a:t>http://www.haskell.org/haskellwiki/Haskell%E5%85%A5%E9%96%80_5%E3%82%B9%E3%83%86%E3%83%83%E3%83%97</a:t>
            </a:r>
            <a:endParaRPr lang="en-US" altLang="ja-JP" sz="2000" dirty="0">
              <a:latin typeface="Franklin Gothic Book" charset="0"/>
            </a:endParaRPr>
          </a:p>
          <a:p>
            <a:r>
              <a:rPr lang="en-US" altLang="ja-JP" sz="2000" dirty="0" smtClean="0">
                <a:latin typeface="Franklin Gothic Book" charset="0"/>
              </a:rPr>
              <a:t>The Glasgow Haskell Compiler</a:t>
            </a:r>
          </a:p>
          <a:p>
            <a:pPr lvl="1"/>
            <a:r>
              <a:rPr lang="en-US" altLang="ja-JP" sz="2000" dirty="0" smtClean="0">
                <a:latin typeface="Franklin Gothic Book" charset="0"/>
                <a:hlinkClick r:id="rId3"/>
              </a:rPr>
              <a:t>http://www.haskell.org/ghc/</a:t>
            </a:r>
            <a:endParaRPr lang="en-US" altLang="ja-JP" sz="2000" dirty="0" smtClean="0">
              <a:latin typeface="Franklin Gothic Book" charset="0"/>
            </a:endParaRPr>
          </a:p>
        </p:txBody>
      </p:sp>
      <p:pic>
        <p:nvPicPr>
          <p:cNvPr id="4" name="図 3" descr="ref=dp_image_z_0.jpeg"/>
          <p:cNvPicPr>
            <a:picLocks noChangeAspect="1"/>
          </p:cNvPicPr>
          <p:nvPr/>
        </p:nvPicPr>
        <p:blipFill rotWithShape="1">
          <a:blip r:embed="rId4">
            <a:extLst>
              <a:ext uri="{28A0092B-C50C-407E-A947-70E740481C1C}">
                <a14:useLocalDpi xmlns:a14="http://schemas.microsoft.com/office/drawing/2010/main" val="0"/>
              </a:ext>
            </a:extLst>
          </a:blip>
          <a:srcRect l="14206" r="14173"/>
          <a:stretch/>
        </p:blipFill>
        <p:spPr>
          <a:xfrm>
            <a:off x="5898277" y="2119313"/>
            <a:ext cx="2334451" cy="3259403"/>
          </a:xfrm>
          <a:prstGeom prst="rect">
            <a:avLst/>
          </a:prstGeom>
        </p:spPr>
      </p:pic>
      <p:sp>
        <p:nvSpPr>
          <p:cNvPr id="6" name="テキスト ボックス 5"/>
          <p:cNvSpPr txBox="1"/>
          <p:nvPr/>
        </p:nvSpPr>
        <p:spPr>
          <a:xfrm>
            <a:off x="7041764" y="5415161"/>
            <a:ext cx="1190964" cy="307777"/>
          </a:xfrm>
          <a:prstGeom prst="rect">
            <a:avLst/>
          </a:prstGeom>
          <a:noFill/>
        </p:spPr>
        <p:txBody>
          <a:bodyPr wrap="none" rtlCol="0">
            <a:spAutoFit/>
          </a:bodyPr>
          <a:lstStyle/>
          <a:p>
            <a:r>
              <a:rPr lang="en-US" altLang="ja-JP" sz="1400" dirty="0" err="1" smtClean="0"/>
              <a:t>amazon.co.jp</a:t>
            </a:r>
            <a:endParaRPr kumimoji="1" lang="ja-JP" altLang="en-US" sz="1400" dirty="0"/>
          </a:p>
        </p:txBody>
      </p:sp>
    </p:spTree>
    <p:extLst>
      <p:ext uri="{BB962C8B-B14F-4D97-AF65-F5344CB8AC3E}">
        <p14:creationId xmlns:p14="http://schemas.microsoft.com/office/powerpoint/2010/main" val="3568469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1095375" y="748783"/>
            <a:ext cx="6964363" cy="969852"/>
          </a:xfrm>
        </p:spPr>
        <p:txBody>
          <a:bodyPr>
            <a:normAutofit/>
          </a:bodyPr>
          <a:lstStyle/>
          <a:p>
            <a:r>
              <a:rPr lang="ja-JP" altLang="en-US" sz="3600" dirty="0" smtClean="0">
                <a:latin typeface="Constantia" charset="0"/>
              </a:rPr>
              <a:t>プログラミング</a:t>
            </a:r>
            <a:r>
              <a:rPr lang="ja-JP" altLang="en-US" sz="3600" dirty="0">
                <a:latin typeface="Constantia" charset="0"/>
              </a:rPr>
              <a:t>言語</a:t>
            </a:r>
            <a:r>
              <a:rPr lang="ja-JP" altLang="en-US" sz="3600" dirty="0" smtClean="0">
                <a:latin typeface="Constantia" charset="0"/>
              </a:rPr>
              <a:t>の種類</a:t>
            </a:r>
            <a:endParaRPr lang="ja-JP" altLang="en-US" sz="3600" dirty="0">
              <a:latin typeface="Constantia" charset="0"/>
            </a:endParaRPr>
          </a:p>
        </p:txBody>
      </p:sp>
      <p:sp>
        <p:nvSpPr>
          <p:cNvPr id="18434" name="コンテンツ プレースホルダー 2"/>
          <p:cNvSpPr>
            <a:spLocks noGrp="1"/>
          </p:cNvSpPr>
          <p:nvPr>
            <p:ph idx="1"/>
          </p:nvPr>
        </p:nvSpPr>
        <p:spPr>
          <a:xfrm>
            <a:off x="1476949" y="1699803"/>
            <a:ext cx="5970985" cy="3894649"/>
          </a:xfrm>
        </p:spPr>
        <p:txBody>
          <a:bodyPr>
            <a:normAutofit fontScale="85000" lnSpcReduction="20000"/>
          </a:bodyPr>
          <a:lstStyle/>
          <a:p>
            <a:r>
              <a:rPr lang="ja-JP" altLang="en-US" dirty="0">
                <a:latin typeface="Franklin Gothic Book" charset="0"/>
              </a:rPr>
              <a:t>手続き型</a:t>
            </a:r>
            <a:r>
              <a:rPr lang="ja-JP" altLang="en-US" dirty="0" smtClean="0">
                <a:latin typeface="Franklin Gothic Book" charset="0"/>
              </a:rPr>
              <a:t>言語</a:t>
            </a:r>
            <a:endParaRPr lang="en-US" altLang="ja-JP" dirty="0" smtClean="0">
              <a:latin typeface="Franklin Gothic Book" charset="0"/>
            </a:endParaRPr>
          </a:p>
          <a:p>
            <a:pPr lvl="1"/>
            <a:r>
              <a:rPr lang="ja-JP" altLang="en-US" dirty="0">
                <a:latin typeface="Franklin Gothic Book" charset="0"/>
              </a:rPr>
              <a:t>記述された命令を逐次的に実行し、処理の結果に応じて変数の内容を変化させていくプログラミング</a:t>
            </a:r>
            <a:r>
              <a:rPr lang="ja-JP" altLang="en-US" dirty="0" smtClean="0">
                <a:latin typeface="Franklin Gothic Book" charset="0"/>
              </a:rPr>
              <a:t>言語</a:t>
            </a:r>
            <a:endParaRPr lang="en-US" altLang="ja-JP" dirty="0" smtClean="0">
              <a:latin typeface="Franklin Gothic Book" charset="0"/>
            </a:endParaRPr>
          </a:p>
          <a:p>
            <a:pPr lvl="1"/>
            <a:r>
              <a:rPr lang="ja-JP" altLang="en-US" dirty="0">
                <a:latin typeface="Franklin Gothic Book" charset="0"/>
              </a:rPr>
              <a:t>例</a:t>
            </a:r>
            <a:r>
              <a:rPr lang="en-US" altLang="ja-JP" dirty="0">
                <a:latin typeface="Franklin Gothic Book" charset="0"/>
              </a:rPr>
              <a:t>: C, Fortran 77, </a:t>
            </a:r>
            <a:r>
              <a:rPr lang="en-US" altLang="ja-JP" dirty="0" err="1" smtClean="0">
                <a:latin typeface="Franklin Gothic Book" charset="0"/>
              </a:rPr>
              <a:t>etc</a:t>
            </a:r>
            <a:endParaRPr lang="en-US" altLang="ja-JP" dirty="0" smtClean="0">
              <a:latin typeface="Franklin Gothic Book" charset="0"/>
            </a:endParaRPr>
          </a:p>
          <a:p>
            <a:pPr lvl="1"/>
            <a:r>
              <a:rPr lang="ja-JP" altLang="en-US" dirty="0">
                <a:latin typeface="Franklin Gothic Book" charset="0"/>
              </a:rPr>
              <a:t>古く</a:t>
            </a:r>
            <a:r>
              <a:rPr lang="ja-JP" altLang="en-US" dirty="0" smtClean="0">
                <a:latin typeface="Franklin Gothic Book" charset="0"/>
              </a:rPr>
              <a:t>から用いられてきている</a:t>
            </a:r>
            <a:endParaRPr lang="en-US" altLang="ja-JP" dirty="0">
              <a:latin typeface="Franklin Gothic Book" charset="0"/>
            </a:endParaRPr>
          </a:p>
          <a:p>
            <a:r>
              <a:rPr lang="ja-JP" altLang="en-US" dirty="0" smtClean="0">
                <a:latin typeface="Franklin Gothic Book" charset="0"/>
              </a:rPr>
              <a:t>関数型言語</a:t>
            </a:r>
            <a:r>
              <a:rPr lang="en-US" altLang="ja-JP" dirty="0" smtClean="0">
                <a:latin typeface="Franklin Gothic Book" charset="0"/>
              </a:rPr>
              <a:t> </a:t>
            </a:r>
            <a:endParaRPr lang="en-US" altLang="ja-JP" dirty="0">
              <a:latin typeface="Franklin Gothic Book" charset="0"/>
            </a:endParaRPr>
          </a:p>
          <a:p>
            <a:pPr lvl="1"/>
            <a:r>
              <a:rPr lang="ja-JP" altLang="en-US" dirty="0" smtClean="0">
                <a:latin typeface="Franklin Gothic Book" charset="0"/>
              </a:rPr>
              <a:t>全て</a:t>
            </a:r>
            <a:r>
              <a:rPr lang="ja-JP" altLang="en-US" dirty="0">
                <a:latin typeface="Franklin Gothic Book" charset="0"/>
              </a:rPr>
              <a:t>の計算や処理などを関数の定義の組み合わせとして記述していくプログラミング</a:t>
            </a:r>
            <a:r>
              <a:rPr lang="ja-JP" altLang="en-US" dirty="0" smtClean="0">
                <a:latin typeface="Franklin Gothic Book" charset="0"/>
              </a:rPr>
              <a:t>言語</a:t>
            </a:r>
            <a:endParaRPr lang="en-US" altLang="ja-JP" dirty="0" smtClean="0">
              <a:latin typeface="Franklin Gothic Book" charset="0"/>
            </a:endParaRPr>
          </a:p>
          <a:p>
            <a:pPr lvl="1"/>
            <a:r>
              <a:rPr lang="ja-JP" altLang="en-US" dirty="0" smtClean="0">
                <a:latin typeface="Franklin Gothic Book" charset="0"/>
              </a:rPr>
              <a:t>例</a:t>
            </a:r>
            <a:r>
              <a:rPr lang="en-US" altLang="ja-JP" dirty="0">
                <a:latin typeface="Franklin Gothic Book" charset="0"/>
              </a:rPr>
              <a:t>: Lisp, </a:t>
            </a:r>
            <a:r>
              <a:rPr lang="en-US" altLang="ja-JP" dirty="0" err="1">
                <a:latin typeface="Franklin Gothic Book" charset="0"/>
              </a:rPr>
              <a:t>Emacs</a:t>
            </a:r>
            <a:r>
              <a:rPr lang="en-US" altLang="ja-JP" dirty="0">
                <a:latin typeface="Franklin Gothic Book" charset="0"/>
              </a:rPr>
              <a:t> Lisp, </a:t>
            </a:r>
            <a:r>
              <a:rPr lang="en-US" altLang="ja-JP" dirty="0" err="1">
                <a:latin typeface="Franklin Gothic Book" charset="0"/>
              </a:rPr>
              <a:t>Ocaml</a:t>
            </a:r>
            <a:r>
              <a:rPr lang="en-US" altLang="ja-JP" dirty="0">
                <a:latin typeface="Franklin Gothic Book" charset="0"/>
              </a:rPr>
              <a:t>, ML, Scheme, Haskell, </a:t>
            </a:r>
            <a:r>
              <a:rPr lang="en-US" altLang="ja-JP" dirty="0" err="1">
                <a:latin typeface="Franklin Gothic Book" charset="0"/>
              </a:rPr>
              <a:t>Erlang</a:t>
            </a:r>
            <a:r>
              <a:rPr lang="en-US" altLang="ja-JP" dirty="0">
                <a:latin typeface="Franklin Gothic Book" charset="0"/>
              </a:rPr>
              <a:t>, </a:t>
            </a:r>
            <a:r>
              <a:rPr lang="en-US" altLang="ja-JP" dirty="0" err="1">
                <a:latin typeface="Franklin Gothic Book" charset="0"/>
              </a:rPr>
              <a:t>Scala</a:t>
            </a:r>
            <a:r>
              <a:rPr lang="en-US" altLang="ja-JP" dirty="0">
                <a:latin typeface="Franklin Gothic Book" charset="0"/>
              </a:rPr>
              <a:t>, F#, etc</a:t>
            </a:r>
            <a:r>
              <a:rPr lang="en-US" altLang="ja-JP" dirty="0" smtClean="0">
                <a:latin typeface="Franklin Gothic Book" charset="0"/>
              </a:rPr>
              <a:t>.</a:t>
            </a:r>
          </a:p>
          <a:p>
            <a:pPr lvl="1"/>
            <a:r>
              <a:rPr lang="ja-JP" altLang="en-US" dirty="0">
                <a:latin typeface="Franklin Gothic Book" charset="0"/>
              </a:rPr>
              <a:t>言語自体</a:t>
            </a:r>
            <a:r>
              <a:rPr lang="ja-JP" altLang="en-US" dirty="0" smtClean="0">
                <a:latin typeface="Franklin Gothic Book" charset="0"/>
              </a:rPr>
              <a:t>は古くから存在したが</a:t>
            </a:r>
            <a:r>
              <a:rPr lang="en-US" altLang="ja-JP" dirty="0" smtClean="0">
                <a:latin typeface="Franklin Gothic Book" charset="0"/>
              </a:rPr>
              <a:t>, </a:t>
            </a:r>
            <a:r>
              <a:rPr lang="ja-JP" altLang="en-US" dirty="0" smtClean="0">
                <a:latin typeface="Franklin Gothic Book" charset="0"/>
              </a:rPr>
              <a:t>商用のシステムに使われだしたのは最近になってから</a:t>
            </a:r>
            <a:endParaRPr lang="en-US" altLang="ja-JP" dirty="0" smtClean="0">
              <a:latin typeface="Franklin Gothic Book" charset="0"/>
            </a:endParaRPr>
          </a:p>
          <a:p>
            <a:pPr lvl="2"/>
            <a:r>
              <a:rPr lang="en-US" altLang="ja-JP" dirty="0" smtClean="0">
                <a:latin typeface="Franklin Gothic Book" charset="0"/>
              </a:rPr>
              <a:t>Twitter </a:t>
            </a:r>
            <a:r>
              <a:rPr lang="ja-JP" altLang="en-US" dirty="0" smtClean="0">
                <a:latin typeface="Franklin Gothic Book" charset="0"/>
              </a:rPr>
              <a:t>が関数型言語である </a:t>
            </a:r>
            <a:r>
              <a:rPr lang="en-US" altLang="ja-JP" dirty="0" err="1" smtClean="0">
                <a:latin typeface="Franklin Gothic Book" charset="0"/>
              </a:rPr>
              <a:t>Scala</a:t>
            </a:r>
            <a:r>
              <a:rPr lang="en-US" altLang="ja-JP" dirty="0" smtClean="0">
                <a:latin typeface="Franklin Gothic Book" charset="0"/>
              </a:rPr>
              <a:t> </a:t>
            </a:r>
            <a:r>
              <a:rPr lang="ja-JP" altLang="en-US" dirty="0" smtClean="0">
                <a:latin typeface="Franklin Gothic Book" charset="0"/>
              </a:rPr>
              <a:t>を採用</a:t>
            </a:r>
            <a:endParaRPr lang="en-US" altLang="ja-JP" dirty="0" smtClean="0">
              <a:latin typeface="Franklin Gothic Book" charset="0"/>
            </a:endParaRPr>
          </a:p>
        </p:txBody>
      </p:sp>
      <p:sp>
        <p:nvSpPr>
          <p:cNvPr id="4" name="テキスト ボックス 3"/>
          <p:cNvSpPr txBox="1"/>
          <p:nvPr/>
        </p:nvSpPr>
        <p:spPr>
          <a:xfrm>
            <a:off x="6187550" y="1564746"/>
            <a:ext cx="1915909" cy="307777"/>
          </a:xfrm>
          <a:prstGeom prst="rect">
            <a:avLst/>
          </a:prstGeom>
          <a:noFill/>
        </p:spPr>
        <p:txBody>
          <a:bodyPr wrap="none" rtlCol="0">
            <a:spAutoFit/>
          </a:bodyPr>
          <a:lstStyle/>
          <a:p>
            <a:r>
              <a:rPr kumimoji="1" lang="ja-JP" altLang="en-US" sz="1400" dirty="0" smtClean="0"/>
              <a:t>参考</a:t>
            </a:r>
            <a:r>
              <a:rPr kumimoji="1" lang="en-US" altLang="ja-JP" sz="1400" dirty="0" smtClean="0"/>
              <a:t>: http://e-words.jp</a:t>
            </a:r>
            <a:endParaRPr kumimoji="1" lang="ja-JP" altLang="en-US" sz="1400" dirty="0"/>
          </a:p>
        </p:txBody>
      </p:sp>
      <p:sp>
        <p:nvSpPr>
          <p:cNvPr id="2" name="テキスト ボックス 1"/>
          <p:cNvSpPr txBox="1"/>
          <p:nvPr/>
        </p:nvSpPr>
        <p:spPr>
          <a:xfrm>
            <a:off x="1552575" y="5640172"/>
            <a:ext cx="6255239" cy="646331"/>
          </a:xfrm>
          <a:prstGeom prst="rect">
            <a:avLst/>
          </a:prstGeom>
          <a:noFill/>
        </p:spPr>
        <p:txBody>
          <a:bodyPr wrap="none" rtlCol="0">
            <a:spAutoFit/>
          </a:bodyPr>
          <a:lstStyle/>
          <a:p>
            <a:r>
              <a:rPr kumimoji="1" lang="ja-JP" altLang="en-US" sz="1800" dirty="0" smtClean="0"/>
              <a:t>注意</a:t>
            </a:r>
            <a:r>
              <a:rPr kumimoji="1" lang="en-US" altLang="ja-JP" sz="1800" dirty="0" smtClean="0"/>
              <a:t>: </a:t>
            </a:r>
            <a:r>
              <a:rPr kumimoji="1" lang="ja-JP" altLang="en-US" sz="1800" dirty="0" smtClean="0"/>
              <a:t>どちらのプログラミングスタイルも</a:t>
            </a:r>
            <a:r>
              <a:rPr lang="ja-JP" altLang="en-US" sz="1800" dirty="0"/>
              <a:t>取れる</a:t>
            </a:r>
            <a:r>
              <a:rPr kumimoji="1" lang="ja-JP" altLang="en-US" sz="1800" dirty="0" smtClean="0"/>
              <a:t>言語もあるので</a:t>
            </a:r>
            <a:r>
              <a:rPr kumimoji="1" lang="en-US" altLang="ja-JP" sz="1800" dirty="0" smtClean="0"/>
              <a:t>, </a:t>
            </a:r>
          </a:p>
          <a:p>
            <a:r>
              <a:rPr kumimoji="1" lang="ja-JP" altLang="en-US" sz="1800" dirty="0" smtClean="0"/>
              <a:t>厳密に分類できるわけではない</a:t>
            </a:r>
            <a:endParaRPr kumimoji="1" lang="ja-JP" altLang="en-US" sz="1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p:txBody>
          <a:bodyPr/>
          <a:lstStyle/>
          <a:p>
            <a:r>
              <a:rPr lang="ja-JP" altLang="en-US">
                <a:latin typeface="Constantia" charset="0"/>
              </a:rPr>
              <a:t>参考資料</a:t>
            </a:r>
          </a:p>
        </p:txBody>
      </p:sp>
      <p:sp>
        <p:nvSpPr>
          <p:cNvPr id="35842" name="コンテンツ プレースホルダー 2"/>
          <p:cNvSpPr>
            <a:spLocks noGrp="1"/>
          </p:cNvSpPr>
          <p:nvPr>
            <p:ph idx="1"/>
          </p:nvPr>
        </p:nvSpPr>
        <p:spPr>
          <a:xfrm>
            <a:off x="1146204" y="1902057"/>
            <a:ext cx="6974370" cy="4174296"/>
          </a:xfrm>
        </p:spPr>
        <p:txBody>
          <a:bodyPr>
            <a:normAutofit fontScale="92500" lnSpcReduction="10000"/>
          </a:bodyPr>
          <a:lstStyle/>
          <a:p>
            <a:r>
              <a:rPr lang="ja-JP" altLang="en-US" sz="2000" dirty="0" smtClean="0">
                <a:latin typeface="Franklin Gothic Book" charset="0"/>
              </a:rPr>
              <a:t>本物</a:t>
            </a:r>
            <a:r>
              <a:rPr lang="ja-JP" altLang="en-US" sz="2000" dirty="0">
                <a:latin typeface="Franklin Gothic Book" charset="0"/>
              </a:rPr>
              <a:t>のプログラマは</a:t>
            </a:r>
            <a:r>
              <a:rPr lang="en-US" altLang="ja-JP" sz="2000" dirty="0">
                <a:latin typeface="Franklin Gothic Book" charset="0"/>
              </a:rPr>
              <a:t>Haskell</a:t>
            </a:r>
            <a:r>
              <a:rPr lang="ja-JP" altLang="en-US" sz="2000" dirty="0">
                <a:latin typeface="Franklin Gothic Book" charset="0"/>
              </a:rPr>
              <a:t>を使う：</a:t>
            </a:r>
            <a:r>
              <a:rPr lang="en-US" altLang="ja-JP" sz="2000" dirty="0" err="1">
                <a:latin typeface="Franklin Gothic Book" charset="0"/>
              </a:rPr>
              <a:t>ITpro</a:t>
            </a:r>
            <a:endParaRPr lang="en-US" altLang="ja-JP" sz="2000" dirty="0">
              <a:latin typeface="Franklin Gothic Book" charset="0"/>
            </a:endParaRPr>
          </a:p>
          <a:p>
            <a:pPr lvl="1"/>
            <a:r>
              <a:rPr lang="en-US" altLang="ja-JP" sz="1800" dirty="0">
                <a:latin typeface="Franklin Gothic Book" charset="0"/>
                <a:hlinkClick r:id="rId2"/>
              </a:rPr>
              <a:t>http://itpro.nikkeibp.co.jp/article/COLUMN/20060915/248215</a:t>
            </a:r>
            <a:r>
              <a:rPr lang="en-US" altLang="ja-JP" sz="1800" dirty="0" smtClean="0">
                <a:latin typeface="Franklin Gothic Book" charset="0"/>
                <a:hlinkClick r:id="rId2"/>
              </a:rPr>
              <a:t>/</a:t>
            </a:r>
            <a:endParaRPr lang="en-US" altLang="ja-JP" sz="1800" dirty="0" smtClean="0">
              <a:latin typeface="Franklin Gothic Book" charset="0"/>
            </a:endParaRPr>
          </a:p>
          <a:p>
            <a:r>
              <a:rPr lang="ja-JP" altLang="en-US" sz="2000" dirty="0">
                <a:latin typeface="Franklin Gothic Book" charset="0"/>
              </a:rPr>
              <a:t>クイックソート </a:t>
            </a:r>
            <a:r>
              <a:rPr lang="en-US" altLang="ja-JP" sz="2000" dirty="0">
                <a:latin typeface="Franklin Gothic Book" charset="0"/>
              </a:rPr>
              <a:t>in C/C++/Haskell/ML - </a:t>
            </a:r>
            <a:r>
              <a:rPr lang="ja-JP" altLang="en-US" sz="2000" dirty="0">
                <a:latin typeface="Franklin Gothic Book" charset="0"/>
              </a:rPr>
              <a:t>長尾のブログ</a:t>
            </a:r>
          </a:p>
          <a:p>
            <a:pPr lvl="1"/>
            <a:r>
              <a:rPr lang="en-US" altLang="ja-JP" sz="1800" dirty="0">
                <a:latin typeface="Franklin Gothic Book" charset="0"/>
                <a:hlinkClick r:id="rId3"/>
              </a:rPr>
              <a:t>http://</a:t>
            </a:r>
            <a:r>
              <a:rPr lang="en-US" altLang="ja-JP" sz="1800" dirty="0" smtClean="0">
                <a:latin typeface="Franklin Gothic Book" charset="0"/>
                <a:hlinkClick r:id="rId3"/>
              </a:rPr>
              <a:t>wgag.blog.fc2.com/blog-entry-69.html</a:t>
            </a:r>
            <a:endParaRPr lang="en-US" altLang="ja-JP" sz="1800" dirty="0" smtClean="0">
              <a:latin typeface="Franklin Gothic Book" charset="0"/>
            </a:endParaRPr>
          </a:p>
          <a:p>
            <a:r>
              <a:rPr lang="en-US" altLang="ja-JP" sz="2000" dirty="0">
                <a:latin typeface="Franklin Gothic Book" charset="0"/>
              </a:rPr>
              <a:t>Ruby 2.0 </a:t>
            </a:r>
            <a:r>
              <a:rPr lang="ja-JP" altLang="en-US" sz="2000" dirty="0">
                <a:latin typeface="Franklin Gothic Book" charset="0"/>
              </a:rPr>
              <a:t>メモ</a:t>
            </a:r>
            <a:r>
              <a:rPr lang="en-US" altLang="ja-JP" sz="2000" dirty="0">
                <a:latin typeface="Franklin Gothic Book" charset="0"/>
              </a:rPr>
              <a:t>: Lazy </a:t>
            </a:r>
            <a:r>
              <a:rPr lang="ja-JP" altLang="en-US" sz="2000" dirty="0">
                <a:latin typeface="Franklin Gothic Book" charset="0"/>
              </a:rPr>
              <a:t>と </a:t>
            </a:r>
            <a:r>
              <a:rPr lang="en-US" altLang="ja-JP" sz="2000" dirty="0">
                <a:latin typeface="Franklin Gothic Book" charset="0"/>
              </a:rPr>
              <a:t>LINQ </a:t>
            </a:r>
            <a:r>
              <a:rPr lang="ja-JP" altLang="en-US" sz="2000" dirty="0">
                <a:latin typeface="Franklin Gothic Book" charset="0"/>
              </a:rPr>
              <a:t>とループ融合</a:t>
            </a:r>
          </a:p>
          <a:p>
            <a:pPr lvl="1"/>
            <a:r>
              <a:rPr lang="en-US" altLang="ja-JP" sz="1800" dirty="0">
                <a:latin typeface="Franklin Gothic Book" charset="0"/>
                <a:hlinkClick r:id="rId4"/>
              </a:rPr>
              <a:t>http://www.oki-osk.jp/esc/ruby/20-</a:t>
            </a:r>
            <a:r>
              <a:rPr lang="en-US" altLang="ja-JP" sz="1800" dirty="0" smtClean="0">
                <a:latin typeface="Franklin Gothic Book" charset="0"/>
                <a:hlinkClick r:id="rId4"/>
              </a:rPr>
              <a:t>lazy.html</a:t>
            </a:r>
            <a:endParaRPr lang="en-US" altLang="ja-JP" sz="1800" dirty="0" smtClean="0">
              <a:latin typeface="Franklin Gothic Book" charset="0"/>
            </a:endParaRPr>
          </a:p>
          <a:p>
            <a:r>
              <a:rPr lang="ja-JP" altLang="en-US" sz="2000" dirty="0">
                <a:latin typeface="Franklin Gothic Book" charset="0"/>
              </a:rPr>
              <a:t>怠惰な</a:t>
            </a:r>
            <a:r>
              <a:rPr lang="en-US" altLang="ja-JP" sz="2000" dirty="0" err="1">
                <a:latin typeface="Franklin Gothic Book" charset="0"/>
              </a:rPr>
              <a:t>Rubyist</a:t>
            </a:r>
            <a:r>
              <a:rPr lang="ja-JP" altLang="en-US" sz="2000" dirty="0">
                <a:latin typeface="Franklin Gothic Book" charset="0"/>
              </a:rPr>
              <a:t>への道 </a:t>
            </a:r>
            <a:r>
              <a:rPr lang="en-US" altLang="ja-JP" sz="2000" dirty="0">
                <a:latin typeface="Franklin Gothic Book" charset="0"/>
              </a:rPr>
              <a:t>- Enumerator::Lazy </a:t>
            </a:r>
            <a:r>
              <a:rPr lang="ja-JP" altLang="en-US" sz="2000" dirty="0">
                <a:latin typeface="Franklin Gothic Book" charset="0"/>
              </a:rPr>
              <a:t>の使いかた </a:t>
            </a:r>
            <a:r>
              <a:rPr lang="en-US" altLang="ja-JP" sz="2000" dirty="0">
                <a:latin typeface="Franklin Gothic Book" charset="0"/>
              </a:rPr>
              <a:t>// Speaker Deck</a:t>
            </a:r>
          </a:p>
          <a:p>
            <a:pPr lvl="1"/>
            <a:r>
              <a:rPr lang="en-US" altLang="ja-JP" sz="1800" dirty="0">
                <a:latin typeface="Franklin Gothic Book" charset="0"/>
                <a:hlinkClick r:id="rId5"/>
              </a:rPr>
              <a:t>https://speakerdeck.com/nagachika/rubyist-</a:t>
            </a:r>
            <a:r>
              <a:rPr lang="en-US" altLang="ja-JP" sz="1800" dirty="0" smtClean="0">
                <a:latin typeface="Franklin Gothic Book" charset="0"/>
                <a:hlinkClick r:id="rId5"/>
              </a:rPr>
              <a:t>enumeratorlazy</a:t>
            </a:r>
            <a:endParaRPr lang="en-US" altLang="ja-JP" sz="1800" dirty="0" smtClean="0">
              <a:latin typeface="Franklin Gothic Book" charset="0"/>
            </a:endParaRPr>
          </a:p>
          <a:p>
            <a:r>
              <a:rPr lang="ja-JP" altLang="en-US" sz="2000" dirty="0">
                <a:latin typeface="Franklin Gothic Book" charset="0"/>
              </a:rPr>
              <a:t>怠惰で短気で傲慢な君に贈る</a:t>
            </a:r>
            <a:r>
              <a:rPr lang="en-US" altLang="ja-JP" sz="2000" dirty="0">
                <a:latin typeface="Franklin Gothic Book" charset="0"/>
              </a:rPr>
              <a:t>Ruby</a:t>
            </a:r>
            <a:r>
              <a:rPr lang="ja-JP" altLang="en-US" sz="2000" dirty="0">
                <a:latin typeface="Franklin Gothic Book" charset="0"/>
              </a:rPr>
              <a:t>の遅延評価</a:t>
            </a:r>
          </a:p>
          <a:p>
            <a:pPr lvl="1"/>
            <a:r>
              <a:rPr lang="en-US" altLang="ja-JP" sz="1800" dirty="0">
                <a:latin typeface="Franklin Gothic Book" charset="0"/>
                <a:hlinkClick r:id="rId6"/>
              </a:rPr>
              <a:t>http://melborne.github.com/2012/07/06/enumerable-memo</a:t>
            </a:r>
            <a:r>
              <a:rPr lang="en-US" altLang="ja-JP" sz="1800" dirty="0" smtClean="0">
                <a:latin typeface="Franklin Gothic Book" charset="0"/>
                <a:hlinkClick r:id="rId6"/>
              </a:rPr>
              <a:t>/</a:t>
            </a:r>
            <a:endParaRPr lang="en-US" altLang="ja-JP" sz="1800" dirty="0" smtClean="0">
              <a:latin typeface="Franklin Gothic Book" charset="0"/>
            </a:endParaRPr>
          </a:p>
          <a:p>
            <a:r>
              <a:rPr lang="ja-JP" altLang="en-US" sz="2000" dirty="0">
                <a:latin typeface="Franklin Gothic Book" charset="0"/>
              </a:rPr>
              <a:t>逆引き</a:t>
            </a:r>
            <a:r>
              <a:rPr lang="en-US" altLang="ja-JP" sz="2000" dirty="0">
                <a:latin typeface="Franklin Gothic Book" charset="0"/>
              </a:rPr>
              <a:t>Ruby - </a:t>
            </a:r>
            <a:r>
              <a:rPr lang="ja-JP" altLang="en-US" sz="2000" dirty="0">
                <a:latin typeface="Franklin Gothic Book" charset="0"/>
              </a:rPr>
              <a:t>配列</a:t>
            </a:r>
          </a:p>
          <a:p>
            <a:pPr lvl="1"/>
            <a:r>
              <a:rPr lang="en-US" altLang="ja-JP" sz="1800" dirty="0">
                <a:latin typeface="Franklin Gothic Book" charset="0"/>
                <a:hlinkClick r:id=""/>
              </a:rPr>
              <a:t>http://www.namaraii.com/rubytips/?%C7%DB%CE%</a:t>
            </a:r>
            <a:r>
              <a:rPr lang="en-US" altLang="ja-JP" sz="1800" dirty="0" smtClean="0">
                <a:latin typeface="Franklin Gothic Book" charset="0"/>
                <a:hlinkClick r:id=""/>
              </a:rPr>
              <a:t>F3</a:t>
            </a:r>
            <a:endParaRPr lang="en-US" altLang="ja-JP" sz="2000" dirty="0" smtClean="0">
              <a:latin typeface="Franklin Gothic Book" charset="0"/>
            </a:endParaRPr>
          </a:p>
          <a:p>
            <a:endParaRPr lang="en-US" altLang="ja-JP" sz="2000" dirty="0" smtClean="0">
              <a:latin typeface="Franklin Gothic Book"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p:txBody>
          <a:bodyPr/>
          <a:lstStyle/>
          <a:p>
            <a:r>
              <a:rPr lang="ja-JP" altLang="en-US">
                <a:latin typeface="Constantia" charset="0"/>
              </a:rPr>
              <a:t>参考資料</a:t>
            </a:r>
          </a:p>
        </p:txBody>
      </p:sp>
      <p:sp>
        <p:nvSpPr>
          <p:cNvPr id="35842" name="コンテンツ プレースホルダー 2"/>
          <p:cNvSpPr>
            <a:spLocks noGrp="1"/>
          </p:cNvSpPr>
          <p:nvPr>
            <p:ph idx="1"/>
          </p:nvPr>
        </p:nvSpPr>
        <p:spPr>
          <a:xfrm>
            <a:off x="1146204" y="1902057"/>
            <a:ext cx="6974370" cy="3603625"/>
          </a:xfrm>
        </p:spPr>
        <p:txBody>
          <a:bodyPr/>
          <a:lstStyle/>
          <a:p>
            <a:r>
              <a:rPr lang="en-US" altLang="ja-JP" sz="2000" dirty="0" smtClean="0">
                <a:latin typeface="Franklin Gothic Book" charset="0"/>
              </a:rPr>
              <a:t>Haskell </a:t>
            </a:r>
            <a:r>
              <a:rPr lang="ja-JP" altLang="en-US" sz="2000" dirty="0" smtClean="0">
                <a:latin typeface="Franklin Gothic Book" charset="0"/>
              </a:rPr>
              <a:t>の高階関数 </a:t>
            </a:r>
            <a:r>
              <a:rPr lang="en-US" altLang="ja-JP" sz="2000" dirty="0" smtClean="0">
                <a:latin typeface="Franklin Gothic Book" charset="0"/>
              </a:rPr>
              <a:t>: </a:t>
            </a:r>
            <a:r>
              <a:rPr lang="en-US" altLang="ja-JP" sz="2000" dirty="0" err="1" smtClean="0">
                <a:latin typeface="Franklin Gothic Book" charset="0"/>
              </a:rPr>
              <a:t>tnomura</a:t>
            </a:r>
            <a:r>
              <a:rPr lang="ja-JP" altLang="en-US" sz="2000" dirty="0" smtClean="0">
                <a:latin typeface="Franklin Gothic Book" charset="0"/>
              </a:rPr>
              <a:t>のブログ</a:t>
            </a:r>
          </a:p>
          <a:p>
            <a:pPr lvl="1"/>
            <a:r>
              <a:rPr lang="en-US" altLang="ja-JP" sz="2000" dirty="0" smtClean="0">
                <a:latin typeface="Franklin Gothic Book" charset="0"/>
                <a:hlinkClick r:id="rId2"/>
              </a:rPr>
              <a:t>http://tnomura9.exblog.jp/10072405/</a:t>
            </a:r>
            <a:endParaRPr lang="en-US" altLang="ja-JP" sz="2000" dirty="0" smtClean="0">
              <a:latin typeface="Franklin Gothic Book" charset="0"/>
            </a:endParaRPr>
          </a:p>
          <a:p>
            <a:r>
              <a:rPr lang="en-US" altLang="ja-JP" sz="2000" dirty="0" smtClean="0">
                <a:latin typeface="Franklin Gothic Book" charset="0"/>
              </a:rPr>
              <a:t>Haskell - Wikipedia</a:t>
            </a:r>
          </a:p>
          <a:p>
            <a:pPr lvl="1"/>
            <a:r>
              <a:rPr lang="en-US" altLang="ja-JP" sz="2000" dirty="0" smtClean="0">
                <a:latin typeface="Franklin Gothic Book" charset="0"/>
                <a:hlinkClick r:id="rId3"/>
              </a:rPr>
              <a:t>http://ja.wikipedia.org/wiki/Haskell</a:t>
            </a:r>
            <a:endParaRPr lang="en-US" altLang="ja-JP" sz="2000" dirty="0" smtClean="0">
              <a:latin typeface="Franklin Gothic Book" charset="0"/>
            </a:endParaRPr>
          </a:p>
          <a:p>
            <a:r>
              <a:rPr lang="ja-JP" altLang="en-US" sz="2000" dirty="0" smtClean="0">
                <a:latin typeface="Franklin Gothic Book" charset="0"/>
              </a:rPr>
              <a:t>ローレンツ方程式 </a:t>
            </a:r>
            <a:r>
              <a:rPr lang="en-US" altLang="ja-JP" sz="2000" dirty="0" smtClean="0">
                <a:latin typeface="Franklin Gothic Book" charset="0"/>
              </a:rPr>
              <a:t>– Wikipedia</a:t>
            </a:r>
          </a:p>
          <a:p>
            <a:pPr lvl="1"/>
            <a:r>
              <a:rPr lang="en-US" altLang="ja-JP" sz="2000" dirty="0" smtClean="0">
                <a:latin typeface="Franklin Gothic Book" charset="0"/>
                <a:hlinkClick r:id="rId4"/>
              </a:rPr>
              <a:t>http://ja.wikipedia.org/wiki/%E3%83%AD%E3%83%BC%E3%83%AC%E3%83%B3%E3%83%84%E6%96%B9%E7%A8%8B%E5%BC%8F</a:t>
            </a:r>
            <a:endParaRPr lang="en-US" altLang="ja-JP" sz="2000" dirty="0" smtClean="0">
              <a:latin typeface="Franklin Gothic Book" charset="0"/>
            </a:endParaRPr>
          </a:p>
          <a:p>
            <a:r>
              <a:rPr lang="en-US" altLang="ja-JP" sz="2000" dirty="0" smtClean="0">
                <a:latin typeface="Franklin Gothic Book" charset="0"/>
              </a:rPr>
              <a:t>NC</a:t>
            </a:r>
            <a:r>
              <a:rPr lang="ja-JP" altLang="en-US" sz="2000" dirty="0" smtClean="0">
                <a:latin typeface="Franklin Gothic Book" charset="0"/>
              </a:rPr>
              <a:t>特集</a:t>
            </a:r>
            <a:r>
              <a:rPr lang="en-US" altLang="ja-JP" sz="2000" dirty="0" smtClean="0">
                <a:latin typeface="Franklin Gothic Book" charset="0"/>
              </a:rPr>
              <a:t>2 - </a:t>
            </a:r>
            <a:r>
              <a:rPr lang="ja-JP" altLang="en-US" sz="2000" dirty="0" smtClean="0">
                <a:latin typeface="Franklin Gothic Book" charset="0"/>
              </a:rPr>
              <a:t>次の主流は「関数型」 覆る言語選定の常識：</a:t>
            </a:r>
            <a:r>
              <a:rPr lang="en-US" altLang="ja-JP" sz="2000" dirty="0" err="1" smtClean="0">
                <a:latin typeface="Franklin Gothic Book" charset="0"/>
              </a:rPr>
              <a:t>ITpro</a:t>
            </a:r>
            <a:endParaRPr lang="en-US" altLang="ja-JP" sz="2000" dirty="0" smtClean="0">
              <a:latin typeface="Franklin Gothic Book" charset="0"/>
            </a:endParaRPr>
          </a:p>
          <a:p>
            <a:pPr lvl="1"/>
            <a:r>
              <a:rPr lang="en-US" altLang="ja-JP" sz="2000" dirty="0" smtClean="0">
                <a:latin typeface="Franklin Gothic Book" charset="0"/>
                <a:hlinkClick r:id="rId5"/>
              </a:rPr>
              <a:t>http://itpro.nikkeibp.co.jp/article/NC/20120920/424107/</a:t>
            </a:r>
            <a:endParaRPr lang="en-US" altLang="ja-JP" sz="2000" dirty="0" smtClean="0">
              <a:latin typeface="Franklin Gothic Book" charset="0"/>
            </a:endParaRPr>
          </a:p>
        </p:txBody>
      </p:sp>
    </p:spTree>
    <p:extLst>
      <p:ext uri="{BB962C8B-B14F-4D97-AF65-F5344CB8AC3E}">
        <p14:creationId xmlns:p14="http://schemas.microsoft.com/office/powerpoint/2010/main" val="13514830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Haskell </a:t>
            </a:r>
            <a:r>
              <a:rPr kumimoji="1" lang="ja-JP" altLang="en-US" dirty="0" smtClean="0"/>
              <a:t>での並列化</a:t>
            </a:r>
            <a:endParaRPr kumimoji="1" lang="ja-JP" altLang="en-US" dirty="0"/>
          </a:p>
        </p:txBody>
      </p:sp>
      <p:sp>
        <p:nvSpPr>
          <p:cNvPr id="4" name="正方形/長方形 3"/>
          <p:cNvSpPr/>
          <p:nvPr/>
        </p:nvSpPr>
        <p:spPr>
          <a:xfrm>
            <a:off x="3487738" y="5606245"/>
            <a:ext cx="4572000" cy="461665"/>
          </a:xfrm>
          <a:prstGeom prst="rect">
            <a:avLst/>
          </a:prstGeom>
        </p:spPr>
        <p:txBody>
          <a:bodyPr>
            <a:spAutoFit/>
          </a:bodyPr>
          <a:lstStyle/>
          <a:p>
            <a:r>
              <a:rPr lang="da-DK" altLang="ja-JP" sz="1200" dirty="0" smtClean="0"/>
              <a:t>http://</a:t>
            </a:r>
            <a:r>
              <a:rPr lang="da-DK" altLang="ja-JP" sz="1200" dirty="0" err="1" smtClean="0"/>
              <a:t>www.haskell.org</a:t>
            </a:r>
            <a:r>
              <a:rPr lang="da-DK" altLang="ja-JP" sz="1200" dirty="0" smtClean="0"/>
              <a:t>/</a:t>
            </a:r>
            <a:r>
              <a:rPr lang="da-DK" altLang="ja-JP" sz="1200" dirty="0" err="1" smtClean="0"/>
              <a:t>haskellwiki</a:t>
            </a:r>
            <a:r>
              <a:rPr lang="da-DK" altLang="ja-JP" sz="1200" dirty="0" smtClean="0"/>
              <a:t>/Haskell%E5%85%A5%E9%96%80_5%E3%82%B9%E3%83%86%E3%83%83%E3%83%97</a:t>
            </a:r>
            <a:endParaRPr lang="ja-JP" altLang="en-US" sz="1200" dirty="0"/>
          </a:p>
        </p:txBody>
      </p:sp>
      <p:sp>
        <p:nvSpPr>
          <p:cNvPr id="6" name="テキスト ボックス 5"/>
          <p:cNvSpPr txBox="1"/>
          <p:nvPr/>
        </p:nvSpPr>
        <p:spPr>
          <a:xfrm>
            <a:off x="2607344" y="1912926"/>
            <a:ext cx="3796156" cy="3693319"/>
          </a:xfrm>
          <a:prstGeom prst="rect">
            <a:avLst/>
          </a:prstGeom>
          <a:noFill/>
        </p:spPr>
        <p:txBody>
          <a:bodyPr wrap="none" rtlCol="0">
            <a:spAutoFit/>
          </a:bodyPr>
          <a:lstStyle/>
          <a:p>
            <a:r>
              <a:rPr lang="en-US" altLang="ja-JP" sz="1800" dirty="0" smtClean="0"/>
              <a:t>﻿import </a:t>
            </a:r>
            <a:r>
              <a:rPr lang="en-US" altLang="ja-JP" sz="1800" dirty="0" err="1" smtClean="0"/>
              <a:t>Control.Parallel</a:t>
            </a:r>
            <a:endParaRPr lang="en-US" altLang="ja-JP" sz="1800" dirty="0" smtClean="0"/>
          </a:p>
          <a:p>
            <a:endParaRPr lang="en-US" altLang="ja-JP" sz="1800" dirty="0"/>
          </a:p>
          <a:p>
            <a:r>
              <a:rPr lang="en-US" altLang="ja-JP" sz="1800" dirty="0" smtClean="0"/>
              <a:t>main = a `par` b `</a:t>
            </a:r>
            <a:r>
              <a:rPr lang="en-US" altLang="ja-JP" sz="1800" dirty="0" err="1" smtClean="0"/>
              <a:t>pseq</a:t>
            </a:r>
            <a:r>
              <a:rPr lang="en-US" altLang="ja-JP" sz="1800" dirty="0" smtClean="0"/>
              <a:t>` print (a + b)</a:t>
            </a:r>
          </a:p>
          <a:p>
            <a:r>
              <a:rPr lang="en-US" altLang="ja-JP" sz="1800" dirty="0" smtClean="0"/>
              <a:t>    where</a:t>
            </a:r>
          </a:p>
          <a:p>
            <a:r>
              <a:rPr lang="en-US" altLang="ja-JP" sz="1800" dirty="0" smtClean="0"/>
              <a:t>	a = </a:t>
            </a:r>
            <a:r>
              <a:rPr lang="en-US" altLang="ja-JP" sz="1800" dirty="0" err="1" smtClean="0"/>
              <a:t>fac</a:t>
            </a:r>
            <a:r>
              <a:rPr lang="en-US" altLang="ja-JP" sz="1800" dirty="0" smtClean="0"/>
              <a:t> 42</a:t>
            </a:r>
          </a:p>
          <a:p>
            <a:r>
              <a:rPr lang="en-US" altLang="ja-JP" sz="1800" dirty="0" smtClean="0"/>
              <a:t>	b = fib 34</a:t>
            </a:r>
          </a:p>
          <a:p>
            <a:endParaRPr lang="en-US" altLang="ja-JP" sz="1800" dirty="0"/>
          </a:p>
          <a:p>
            <a:r>
              <a:rPr lang="en-US" altLang="ja-JP" sz="1800" dirty="0" err="1" smtClean="0"/>
              <a:t>fac</a:t>
            </a:r>
            <a:r>
              <a:rPr lang="en-US" altLang="ja-JP" sz="1800" dirty="0" smtClean="0"/>
              <a:t> 0 = 1</a:t>
            </a:r>
          </a:p>
          <a:p>
            <a:r>
              <a:rPr lang="en-US" altLang="ja-JP" sz="1800" dirty="0" err="1" smtClean="0"/>
              <a:t>fac</a:t>
            </a:r>
            <a:r>
              <a:rPr lang="en-US" altLang="ja-JP" sz="1800" dirty="0" smtClean="0"/>
              <a:t> n = n * </a:t>
            </a:r>
            <a:r>
              <a:rPr lang="en-US" altLang="ja-JP" sz="1800" dirty="0" err="1" smtClean="0"/>
              <a:t>fac</a:t>
            </a:r>
            <a:r>
              <a:rPr lang="en-US" altLang="ja-JP" sz="1800" dirty="0" smtClean="0"/>
              <a:t> (n-1)</a:t>
            </a:r>
          </a:p>
          <a:p>
            <a:endParaRPr lang="en-US" altLang="ja-JP" sz="1800" dirty="0"/>
          </a:p>
          <a:p>
            <a:r>
              <a:rPr lang="fi-FI" altLang="ja-JP" sz="1800" dirty="0" err="1" smtClean="0"/>
              <a:t>﻿fib</a:t>
            </a:r>
            <a:r>
              <a:rPr lang="fi-FI" altLang="ja-JP" sz="1800" dirty="0" smtClean="0"/>
              <a:t> 0 = 0</a:t>
            </a:r>
          </a:p>
          <a:p>
            <a:r>
              <a:rPr lang="fi-FI" altLang="ja-JP" sz="1800" dirty="0" err="1" smtClean="0"/>
              <a:t>fib</a:t>
            </a:r>
            <a:r>
              <a:rPr lang="fi-FI" altLang="ja-JP" sz="1800" dirty="0" smtClean="0"/>
              <a:t> 1 = 1</a:t>
            </a:r>
          </a:p>
          <a:p>
            <a:r>
              <a:rPr lang="fi-FI" altLang="ja-JP" sz="1800" dirty="0" err="1" smtClean="0"/>
              <a:t>fib</a:t>
            </a:r>
            <a:r>
              <a:rPr lang="fi-FI" altLang="ja-JP" sz="1800" dirty="0" smtClean="0"/>
              <a:t> n = </a:t>
            </a:r>
            <a:r>
              <a:rPr lang="fi-FI" altLang="ja-JP" sz="1800" dirty="0" err="1" smtClean="0"/>
              <a:t>fib</a:t>
            </a:r>
            <a:r>
              <a:rPr lang="fi-FI" altLang="ja-JP" sz="1800" dirty="0" smtClean="0"/>
              <a:t> (n-1) + </a:t>
            </a:r>
            <a:r>
              <a:rPr lang="fi-FI" altLang="ja-JP" sz="1800" dirty="0" err="1" smtClean="0"/>
              <a:t>fib</a:t>
            </a:r>
            <a:r>
              <a:rPr lang="fi-FI" altLang="ja-JP" sz="1800" dirty="0" smtClean="0"/>
              <a:t> (n-2)</a:t>
            </a:r>
            <a:endParaRPr lang="en-US" altLang="ja-JP" sz="1800" dirty="0" smtClean="0"/>
          </a:p>
        </p:txBody>
      </p:sp>
    </p:spTree>
    <p:extLst>
      <p:ext uri="{BB962C8B-B14F-4D97-AF65-F5344CB8AC3E}">
        <p14:creationId xmlns:p14="http://schemas.microsoft.com/office/powerpoint/2010/main" val="5358979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Haskell </a:t>
            </a:r>
            <a:r>
              <a:rPr kumimoji="1" lang="ja-JP" altLang="en-US" dirty="0" smtClean="0"/>
              <a:t>での並列化</a:t>
            </a:r>
            <a:endParaRPr kumimoji="1" lang="ja-JP" altLang="en-US" dirty="0"/>
          </a:p>
        </p:txBody>
      </p:sp>
      <p:sp>
        <p:nvSpPr>
          <p:cNvPr id="4" name="正方形/長方形 3"/>
          <p:cNvSpPr/>
          <p:nvPr/>
        </p:nvSpPr>
        <p:spPr>
          <a:xfrm>
            <a:off x="3487738" y="5606245"/>
            <a:ext cx="4572000" cy="461665"/>
          </a:xfrm>
          <a:prstGeom prst="rect">
            <a:avLst/>
          </a:prstGeom>
        </p:spPr>
        <p:txBody>
          <a:bodyPr>
            <a:spAutoFit/>
          </a:bodyPr>
          <a:lstStyle/>
          <a:p>
            <a:r>
              <a:rPr lang="da-DK" altLang="ja-JP" sz="1200" dirty="0" smtClean="0"/>
              <a:t>http://</a:t>
            </a:r>
            <a:r>
              <a:rPr lang="da-DK" altLang="ja-JP" sz="1200" dirty="0" err="1" smtClean="0"/>
              <a:t>www.haskell.org</a:t>
            </a:r>
            <a:r>
              <a:rPr lang="da-DK" altLang="ja-JP" sz="1200" dirty="0" smtClean="0"/>
              <a:t>/</a:t>
            </a:r>
            <a:r>
              <a:rPr lang="da-DK" altLang="ja-JP" sz="1200" dirty="0" err="1" smtClean="0"/>
              <a:t>haskellwiki</a:t>
            </a:r>
            <a:r>
              <a:rPr lang="da-DK" altLang="ja-JP" sz="1200" dirty="0" smtClean="0"/>
              <a:t>/Haskell%E5%85%A5%E9%96%80_5%E3%82%B9%E3%83%86%E3%83%83%E3%83%97</a:t>
            </a:r>
            <a:endParaRPr lang="ja-JP" altLang="en-US" sz="1200" dirty="0"/>
          </a:p>
        </p:txBody>
      </p:sp>
      <p:sp>
        <p:nvSpPr>
          <p:cNvPr id="6" name="テキスト ボックス 5"/>
          <p:cNvSpPr txBox="1"/>
          <p:nvPr/>
        </p:nvSpPr>
        <p:spPr>
          <a:xfrm>
            <a:off x="1787399" y="1977226"/>
            <a:ext cx="5653110" cy="1938992"/>
          </a:xfrm>
          <a:prstGeom prst="rect">
            <a:avLst/>
          </a:prstGeom>
          <a:noFill/>
        </p:spPr>
        <p:txBody>
          <a:bodyPr wrap="none" rtlCol="0">
            <a:spAutoFit/>
          </a:bodyPr>
          <a:lstStyle/>
          <a:p>
            <a:r>
              <a:rPr lang="en-US" altLang="ja-JP" dirty="0" smtClean="0"/>
              <a:t>﻿$ </a:t>
            </a:r>
            <a:r>
              <a:rPr lang="en-US" altLang="ja-JP" dirty="0" err="1" smtClean="0"/>
              <a:t>ghc</a:t>
            </a:r>
            <a:r>
              <a:rPr lang="en-US" altLang="ja-JP" dirty="0" smtClean="0"/>
              <a:t> -O2 --make </a:t>
            </a:r>
            <a:r>
              <a:rPr lang="en-US" altLang="ja-JP" dirty="0" err="1" smtClean="0"/>
              <a:t>a.hs</a:t>
            </a:r>
            <a:r>
              <a:rPr lang="en-US" altLang="ja-JP" dirty="0" smtClean="0"/>
              <a:t> –threaded</a:t>
            </a:r>
          </a:p>
          <a:p>
            <a:r>
              <a:rPr lang="en-US" altLang="ja-JP" dirty="0" smtClean="0"/>
              <a:t>﻿[1 of 1] Compiling Main             ( </a:t>
            </a:r>
            <a:r>
              <a:rPr lang="en-US" altLang="ja-JP" dirty="0" err="1" smtClean="0"/>
              <a:t>a.hs</a:t>
            </a:r>
            <a:r>
              <a:rPr lang="en-US" altLang="ja-JP" dirty="0" smtClean="0"/>
              <a:t>, </a:t>
            </a:r>
            <a:r>
              <a:rPr lang="en-US" altLang="ja-JP" dirty="0" err="1" smtClean="0"/>
              <a:t>a.o</a:t>
            </a:r>
            <a:r>
              <a:rPr lang="en-US" altLang="ja-JP" dirty="0" smtClean="0"/>
              <a:t> )</a:t>
            </a:r>
          </a:p>
          <a:p>
            <a:r>
              <a:rPr lang="en-US" altLang="ja-JP" dirty="0" smtClean="0"/>
              <a:t>Linking a ...</a:t>
            </a:r>
          </a:p>
          <a:p>
            <a:endParaRPr lang="en-US" altLang="ja-JP" dirty="0"/>
          </a:p>
          <a:p>
            <a:r>
              <a:rPr lang="en-US" altLang="ja-JP" dirty="0" smtClean="0"/>
              <a:t>$ ﻿time ./a +RTS -N2</a:t>
            </a:r>
          </a:p>
        </p:txBody>
      </p:sp>
    </p:spTree>
    <p:extLst>
      <p:ext uri="{BB962C8B-B14F-4D97-AF65-F5344CB8AC3E}">
        <p14:creationId xmlns:p14="http://schemas.microsoft.com/office/powerpoint/2010/main" val="23373604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a:xfrm>
            <a:off x="1095375" y="576438"/>
            <a:ext cx="6964363" cy="1201737"/>
          </a:xfrm>
        </p:spPr>
        <p:txBody>
          <a:bodyPr/>
          <a:lstStyle/>
          <a:p>
            <a:r>
              <a:rPr lang="en-US" altLang="ja-JP" dirty="0" smtClean="0">
                <a:latin typeface="Constantia" charset="0"/>
              </a:rPr>
              <a:t>Ruby </a:t>
            </a:r>
            <a:r>
              <a:rPr lang="ja-JP" altLang="en-US" dirty="0" smtClean="0">
                <a:latin typeface="Constantia" charset="0"/>
              </a:rPr>
              <a:t>の高階関数</a:t>
            </a:r>
            <a:endParaRPr lang="ja-JP" altLang="en-US" dirty="0">
              <a:latin typeface="Constantia" charset="0"/>
            </a:endParaRPr>
          </a:p>
        </p:txBody>
      </p:sp>
      <p:sp>
        <p:nvSpPr>
          <p:cNvPr id="4" name="テキスト ボックス 3"/>
          <p:cNvSpPr txBox="1"/>
          <p:nvPr/>
        </p:nvSpPr>
        <p:spPr>
          <a:xfrm>
            <a:off x="1417622" y="1579124"/>
            <a:ext cx="6379899" cy="4093428"/>
          </a:xfrm>
          <a:prstGeom prst="rect">
            <a:avLst/>
          </a:prstGeom>
          <a:noFill/>
        </p:spPr>
        <p:txBody>
          <a:bodyPr wrap="square" rtlCol="0">
            <a:spAutoFit/>
          </a:bodyPr>
          <a:lstStyle/>
          <a:p>
            <a:r>
              <a:rPr lang="en-US" altLang="ja-JP" sz="2000" dirty="0" smtClean="0"/>
              <a:t>﻿Ruby </a:t>
            </a:r>
            <a:r>
              <a:rPr lang="ja-JP" altLang="en-US" sz="2000" dirty="0" smtClean="0"/>
              <a:t>ではブロックを複数渡すことはできないらしい</a:t>
            </a:r>
            <a:r>
              <a:rPr lang="en-US" altLang="ja-JP" sz="2000" dirty="0" smtClean="0"/>
              <a:t>.</a:t>
            </a:r>
          </a:p>
          <a:p>
            <a:r>
              <a:rPr lang="ja-JP" altLang="en-US" sz="2000" dirty="0" smtClean="0"/>
              <a:t>複数の関数を渡したい場合は関数オブジェクトを渡す</a:t>
            </a:r>
            <a:endParaRPr lang="en-US" altLang="ja-JP" sz="2000" dirty="0" smtClean="0"/>
          </a:p>
          <a:p>
            <a:endParaRPr lang="en-US" altLang="ja-JP" sz="2000" dirty="0"/>
          </a:p>
          <a:p>
            <a:r>
              <a:rPr lang="en-US" altLang="ja-JP" sz="2000" dirty="0" err="1"/>
              <a:t>def</a:t>
            </a:r>
            <a:r>
              <a:rPr lang="en-US" altLang="ja-JP" sz="2000" dirty="0"/>
              <a:t> testproc5(a, b)</a:t>
            </a:r>
          </a:p>
          <a:p>
            <a:r>
              <a:rPr lang="en-US" altLang="ja-JP" sz="2000" dirty="0"/>
              <a:t> </a:t>
            </a:r>
            <a:r>
              <a:rPr lang="en-US" altLang="ja-JP" sz="2000" dirty="0" err="1"/>
              <a:t>a.call</a:t>
            </a:r>
            <a:endParaRPr lang="en-US" altLang="ja-JP" sz="2000" dirty="0"/>
          </a:p>
          <a:p>
            <a:r>
              <a:rPr lang="en-US" altLang="ja-JP" sz="2000" dirty="0"/>
              <a:t> </a:t>
            </a:r>
            <a:r>
              <a:rPr lang="en-US" altLang="ja-JP" sz="2000" dirty="0" err="1"/>
              <a:t>b.call</a:t>
            </a:r>
            <a:endParaRPr lang="en-US" altLang="ja-JP" sz="2000" dirty="0"/>
          </a:p>
          <a:p>
            <a:r>
              <a:rPr lang="en-US" altLang="ja-JP" sz="2000" dirty="0"/>
              <a:t> yield</a:t>
            </a:r>
          </a:p>
          <a:p>
            <a:r>
              <a:rPr lang="en-US" altLang="ja-JP" sz="2000" dirty="0"/>
              <a:t>end</a:t>
            </a:r>
          </a:p>
          <a:p>
            <a:endParaRPr lang="en-US" altLang="ja-JP" sz="2000" dirty="0"/>
          </a:p>
          <a:p>
            <a:r>
              <a:rPr lang="en-US" altLang="ja-JP" sz="2000" dirty="0"/>
              <a:t>testproc5(lambda{puts "first"}, lambda{puts "second"}){puts "</a:t>
            </a:r>
            <a:r>
              <a:rPr lang="en-US" altLang="ja-JP" sz="2000" dirty="0" smtClean="0"/>
              <a:t>block”}</a:t>
            </a:r>
          </a:p>
          <a:p>
            <a:endParaRPr lang="en-US" altLang="ja-JP" sz="2000" dirty="0"/>
          </a:p>
          <a:p>
            <a:endParaRPr lang="en-US" altLang="ja-JP" sz="2000" dirty="0"/>
          </a:p>
        </p:txBody>
      </p:sp>
      <p:sp>
        <p:nvSpPr>
          <p:cNvPr id="2" name="正方形/長方形 1"/>
          <p:cNvSpPr/>
          <p:nvPr/>
        </p:nvSpPr>
        <p:spPr>
          <a:xfrm>
            <a:off x="2524145" y="5709193"/>
            <a:ext cx="5861203" cy="461665"/>
          </a:xfrm>
          <a:prstGeom prst="rect">
            <a:avLst/>
          </a:prstGeom>
        </p:spPr>
        <p:txBody>
          <a:bodyPr wrap="square">
            <a:spAutoFit/>
          </a:bodyPr>
          <a:lstStyle/>
          <a:p>
            <a:r>
              <a:rPr lang="en-US" altLang="ja-JP" sz="1200" dirty="0"/>
              <a:t>Ruby </a:t>
            </a:r>
            <a:r>
              <a:rPr lang="ja-JP" altLang="en-US" sz="1200" dirty="0"/>
              <a:t>の関数オブジェクト </a:t>
            </a:r>
            <a:r>
              <a:rPr lang="en-US" altLang="ja-JP" sz="1200" dirty="0"/>
              <a:t>- </a:t>
            </a:r>
            <a:r>
              <a:rPr lang="en-US" altLang="ja-JP" sz="1200" dirty="0" err="1"/>
              <a:t>Proc</a:t>
            </a:r>
            <a:r>
              <a:rPr lang="en-US" altLang="ja-JP" sz="1200" dirty="0"/>
              <a:t> </a:t>
            </a:r>
            <a:r>
              <a:rPr lang="ja-JP" altLang="en-US" sz="1200" dirty="0"/>
              <a:t>とブロックの使い方 </a:t>
            </a:r>
            <a:r>
              <a:rPr lang="en-US" altLang="ja-JP" sz="1200" dirty="0"/>
              <a:t>| </a:t>
            </a:r>
            <a:r>
              <a:rPr lang="ja-JP" altLang="en-US" sz="1200" dirty="0"/>
              <a:t>すぐに忘れる脳みそのためのメモ</a:t>
            </a:r>
          </a:p>
          <a:p>
            <a:r>
              <a:rPr lang="en-US" altLang="ja-JP" sz="1200" dirty="0"/>
              <a:t>http://</a:t>
            </a:r>
            <a:r>
              <a:rPr lang="en-US" altLang="ja-JP" sz="1200" dirty="0" err="1"/>
              <a:t>jutememo.blogspot.jp</a:t>
            </a:r>
            <a:r>
              <a:rPr lang="en-US" altLang="ja-JP" sz="1200" dirty="0"/>
              <a:t>/2008/07/ruby-</a:t>
            </a:r>
            <a:r>
              <a:rPr lang="en-US" altLang="ja-JP" sz="1200" dirty="0" err="1"/>
              <a:t>proc.html</a:t>
            </a:r>
            <a:endParaRPr lang="ja-JP" altLang="en-US" sz="1200" dirty="0"/>
          </a:p>
        </p:txBody>
      </p:sp>
    </p:spTree>
    <p:extLst>
      <p:ext uri="{BB962C8B-B14F-4D97-AF65-F5344CB8AC3E}">
        <p14:creationId xmlns:p14="http://schemas.microsoft.com/office/powerpoint/2010/main" val="317203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596343"/>
            <a:ext cx="6964363" cy="769809"/>
          </a:xfrm>
        </p:spPr>
        <p:txBody>
          <a:bodyPr/>
          <a:lstStyle/>
          <a:p>
            <a:r>
              <a:rPr kumimoji="1" lang="ja-JP" altLang="en-US" dirty="0" smtClean="0"/>
              <a:t>例</a:t>
            </a:r>
            <a:r>
              <a:rPr lang="ja-JP" altLang="en-US" dirty="0"/>
              <a:t>：</a:t>
            </a:r>
            <a:r>
              <a:rPr kumimoji="1" lang="ja-JP" altLang="en-US" dirty="0" smtClean="0"/>
              <a:t>クイックソート</a:t>
            </a:r>
            <a:endParaRPr kumimoji="1" lang="ja-JP" altLang="en-US" dirty="0"/>
          </a:p>
        </p:txBody>
      </p:sp>
      <p:sp>
        <p:nvSpPr>
          <p:cNvPr id="3" name="コンテンツ プレースホルダー 2"/>
          <p:cNvSpPr>
            <a:spLocks noGrp="1"/>
          </p:cNvSpPr>
          <p:nvPr>
            <p:ph idx="1"/>
          </p:nvPr>
        </p:nvSpPr>
        <p:spPr>
          <a:xfrm>
            <a:off x="1611159" y="6838797"/>
            <a:ext cx="6196013" cy="3603625"/>
          </a:xfrm>
        </p:spPr>
        <p:txBody>
          <a:bodyPr/>
          <a:lstStyle/>
          <a:p>
            <a:endParaRPr kumimoji="1" lang="ja-JP" altLang="en-US"/>
          </a:p>
        </p:txBody>
      </p:sp>
      <p:sp>
        <p:nvSpPr>
          <p:cNvPr id="4" name="正方形/長方形 3"/>
          <p:cNvSpPr/>
          <p:nvPr/>
        </p:nvSpPr>
        <p:spPr>
          <a:xfrm>
            <a:off x="5206191" y="6000851"/>
            <a:ext cx="3221025" cy="276999"/>
          </a:xfrm>
          <a:prstGeom prst="rect">
            <a:avLst/>
          </a:prstGeom>
        </p:spPr>
        <p:txBody>
          <a:bodyPr wrap="square">
            <a:spAutoFit/>
          </a:bodyPr>
          <a:lstStyle/>
          <a:p>
            <a:r>
              <a:rPr lang="en-US" altLang="ja-JP" sz="1200" dirty="0" smtClean="0"/>
              <a:t>http</a:t>
            </a:r>
            <a:r>
              <a:rPr lang="en-US" altLang="ja-JP" sz="1200" dirty="0"/>
              <a:t>://wgag.blog.fc2.com/blog-entry-69.html</a:t>
            </a:r>
            <a:endParaRPr lang="ja-JP" altLang="en-US" sz="1200" dirty="0"/>
          </a:p>
        </p:txBody>
      </p:sp>
      <p:sp>
        <p:nvSpPr>
          <p:cNvPr id="5" name="コンテンツ プレースホルダー 2"/>
          <p:cNvSpPr txBox="1">
            <a:spLocks/>
          </p:cNvSpPr>
          <p:nvPr/>
        </p:nvSpPr>
        <p:spPr bwMode="auto">
          <a:xfrm>
            <a:off x="711927" y="1775808"/>
            <a:ext cx="4494264" cy="601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273050" indent="-273050" algn="l" rtl="0" fontAlgn="base">
              <a:spcBef>
                <a:spcPct val="20000"/>
              </a:spcBef>
              <a:spcAft>
                <a:spcPct val="0"/>
              </a:spcAft>
              <a:buClr>
                <a:schemeClr val="accent2"/>
              </a:buClr>
              <a:buSzPct val="85000"/>
              <a:buFont typeface="Brush Script MT" charset="0"/>
              <a:buChar char="O"/>
              <a:defRPr kumimoji="1" sz="2400" kern="1200">
                <a:solidFill>
                  <a:schemeClr val="tx1"/>
                </a:solidFill>
                <a:latin typeface="+mn-lt"/>
                <a:ea typeface="ＭＳ Ｐゴシック" charset="0"/>
                <a:cs typeface="ＭＳ Ｐゴシック" charset="0"/>
              </a:defRPr>
            </a:lvl1pPr>
            <a:lvl2pPr marL="639763" indent="-273050" algn="l" rtl="0" fontAlgn="base">
              <a:spcBef>
                <a:spcPct val="20000"/>
              </a:spcBef>
              <a:spcAft>
                <a:spcPct val="0"/>
              </a:spcAft>
              <a:buClr>
                <a:schemeClr val="accent2"/>
              </a:buClr>
              <a:buSzPct val="85000"/>
              <a:buFont typeface="Brush Script MT" charset="0"/>
              <a:buChar char="O"/>
              <a:defRPr kumimoji="1" sz="2200" kern="1200">
                <a:solidFill>
                  <a:schemeClr val="tx1"/>
                </a:solidFill>
                <a:latin typeface="+mn-lt"/>
                <a:ea typeface="ＭＳ Ｐゴシック" charset="0"/>
                <a:cs typeface="+mn-cs"/>
              </a:defRPr>
            </a:lvl2pPr>
            <a:lvl3pPr marL="914400" indent="-228600" algn="l" rtl="0" fontAlgn="base">
              <a:spcBef>
                <a:spcPct val="20000"/>
              </a:spcBef>
              <a:spcAft>
                <a:spcPct val="0"/>
              </a:spcAft>
              <a:buClr>
                <a:schemeClr val="accent2"/>
              </a:buClr>
              <a:buSzPct val="85000"/>
              <a:buFont typeface="Brush Script MT" charset="0"/>
              <a:buChar char="O"/>
              <a:defRPr kumimoji="1" sz="2000" kern="1200">
                <a:solidFill>
                  <a:schemeClr val="tx1"/>
                </a:solidFill>
                <a:latin typeface="+mn-lt"/>
                <a:ea typeface="ＭＳ Ｐゴシック" charset="0"/>
                <a:cs typeface="+mn-cs"/>
              </a:defRPr>
            </a:lvl3pPr>
            <a:lvl4pPr marL="1279525" indent="-228600" algn="l" rtl="0" fontAlgn="base">
              <a:spcBef>
                <a:spcPct val="20000"/>
              </a:spcBef>
              <a:spcAft>
                <a:spcPct val="0"/>
              </a:spcAft>
              <a:buClr>
                <a:schemeClr val="accent2"/>
              </a:buClr>
              <a:buSzPct val="85000"/>
              <a:buFont typeface="Brush Script MT" charset="0"/>
              <a:buChar char="O"/>
              <a:defRPr kumimoji="1" kern="1200">
                <a:solidFill>
                  <a:schemeClr val="tx1"/>
                </a:solidFill>
                <a:latin typeface="+mn-lt"/>
                <a:ea typeface="ＭＳ Ｐゴシック" charset="0"/>
                <a:cs typeface="+mn-cs"/>
              </a:defRPr>
            </a:lvl4pPr>
            <a:lvl5pPr marL="1644650" indent="-228600" algn="l" rtl="0" fontAlgn="base">
              <a:spcBef>
                <a:spcPct val="20000"/>
              </a:spcBef>
              <a:spcAft>
                <a:spcPct val="0"/>
              </a:spcAft>
              <a:buClr>
                <a:schemeClr val="accent2"/>
              </a:buClr>
              <a:buSzPct val="85000"/>
              <a:buFont typeface="Brush Script MT" charset="0"/>
              <a:buChar char="O"/>
              <a:defRPr kumimoji="1" sz="1600" kern="1200">
                <a:solidFill>
                  <a:schemeClr val="tx1"/>
                </a:solidFill>
                <a:latin typeface="+mn-lt"/>
                <a:ea typeface="ＭＳ Ｐゴシック" charset="0"/>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9pPr>
          </a:lstStyle>
          <a:p>
            <a:r>
              <a:rPr lang="ja-JP" altLang="en-US" dirty="0" smtClean="0"/>
              <a:t>手続き型言語 </a:t>
            </a:r>
            <a:r>
              <a:rPr lang="en-US" altLang="ja-JP" dirty="0" smtClean="0"/>
              <a:t>(C)</a:t>
            </a:r>
            <a:endParaRPr lang="ja-JP" altLang="en-US" dirty="0"/>
          </a:p>
        </p:txBody>
      </p:sp>
      <p:sp>
        <p:nvSpPr>
          <p:cNvPr id="6" name="テキスト ボックス 5"/>
          <p:cNvSpPr txBox="1"/>
          <p:nvPr/>
        </p:nvSpPr>
        <p:spPr>
          <a:xfrm>
            <a:off x="1001464" y="2267057"/>
            <a:ext cx="3185487" cy="3970318"/>
          </a:xfrm>
          <a:prstGeom prst="rect">
            <a:avLst/>
          </a:prstGeom>
          <a:noFill/>
        </p:spPr>
        <p:txBody>
          <a:bodyPr wrap="none" rtlCol="0">
            <a:spAutoFit/>
          </a:bodyPr>
          <a:lstStyle/>
          <a:p>
            <a:r>
              <a:rPr lang="en-US" altLang="ja-JP" sz="900" dirty="0" smtClean="0"/>
              <a:t>#</a:t>
            </a:r>
            <a:r>
              <a:rPr lang="en-US" altLang="ja-JP" sz="900" dirty="0"/>
              <a:t>define SWAP(a, b, size) \</a:t>
            </a:r>
          </a:p>
          <a:p>
            <a:r>
              <a:rPr lang="en-US" altLang="ja-JP" sz="900" dirty="0"/>
              <a:t>    do { \</a:t>
            </a:r>
          </a:p>
          <a:p>
            <a:r>
              <a:rPr lang="en-US" altLang="ja-JP" sz="900" dirty="0"/>
              <a:t>        register char *_a = (a), *_b = (b), </a:t>
            </a:r>
            <a:r>
              <a:rPr lang="en-US" altLang="ja-JP" sz="900" dirty="0" err="1"/>
              <a:t>tmp</a:t>
            </a:r>
            <a:r>
              <a:rPr lang="en-US" altLang="ja-JP" sz="900" dirty="0"/>
              <a:t>; \</a:t>
            </a:r>
          </a:p>
          <a:p>
            <a:r>
              <a:rPr lang="en-US" altLang="ja-JP" sz="900" dirty="0"/>
              <a:t>        register </a:t>
            </a:r>
            <a:r>
              <a:rPr lang="en-US" altLang="ja-JP" sz="900" dirty="0" err="1"/>
              <a:t>int</a:t>
            </a:r>
            <a:r>
              <a:rPr lang="en-US" altLang="ja-JP" sz="900" dirty="0"/>
              <a:t> </a:t>
            </a:r>
            <a:r>
              <a:rPr lang="en-US" altLang="ja-JP" sz="900" dirty="0" err="1"/>
              <a:t>i</a:t>
            </a:r>
            <a:r>
              <a:rPr lang="en-US" altLang="ja-JP" sz="900" dirty="0"/>
              <a:t>; \</a:t>
            </a:r>
          </a:p>
          <a:p>
            <a:r>
              <a:rPr lang="en-US" altLang="ja-JP" sz="900" dirty="0"/>
              <a:t>        for (</a:t>
            </a:r>
            <a:r>
              <a:rPr lang="en-US" altLang="ja-JP" sz="900" dirty="0" err="1"/>
              <a:t>i</a:t>
            </a:r>
            <a:r>
              <a:rPr lang="en-US" altLang="ja-JP" sz="900" dirty="0"/>
              <a:t> = 0; </a:t>
            </a:r>
            <a:r>
              <a:rPr lang="en-US" altLang="ja-JP" sz="900" dirty="0" err="1"/>
              <a:t>i</a:t>
            </a:r>
            <a:r>
              <a:rPr lang="en-US" altLang="ja-JP" sz="900" dirty="0"/>
              <a:t> &lt; (size); </a:t>
            </a:r>
            <a:r>
              <a:rPr lang="en-US" altLang="ja-JP" sz="900" dirty="0" err="1"/>
              <a:t>i</a:t>
            </a:r>
            <a:r>
              <a:rPr lang="en-US" altLang="ja-JP" sz="900" dirty="0"/>
              <a:t>++) { \</a:t>
            </a:r>
          </a:p>
          <a:p>
            <a:r>
              <a:rPr lang="en-US" altLang="ja-JP" sz="900" dirty="0"/>
              <a:t>            </a:t>
            </a:r>
            <a:r>
              <a:rPr lang="en-US" altLang="ja-JP" sz="900" dirty="0" err="1"/>
              <a:t>tmp</a:t>
            </a:r>
            <a:r>
              <a:rPr lang="en-US" altLang="ja-JP" sz="900" dirty="0"/>
              <a:t> = *_a; *_a++ = *_b; *_b++ = </a:t>
            </a:r>
            <a:r>
              <a:rPr lang="en-US" altLang="ja-JP" sz="900" dirty="0" err="1"/>
              <a:t>tmp</a:t>
            </a:r>
            <a:r>
              <a:rPr lang="en-US" altLang="ja-JP" sz="900" dirty="0"/>
              <a:t>; \</a:t>
            </a:r>
          </a:p>
          <a:p>
            <a:r>
              <a:rPr lang="en-US" altLang="ja-JP" sz="900" dirty="0"/>
              <a:t>        } \</a:t>
            </a:r>
          </a:p>
          <a:p>
            <a:r>
              <a:rPr lang="en-US" altLang="ja-JP" sz="900" dirty="0"/>
              <a:t>    } while(0)</a:t>
            </a:r>
          </a:p>
          <a:p>
            <a:endParaRPr lang="en-US" altLang="ja-JP" sz="900" dirty="0"/>
          </a:p>
          <a:p>
            <a:r>
              <a:rPr lang="en-US" altLang="ja-JP" sz="900" dirty="0" smtClean="0"/>
              <a:t>void </a:t>
            </a:r>
            <a:r>
              <a:rPr lang="en-US" altLang="ja-JP" sz="900" dirty="0" err="1"/>
              <a:t>qsort</a:t>
            </a:r>
            <a:r>
              <a:rPr lang="en-US" altLang="ja-JP" sz="900" dirty="0"/>
              <a:t>(void *base, </a:t>
            </a:r>
            <a:r>
              <a:rPr lang="en-US" altLang="ja-JP" sz="900" dirty="0" err="1"/>
              <a:t>int</a:t>
            </a:r>
            <a:r>
              <a:rPr lang="en-US" altLang="ja-JP" sz="900" dirty="0"/>
              <a:t> n, </a:t>
            </a:r>
            <a:r>
              <a:rPr lang="en-US" altLang="ja-JP" sz="900" dirty="0" err="1"/>
              <a:t>int</a:t>
            </a:r>
            <a:r>
              <a:rPr lang="en-US" altLang="ja-JP" sz="900" dirty="0"/>
              <a:t> size, </a:t>
            </a:r>
          </a:p>
          <a:p>
            <a:r>
              <a:rPr lang="en-US" altLang="ja-JP" sz="900" dirty="0"/>
              <a:t>           </a:t>
            </a:r>
            <a:r>
              <a:rPr lang="en-US" altLang="ja-JP" sz="900" dirty="0" err="1"/>
              <a:t>int</a:t>
            </a:r>
            <a:r>
              <a:rPr lang="en-US" altLang="ja-JP" sz="900" dirty="0"/>
              <a:t> (*</a:t>
            </a:r>
            <a:r>
              <a:rPr lang="en-US" altLang="ja-JP" sz="900" dirty="0" err="1"/>
              <a:t>cmp</a:t>
            </a:r>
            <a:r>
              <a:rPr lang="en-US" altLang="ja-JP" sz="900" dirty="0"/>
              <a:t>)(</a:t>
            </a:r>
            <a:r>
              <a:rPr lang="en-US" altLang="ja-JP" sz="900" dirty="0" err="1"/>
              <a:t>const</a:t>
            </a:r>
            <a:r>
              <a:rPr lang="en-US" altLang="ja-JP" sz="900" dirty="0"/>
              <a:t> void *, </a:t>
            </a:r>
            <a:r>
              <a:rPr lang="en-US" altLang="ja-JP" sz="900" dirty="0" err="1"/>
              <a:t>const</a:t>
            </a:r>
            <a:r>
              <a:rPr lang="en-US" altLang="ja-JP" sz="900" dirty="0"/>
              <a:t> void *))</a:t>
            </a:r>
          </a:p>
          <a:p>
            <a:r>
              <a:rPr lang="en-US" altLang="ja-JP" sz="900" dirty="0"/>
              <a:t>{</a:t>
            </a:r>
          </a:p>
          <a:p>
            <a:r>
              <a:rPr lang="en-US" altLang="ja-JP" sz="900" dirty="0"/>
              <a:t>    char *</a:t>
            </a:r>
            <a:r>
              <a:rPr lang="en-US" altLang="ja-JP" sz="900" dirty="0" err="1"/>
              <a:t>pbase</a:t>
            </a:r>
            <a:r>
              <a:rPr lang="en-US" altLang="ja-JP" sz="900" dirty="0"/>
              <a:t> = (char *) base;</a:t>
            </a:r>
          </a:p>
          <a:p>
            <a:r>
              <a:rPr lang="en-US" altLang="ja-JP" sz="900" dirty="0"/>
              <a:t>    char *p, *bound = </a:t>
            </a:r>
            <a:r>
              <a:rPr lang="en-US" altLang="ja-JP" sz="900" dirty="0" err="1"/>
              <a:t>pbase</a:t>
            </a:r>
            <a:r>
              <a:rPr lang="en-US" altLang="ja-JP" sz="900" dirty="0"/>
              <a:t>, *term = </a:t>
            </a:r>
            <a:r>
              <a:rPr lang="en-US" altLang="ja-JP" sz="900" dirty="0" err="1"/>
              <a:t>pbase</a:t>
            </a:r>
            <a:r>
              <a:rPr lang="en-US" altLang="ja-JP" sz="900" dirty="0"/>
              <a:t> + n * size;</a:t>
            </a:r>
          </a:p>
          <a:p>
            <a:endParaRPr lang="en-US" altLang="ja-JP" sz="900" dirty="0"/>
          </a:p>
          <a:p>
            <a:r>
              <a:rPr lang="en-US" altLang="ja-JP" sz="900" dirty="0"/>
              <a:t>    if (n &lt; 2) return;</a:t>
            </a:r>
          </a:p>
          <a:p>
            <a:endParaRPr lang="en-US" altLang="ja-JP" sz="900" dirty="0"/>
          </a:p>
          <a:p>
            <a:r>
              <a:rPr lang="en-US" altLang="ja-JP" sz="900" dirty="0"/>
              <a:t>    for (p = </a:t>
            </a:r>
            <a:r>
              <a:rPr lang="en-US" altLang="ja-JP" sz="900" dirty="0" err="1"/>
              <a:t>pbase</a:t>
            </a:r>
            <a:r>
              <a:rPr lang="en-US" altLang="ja-JP" sz="900" dirty="0"/>
              <a:t> + size; p &lt; term; p += size)</a:t>
            </a:r>
          </a:p>
          <a:p>
            <a:r>
              <a:rPr lang="en-US" altLang="ja-JP" sz="900" dirty="0"/>
              <a:t>      if ((*</a:t>
            </a:r>
            <a:r>
              <a:rPr lang="en-US" altLang="ja-JP" sz="900" dirty="0" err="1"/>
              <a:t>cmp</a:t>
            </a:r>
            <a:r>
              <a:rPr lang="en-US" altLang="ja-JP" sz="900" dirty="0"/>
              <a:t>)(p, </a:t>
            </a:r>
            <a:r>
              <a:rPr lang="en-US" altLang="ja-JP" sz="900" dirty="0" err="1"/>
              <a:t>pbase</a:t>
            </a:r>
            <a:r>
              <a:rPr lang="en-US" altLang="ja-JP" sz="900" dirty="0"/>
              <a:t>) &lt; 0) {</a:t>
            </a:r>
          </a:p>
          <a:p>
            <a:r>
              <a:rPr lang="en-US" altLang="ja-JP" sz="900" dirty="0"/>
              <a:t>            bound += size;</a:t>
            </a:r>
          </a:p>
          <a:p>
            <a:r>
              <a:rPr lang="en-US" altLang="ja-JP" sz="900" dirty="0"/>
              <a:t>            SWAP(p, bound, size);</a:t>
            </a:r>
          </a:p>
          <a:p>
            <a:r>
              <a:rPr lang="en-US" altLang="ja-JP" sz="900" dirty="0"/>
              <a:t>        }</a:t>
            </a:r>
          </a:p>
          <a:p>
            <a:endParaRPr lang="en-US" altLang="ja-JP" sz="900" dirty="0"/>
          </a:p>
          <a:p>
            <a:r>
              <a:rPr lang="en-US" altLang="ja-JP" sz="900" dirty="0"/>
              <a:t>    SWAP(</a:t>
            </a:r>
            <a:r>
              <a:rPr lang="en-US" altLang="ja-JP" sz="900" dirty="0" err="1"/>
              <a:t>pbase</a:t>
            </a:r>
            <a:r>
              <a:rPr lang="en-US" altLang="ja-JP" sz="900" dirty="0"/>
              <a:t>, bound, size);</a:t>
            </a:r>
          </a:p>
          <a:p>
            <a:endParaRPr lang="en-US" altLang="ja-JP" sz="900" dirty="0"/>
          </a:p>
          <a:p>
            <a:r>
              <a:rPr lang="en-US" altLang="ja-JP" sz="900" dirty="0"/>
              <a:t>    </a:t>
            </a:r>
            <a:r>
              <a:rPr lang="en-US" altLang="ja-JP" sz="900" dirty="0" err="1"/>
              <a:t>qsort</a:t>
            </a:r>
            <a:r>
              <a:rPr lang="en-US" altLang="ja-JP" sz="900" dirty="0"/>
              <a:t>(</a:t>
            </a:r>
            <a:r>
              <a:rPr lang="en-US" altLang="ja-JP" sz="900" dirty="0" err="1"/>
              <a:t>pbase</a:t>
            </a:r>
            <a:r>
              <a:rPr lang="en-US" altLang="ja-JP" sz="900" dirty="0"/>
              <a:t>, (bound - </a:t>
            </a:r>
            <a:r>
              <a:rPr lang="en-US" altLang="ja-JP" sz="900" dirty="0" err="1"/>
              <a:t>pbase</a:t>
            </a:r>
            <a:r>
              <a:rPr lang="en-US" altLang="ja-JP" sz="900" dirty="0"/>
              <a:t>) / size, size, </a:t>
            </a:r>
            <a:r>
              <a:rPr lang="en-US" altLang="ja-JP" sz="900" dirty="0" err="1"/>
              <a:t>cmp</a:t>
            </a:r>
            <a:r>
              <a:rPr lang="en-US" altLang="ja-JP" sz="900" dirty="0"/>
              <a:t>);</a:t>
            </a:r>
          </a:p>
          <a:p>
            <a:r>
              <a:rPr lang="en-US" altLang="ja-JP" sz="900" dirty="0"/>
              <a:t>    </a:t>
            </a:r>
            <a:r>
              <a:rPr lang="en-US" altLang="ja-JP" sz="900" dirty="0" err="1"/>
              <a:t>qsort</a:t>
            </a:r>
            <a:r>
              <a:rPr lang="en-US" altLang="ja-JP" sz="900" dirty="0"/>
              <a:t>(bound + size, (term - bound - size) / size, size, </a:t>
            </a:r>
            <a:r>
              <a:rPr lang="en-US" altLang="ja-JP" sz="900" dirty="0" err="1"/>
              <a:t>cmp</a:t>
            </a:r>
            <a:r>
              <a:rPr lang="en-US" altLang="ja-JP" sz="900" dirty="0"/>
              <a:t>);</a:t>
            </a:r>
          </a:p>
          <a:p>
            <a:r>
              <a:rPr lang="en-US" altLang="ja-JP" sz="900" dirty="0"/>
              <a:t>}</a:t>
            </a:r>
            <a:endParaRPr lang="ja-JP" altLang="en-US" sz="900" dirty="0"/>
          </a:p>
        </p:txBody>
      </p:sp>
      <p:sp>
        <p:nvSpPr>
          <p:cNvPr id="7" name="テキスト ボックス 6"/>
          <p:cNvSpPr txBox="1"/>
          <p:nvPr/>
        </p:nvSpPr>
        <p:spPr>
          <a:xfrm>
            <a:off x="4800194" y="2220027"/>
            <a:ext cx="2531462" cy="923330"/>
          </a:xfrm>
          <a:prstGeom prst="rect">
            <a:avLst/>
          </a:prstGeom>
          <a:noFill/>
        </p:spPr>
        <p:txBody>
          <a:bodyPr wrap="none" rtlCol="0">
            <a:spAutoFit/>
          </a:bodyPr>
          <a:lstStyle/>
          <a:p>
            <a:r>
              <a:rPr lang="en-US" altLang="ja-JP" sz="900" dirty="0" err="1"/>
              <a:t>qsort</a:t>
            </a:r>
            <a:r>
              <a:rPr lang="en-US" altLang="ja-JP" sz="900" dirty="0"/>
              <a:t> :: </a:t>
            </a:r>
            <a:r>
              <a:rPr lang="en-US" altLang="ja-JP" sz="900" dirty="0" err="1"/>
              <a:t>Ord</a:t>
            </a:r>
            <a:r>
              <a:rPr lang="en-US" altLang="ja-JP" sz="900" dirty="0"/>
              <a:t> a =&gt; [a] -&gt; [a]</a:t>
            </a:r>
          </a:p>
          <a:p>
            <a:r>
              <a:rPr lang="en-US" altLang="ja-JP" sz="900" dirty="0" err="1"/>
              <a:t>qsort</a:t>
            </a:r>
            <a:r>
              <a:rPr lang="en-US" altLang="ja-JP" sz="900" dirty="0"/>
              <a:t> [] = []</a:t>
            </a:r>
          </a:p>
          <a:p>
            <a:r>
              <a:rPr lang="en-US" altLang="ja-JP" sz="900" dirty="0" err="1"/>
              <a:t>qsort</a:t>
            </a:r>
            <a:r>
              <a:rPr lang="en-US" altLang="ja-JP" sz="900" dirty="0"/>
              <a:t> (</a:t>
            </a:r>
            <a:r>
              <a:rPr lang="en-US" altLang="ja-JP" sz="900" dirty="0" err="1"/>
              <a:t>x:xs</a:t>
            </a:r>
            <a:r>
              <a:rPr lang="en-US" altLang="ja-JP" sz="900" dirty="0"/>
              <a:t>) = </a:t>
            </a:r>
            <a:r>
              <a:rPr lang="en-US" altLang="ja-JP" sz="900" dirty="0" err="1"/>
              <a:t>qsort</a:t>
            </a:r>
            <a:r>
              <a:rPr lang="en-US" altLang="ja-JP" sz="900" dirty="0"/>
              <a:t> smaller ++ [x] ++ </a:t>
            </a:r>
            <a:r>
              <a:rPr lang="en-US" altLang="ja-JP" sz="900" dirty="0" err="1"/>
              <a:t>qsort</a:t>
            </a:r>
            <a:r>
              <a:rPr lang="en-US" altLang="ja-JP" sz="900" dirty="0"/>
              <a:t> larger</a:t>
            </a:r>
          </a:p>
          <a:p>
            <a:r>
              <a:rPr lang="en-US" altLang="ja-JP" sz="900" dirty="0"/>
              <a:t>    where</a:t>
            </a:r>
          </a:p>
          <a:p>
            <a:r>
              <a:rPr lang="en-US" altLang="ja-JP" sz="900" dirty="0"/>
              <a:t>        smaller = [a | a &lt;- </a:t>
            </a:r>
            <a:r>
              <a:rPr lang="en-US" altLang="ja-JP" sz="900" dirty="0" err="1"/>
              <a:t>xs</a:t>
            </a:r>
            <a:r>
              <a:rPr lang="en-US" altLang="ja-JP" sz="900" dirty="0"/>
              <a:t>, a &lt; x ]</a:t>
            </a:r>
          </a:p>
          <a:p>
            <a:r>
              <a:rPr lang="en-US" altLang="ja-JP" sz="900" dirty="0"/>
              <a:t>        larger = [a | a &lt;- </a:t>
            </a:r>
            <a:r>
              <a:rPr lang="en-US" altLang="ja-JP" sz="900" dirty="0" err="1"/>
              <a:t>xs</a:t>
            </a:r>
            <a:r>
              <a:rPr lang="en-US" altLang="ja-JP" sz="900" dirty="0"/>
              <a:t>, a &gt;= x ]</a:t>
            </a:r>
            <a:endParaRPr lang="ja-JP" altLang="en-US" sz="900" dirty="0"/>
          </a:p>
        </p:txBody>
      </p:sp>
      <p:sp>
        <p:nvSpPr>
          <p:cNvPr id="8" name="コンテンツ プレースホルダー 2"/>
          <p:cNvSpPr txBox="1">
            <a:spLocks/>
          </p:cNvSpPr>
          <p:nvPr/>
        </p:nvSpPr>
        <p:spPr bwMode="auto">
          <a:xfrm>
            <a:off x="4536679" y="1775807"/>
            <a:ext cx="4076393" cy="601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273050" indent="-273050" algn="l" rtl="0" fontAlgn="base">
              <a:spcBef>
                <a:spcPct val="20000"/>
              </a:spcBef>
              <a:spcAft>
                <a:spcPct val="0"/>
              </a:spcAft>
              <a:buClr>
                <a:schemeClr val="accent2"/>
              </a:buClr>
              <a:buSzPct val="85000"/>
              <a:buFont typeface="Brush Script MT" charset="0"/>
              <a:buChar char="O"/>
              <a:defRPr kumimoji="1" sz="2400" kern="1200">
                <a:solidFill>
                  <a:schemeClr val="tx1"/>
                </a:solidFill>
                <a:latin typeface="+mn-lt"/>
                <a:ea typeface="ＭＳ Ｐゴシック" charset="0"/>
                <a:cs typeface="ＭＳ Ｐゴシック" charset="0"/>
              </a:defRPr>
            </a:lvl1pPr>
            <a:lvl2pPr marL="639763" indent="-273050" algn="l" rtl="0" fontAlgn="base">
              <a:spcBef>
                <a:spcPct val="20000"/>
              </a:spcBef>
              <a:spcAft>
                <a:spcPct val="0"/>
              </a:spcAft>
              <a:buClr>
                <a:schemeClr val="accent2"/>
              </a:buClr>
              <a:buSzPct val="85000"/>
              <a:buFont typeface="Brush Script MT" charset="0"/>
              <a:buChar char="O"/>
              <a:defRPr kumimoji="1" sz="2200" kern="1200">
                <a:solidFill>
                  <a:schemeClr val="tx1"/>
                </a:solidFill>
                <a:latin typeface="+mn-lt"/>
                <a:ea typeface="ＭＳ Ｐゴシック" charset="0"/>
                <a:cs typeface="+mn-cs"/>
              </a:defRPr>
            </a:lvl2pPr>
            <a:lvl3pPr marL="914400" indent="-228600" algn="l" rtl="0" fontAlgn="base">
              <a:spcBef>
                <a:spcPct val="20000"/>
              </a:spcBef>
              <a:spcAft>
                <a:spcPct val="0"/>
              </a:spcAft>
              <a:buClr>
                <a:schemeClr val="accent2"/>
              </a:buClr>
              <a:buSzPct val="85000"/>
              <a:buFont typeface="Brush Script MT" charset="0"/>
              <a:buChar char="O"/>
              <a:defRPr kumimoji="1" sz="2000" kern="1200">
                <a:solidFill>
                  <a:schemeClr val="tx1"/>
                </a:solidFill>
                <a:latin typeface="+mn-lt"/>
                <a:ea typeface="ＭＳ Ｐゴシック" charset="0"/>
                <a:cs typeface="+mn-cs"/>
              </a:defRPr>
            </a:lvl3pPr>
            <a:lvl4pPr marL="1279525" indent="-228600" algn="l" rtl="0" fontAlgn="base">
              <a:spcBef>
                <a:spcPct val="20000"/>
              </a:spcBef>
              <a:spcAft>
                <a:spcPct val="0"/>
              </a:spcAft>
              <a:buClr>
                <a:schemeClr val="accent2"/>
              </a:buClr>
              <a:buSzPct val="85000"/>
              <a:buFont typeface="Brush Script MT" charset="0"/>
              <a:buChar char="O"/>
              <a:defRPr kumimoji="1" kern="1200">
                <a:solidFill>
                  <a:schemeClr val="tx1"/>
                </a:solidFill>
                <a:latin typeface="+mn-lt"/>
                <a:ea typeface="ＭＳ Ｐゴシック" charset="0"/>
                <a:cs typeface="+mn-cs"/>
              </a:defRPr>
            </a:lvl4pPr>
            <a:lvl5pPr marL="1644650" indent="-228600" algn="l" rtl="0" fontAlgn="base">
              <a:spcBef>
                <a:spcPct val="20000"/>
              </a:spcBef>
              <a:spcAft>
                <a:spcPct val="0"/>
              </a:spcAft>
              <a:buClr>
                <a:schemeClr val="accent2"/>
              </a:buClr>
              <a:buSzPct val="85000"/>
              <a:buFont typeface="Brush Script MT" charset="0"/>
              <a:buChar char="O"/>
              <a:defRPr kumimoji="1" sz="1600" kern="1200">
                <a:solidFill>
                  <a:schemeClr val="tx1"/>
                </a:solidFill>
                <a:latin typeface="+mn-lt"/>
                <a:ea typeface="ＭＳ Ｐゴシック" charset="0"/>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9pPr>
          </a:lstStyle>
          <a:p>
            <a:r>
              <a:rPr lang="ja-JP" altLang="en-US" dirty="0"/>
              <a:t>関数</a:t>
            </a:r>
            <a:r>
              <a:rPr lang="ja-JP" altLang="en-US" dirty="0" smtClean="0"/>
              <a:t>型言語 </a:t>
            </a:r>
            <a:r>
              <a:rPr lang="en-US" altLang="ja-JP" dirty="0" smtClean="0"/>
              <a:t>(Haskell</a:t>
            </a:r>
            <a:r>
              <a:rPr lang="en-US" altLang="ja-JP" dirty="0"/>
              <a:t>)</a:t>
            </a:r>
            <a:endParaRPr lang="ja-JP" altLang="en-US" dirty="0"/>
          </a:p>
        </p:txBody>
      </p:sp>
      <p:cxnSp>
        <p:nvCxnSpPr>
          <p:cNvPr id="9" name="直線コネクタ 8"/>
          <p:cNvCxnSpPr/>
          <p:nvPr/>
        </p:nvCxnSpPr>
        <p:spPr>
          <a:xfrm>
            <a:off x="4536679" y="1810761"/>
            <a:ext cx="0" cy="44670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799507" y="2229733"/>
            <a:ext cx="754807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3307013" y="1288815"/>
            <a:ext cx="2533066" cy="461665"/>
          </a:xfrm>
          <a:prstGeom prst="rect">
            <a:avLst/>
          </a:prstGeom>
        </p:spPr>
        <p:txBody>
          <a:bodyPr wrap="none">
            <a:spAutoFit/>
          </a:bodyPr>
          <a:lstStyle/>
          <a:p>
            <a:r>
              <a:rPr lang="ja-JP" altLang="en-US" dirty="0">
                <a:solidFill>
                  <a:srgbClr val="FF0000"/>
                </a:solidFill>
              </a:rPr>
              <a:t>コードの量に</a:t>
            </a:r>
            <a:r>
              <a:rPr lang="ja-JP" altLang="en-US" dirty="0" smtClean="0">
                <a:solidFill>
                  <a:srgbClr val="FF0000"/>
                </a:solidFill>
              </a:rPr>
              <a:t>注目</a:t>
            </a:r>
            <a:r>
              <a:rPr lang="en-US" altLang="ja-JP" dirty="0" smtClean="0">
                <a:solidFill>
                  <a:srgbClr val="FF0000"/>
                </a:solidFill>
              </a:rPr>
              <a:t>!</a:t>
            </a:r>
            <a:endParaRPr lang="ja-JP" altLang="en-US" dirty="0">
              <a:solidFill>
                <a:srgbClr val="FF0000"/>
              </a:solidFill>
            </a:endParaRPr>
          </a:p>
        </p:txBody>
      </p:sp>
    </p:spTree>
    <p:extLst>
      <p:ext uri="{BB962C8B-B14F-4D97-AF65-F5344CB8AC3E}">
        <p14:creationId xmlns:p14="http://schemas.microsoft.com/office/powerpoint/2010/main" val="240053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a:xfrm>
            <a:off x="1095375" y="449899"/>
            <a:ext cx="6964363" cy="1201737"/>
          </a:xfrm>
        </p:spPr>
        <p:txBody>
          <a:bodyPr/>
          <a:lstStyle/>
          <a:p>
            <a:r>
              <a:rPr lang="ja-JP" altLang="en-US" dirty="0" smtClean="0">
                <a:latin typeface="Constantia" charset="0"/>
              </a:rPr>
              <a:t>ローレンツ方程式</a:t>
            </a:r>
            <a:endParaRPr lang="ja-JP" altLang="en-US" dirty="0">
              <a:latin typeface="Constantia" charset="0"/>
            </a:endParaRPr>
          </a:p>
        </p:txBody>
      </p:sp>
      <p:sp>
        <p:nvSpPr>
          <p:cNvPr id="4" name="テキスト ボックス 3"/>
          <p:cNvSpPr txBox="1"/>
          <p:nvPr/>
        </p:nvSpPr>
        <p:spPr>
          <a:xfrm>
            <a:off x="1077385" y="1622834"/>
            <a:ext cx="6340823" cy="4401205"/>
          </a:xfrm>
          <a:prstGeom prst="rect">
            <a:avLst/>
          </a:prstGeom>
          <a:noFill/>
        </p:spPr>
        <p:txBody>
          <a:bodyPr wrap="none" rtlCol="0">
            <a:spAutoFit/>
          </a:bodyPr>
          <a:lstStyle/>
          <a:p>
            <a:r>
              <a:rPr lang="en-US" altLang="ja-JP" sz="2000" dirty="0" smtClean="0"/>
              <a:t>﻿</a:t>
            </a:r>
            <a:r>
              <a:rPr lang="nl-NL" altLang="ja-JP" sz="2000" dirty="0" smtClean="0"/>
              <a:t>﻿x0 = [10.0, 0.0, 0.0]</a:t>
            </a:r>
          </a:p>
          <a:p>
            <a:r>
              <a:rPr lang="nl-NL" altLang="ja-JP" sz="2000" dirty="0" smtClean="0"/>
              <a:t>p = 10.0; r = 28.0; b = 8.0/3.0</a:t>
            </a:r>
          </a:p>
          <a:p>
            <a:r>
              <a:rPr lang="nl-NL" altLang="ja-JP" sz="2000" dirty="0" err="1" smtClean="0"/>
              <a:t>dt</a:t>
            </a:r>
            <a:r>
              <a:rPr lang="nl-NL" altLang="ja-JP" sz="2000" dirty="0" smtClean="0"/>
              <a:t> = 0.001; </a:t>
            </a:r>
            <a:r>
              <a:rPr lang="nl-NL" altLang="ja-JP" sz="2000" dirty="0" err="1" smtClean="0"/>
              <a:t>nstep</a:t>
            </a:r>
            <a:r>
              <a:rPr lang="nl-NL" altLang="ja-JP" sz="2000" dirty="0" smtClean="0"/>
              <a:t> = 30000; </a:t>
            </a:r>
            <a:r>
              <a:rPr lang="nl-NL" altLang="ja-JP" sz="2000" dirty="0" err="1" smtClean="0"/>
              <a:t>nstep_out</a:t>
            </a:r>
            <a:r>
              <a:rPr lang="nl-NL" altLang="ja-JP" sz="2000" dirty="0" smtClean="0"/>
              <a:t> = 100</a:t>
            </a:r>
            <a:endParaRPr lang="en-US" altLang="ja-JP" sz="2000" dirty="0" smtClean="0"/>
          </a:p>
          <a:p>
            <a:endParaRPr lang="en-US" altLang="ja-JP" sz="2000" dirty="0"/>
          </a:p>
          <a:p>
            <a:r>
              <a:rPr lang="en-US" altLang="ja-JP" sz="2000" dirty="0" smtClean="0"/>
              <a:t>main = </a:t>
            </a:r>
            <a:r>
              <a:rPr lang="en-US" altLang="ja-JP" sz="2000" dirty="0" err="1" smtClean="0"/>
              <a:t>putStrLn</a:t>
            </a:r>
            <a:r>
              <a:rPr lang="en-US" altLang="ja-JP" sz="2000" dirty="0" smtClean="0"/>
              <a:t> $ </a:t>
            </a:r>
            <a:r>
              <a:rPr lang="en-US" altLang="ja-JP" sz="2000" dirty="0" err="1" smtClean="0"/>
              <a:t>unlines</a:t>
            </a:r>
            <a:r>
              <a:rPr lang="en-US" altLang="ja-JP" sz="2000" dirty="0" smtClean="0"/>
              <a:t> $ map (show . x) [0, </a:t>
            </a:r>
            <a:r>
              <a:rPr lang="en-US" altLang="ja-JP" sz="2000" dirty="0" err="1" smtClean="0"/>
              <a:t>n_out</a:t>
            </a:r>
            <a:r>
              <a:rPr lang="en-US" altLang="ja-JP" sz="2000" dirty="0" smtClean="0"/>
              <a:t> .. n]</a:t>
            </a:r>
          </a:p>
          <a:p>
            <a:endParaRPr lang="en-US" altLang="ja-JP" sz="2000" dirty="0"/>
          </a:p>
          <a:p>
            <a:r>
              <a:rPr lang="en-US" altLang="ja-JP" sz="2000" dirty="0" smtClean="0"/>
              <a:t>x 0 = x0</a:t>
            </a:r>
          </a:p>
          <a:p>
            <a:r>
              <a:rPr lang="en-US" altLang="ja-JP" sz="2000" dirty="0" smtClean="0"/>
              <a:t>x t = [</a:t>
            </a:r>
            <a:r>
              <a:rPr lang="en-US" altLang="ja-JP" sz="2000" dirty="0" err="1" smtClean="0"/>
              <a:t>x_new</a:t>
            </a:r>
            <a:r>
              <a:rPr lang="en-US" altLang="ja-JP" sz="2000" dirty="0" smtClean="0"/>
              <a:t>, </a:t>
            </a:r>
            <a:r>
              <a:rPr lang="en-US" altLang="ja-JP" sz="2000" dirty="0" err="1" smtClean="0"/>
              <a:t>y_new</a:t>
            </a:r>
            <a:r>
              <a:rPr lang="en-US" altLang="ja-JP" sz="2000" dirty="0" smtClean="0"/>
              <a:t>, </a:t>
            </a:r>
            <a:r>
              <a:rPr lang="en-US" altLang="ja-JP" sz="2000" dirty="0" err="1" smtClean="0"/>
              <a:t>z_new</a:t>
            </a:r>
            <a:r>
              <a:rPr lang="en-US" altLang="ja-JP" sz="2000" dirty="0" smtClean="0"/>
              <a:t>]</a:t>
            </a:r>
          </a:p>
          <a:p>
            <a:r>
              <a:rPr lang="en-US" altLang="ja-JP" sz="2000" dirty="0" smtClean="0"/>
              <a:t>  where</a:t>
            </a:r>
          </a:p>
          <a:p>
            <a:r>
              <a:rPr lang="en-US" altLang="ja-JP" sz="2000" dirty="0" smtClean="0"/>
              <a:t>    old = x $ t-1</a:t>
            </a:r>
          </a:p>
          <a:p>
            <a:r>
              <a:rPr lang="en-US" altLang="ja-JP" sz="2000" dirty="0" smtClean="0"/>
              <a:t>    x = old !! 0;    y = old !! 1;    z = old !! 2</a:t>
            </a:r>
          </a:p>
          <a:p>
            <a:r>
              <a:rPr lang="en-US" altLang="ja-JP" sz="2000" dirty="0" smtClean="0"/>
              <a:t>    </a:t>
            </a:r>
            <a:r>
              <a:rPr lang="en-US" altLang="ja-JP" sz="2000" dirty="0" err="1" smtClean="0"/>
              <a:t>x_new</a:t>
            </a:r>
            <a:r>
              <a:rPr lang="en-US" altLang="ja-JP" sz="2000" dirty="0" smtClean="0"/>
              <a:t> = x + </a:t>
            </a:r>
            <a:r>
              <a:rPr lang="en-US" altLang="ja-JP" sz="2000" dirty="0" err="1" smtClean="0"/>
              <a:t>dt</a:t>
            </a:r>
            <a:r>
              <a:rPr lang="en-US" altLang="ja-JP" sz="2000" dirty="0" smtClean="0"/>
              <a:t> * (- p * x + p * y)</a:t>
            </a:r>
          </a:p>
          <a:p>
            <a:r>
              <a:rPr lang="en-US" altLang="ja-JP" sz="2000" dirty="0" smtClean="0"/>
              <a:t>    </a:t>
            </a:r>
            <a:r>
              <a:rPr lang="en-US" altLang="ja-JP" sz="2000" dirty="0" err="1" smtClean="0"/>
              <a:t>y_new</a:t>
            </a:r>
            <a:r>
              <a:rPr lang="en-US" altLang="ja-JP" sz="2000" dirty="0" smtClean="0"/>
              <a:t> = y + </a:t>
            </a:r>
            <a:r>
              <a:rPr lang="en-US" altLang="ja-JP" sz="2000" dirty="0" err="1" smtClean="0"/>
              <a:t>dt</a:t>
            </a:r>
            <a:r>
              <a:rPr lang="en-US" altLang="ja-JP" sz="2000" dirty="0" smtClean="0"/>
              <a:t> * (- x * z + r * x - y)</a:t>
            </a:r>
          </a:p>
          <a:p>
            <a:r>
              <a:rPr lang="en-US" altLang="ja-JP" sz="2000" dirty="0" smtClean="0"/>
              <a:t>    </a:t>
            </a:r>
            <a:r>
              <a:rPr lang="en-US" altLang="ja-JP" sz="2000" dirty="0" err="1" smtClean="0"/>
              <a:t>z_new</a:t>
            </a:r>
            <a:r>
              <a:rPr lang="en-US" altLang="ja-JP" sz="2000" dirty="0" smtClean="0"/>
              <a:t> = z + </a:t>
            </a:r>
            <a:r>
              <a:rPr lang="en-US" altLang="ja-JP" sz="2000" dirty="0" err="1" smtClean="0"/>
              <a:t>dt</a:t>
            </a:r>
            <a:r>
              <a:rPr lang="en-US" altLang="ja-JP" sz="2000" dirty="0" smtClean="0"/>
              <a:t> * (x * y - b * z)</a:t>
            </a:r>
          </a:p>
        </p:txBody>
      </p:sp>
      <p:sp>
        <p:nvSpPr>
          <p:cNvPr id="5" name="テキスト ボックス 4"/>
          <p:cNvSpPr txBox="1"/>
          <p:nvPr/>
        </p:nvSpPr>
        <p:spPr>
          <a:xfrm>
            <a:off x="5913603" y="3588960"/>
            <a:ext cx="2297143" cy="1938992"/>
          </a:xfrm>
          <a:prstGeom prst="rect">
            <a:avLst/>
          </a:prstGeom>
          <a:noFill/>
          <a:ln>
            <a:solidFill>
              <a:schemeClr val="tx1"/>
            </a:solidFill>
          </a:ln>
        </p:spPr>
        <p:txBody>
          <a:bodyPr wrap="square" rtlCol="0">
            <a:spAutoFit/>
          </a:bodyPr>
          <a:lstStyle/>
          <a:p>
            <a:r>
              <a:rPr lang="ja-JP" altLang="en-US" sz="2000" dirty="0"/>
              <a:t>﻿</a:t>
            </a:r>
            <a:r>
              <a:rPr lang="en-US" altLang="ja-JP" sz="2000" dirty="0" smtClean="0"/>
              <a:t>dx/</a:t>
            </a:r>
            <a:r>
              <a:rPr lang="en-US" altLang="ja-JP" sz="2000" dirty="0" err="1" smtClean="0"/>
              <a:t>dt</a:t>
            </a:r>
            <a:r>
              <a:rPr lang="en-US" altLang="ja-JP" sz="2000" dirty="0" smtClean="0"/>
              <a:t> </a:t>
            </a:r>
            <a:r>
              <a:rPr lang="en-US" altLang="ja-JP" sz="2000" dirty="0"/>
              <a:t>= </a:t>
            </a:r>
            <a:r>
              <a:rPr lang="en-US" altLang="ja-JP" sz="2000" dirty="0" smtClean="0"/>
              <a:t>-</a:t>
            </a:r>
            <a:r>
              <a:rPr lang="en-US" altLang="ja-JP" sz="2000" dirty="0" err="1" smtClean="0"/>
              <a:t>px</a:t>
            </a:r>
            <a:r>
              <a:rPr lang="en-US" altLang="ja-JP" sz="2000" dirty="0" smtClean="0"/>
              <a:t> +</a:t>
            </a:r>
            <a:r>
              <a:rPr lang="en-US" altLang="ja-JP" sz="2000" dirty="0" err="1" smtClean="0"/>
              <a:t>py</a:t>
            </a:r>
            <a:endParaRPr lang="en-US" altLang="ja-JP" sz="2000" dirty="0" smtClean="0"/>
          </a:p>
          <a:p>
            <a:r>
              <a:rPr lang="en-US" altLang="ja-JP" sz="2000" dirty="0" err="1" smtClean="0"/>
              <a:t>dy</a:t>
            </a:r>
            <a:r>
              <a:rPr lang="en-US" altLang="ja-JP" sz="2000" dirty="0" smtClean="0"/>
              <a:t>/</a:t>
            </a:r>
            <a:r>
              <a:rPr lang="en-US" altLang="ja-JP" sz="2000" dirty="0" err="1" smtClean="0"/>
              <a:t>dt</a:t>
            </a:r>
            <a:r>
              <a:rPr lang="en-US" altLang="ja-JP" sz="2000" dirty="0" smtClean="0"/>
              <a:t> = -</a:t>
            </a:r>
            <a:r>
              <a:rPr lang="en-US" altLang="ja-JP" sz="2000" dirty="0" err="1" smtClean="0"/>
              <a:t>xz</a:t>
            </a:r>
            <a:r>
              <a:rPr lang="en-US" altLang="ja-JP" sz="2000" dirty="0" smtClean="0"/>
              <a:t> +</a:t>
            </a:r>
            <a:r>
              <a:rPr lang="en-US" altLang="ja-JP" sz="2000" dirty="0" err="1" smtClean="0"/>
              <a:t>rx</a:t>
            </a:r>
            <a:r>
              <a:rPr lang="en-US" altLang="ja-JP" sz="2000" dirty="0" smtClean="0"/>
              <a:t> –y</a:t>
            </a:r>
          </a:p>
          <a:p>
            <a:r>
              <a:rPr lang="en-US" altLang="ja-JP" sz="2000" dirty="0" err="1" smtClean="0"/>
              <a:t>dz</a:t>
            </a:r>
            <a:r>
              <a:rPr lang="en-US" altLang="ja-JP" sz="2000" dirty="0" smtClean="0"/>
              <a:t>/</a:t>
            </a:r>
            <a:r>
              <a:rPr lang="en-US" altLang="ja-JP" sz="2000" dirty="0" err="1" smtClean="0"/>
              <a:t>dt</a:t>
            </a:r>
            <a:r>
              <a:rPr lang="en-US" altLang="ja-JP" sz="2000" dirty="0" smtClean="0"/>
              <a:t> = </a:t>
            </a:r>
            <a:r>
              <a:rPr lang="en-US" altLang="ja-JP" sz="2000" dirty="0" err="1" smtClean="0"/>
              <a:t>xy</a:t>
            </a:r>
            <a:r>
              <a:rPr lang="en-US" altLang="ja-JP" sz="2000" dirty="0" smtClean="0"/>
              <a:t> - </a:t>
            </a:r>
            <a:r>
              <a:rPr lang="en-US" altLang="ja-JP" sz="2000" dirty="0" err="1" smtClean="0"/>
              <a:t>bz</a:t>
            </a:r>
            <a:r>
              <a:rPr lang="en-US" altLang="ja-JP" sz="2000" dirty="0" smtClean="0"/>
              <a:t>                                                                                                                                                 </a:t>
            </a:r>
          </a:p>
          <a:p>
            <a:r>
              <a:rPr lang="en-US" altLang="ja-JP" sz="2000" dirty="0" err="1" smtClean="0"/>
              <a:t>x,y,z</a:t>
            </a:r>
            <a:r>
              <a:rPr lang="en-US" altLang="ja-JP" sz="2000" dirty="0" smtClean="0"/>
              <a:t>: </a:t>
            </a:r>
            <a:r>
              <a:rPr lang="en-US" altLang="en-US" sz="2000" dirty="0" smtClean="0"/>
              <a:t>座標</a:t>
            </a:r>
            <a:endParaRPr lang="en-US" altLang="ja-JP" sz="2000" dirty="0" smtClean="0"/>
          </a:p>
          <a:p>
            <a:r>
              <a:rPr lang="en-US" altLang="ja-JP" sz="2000" dirty="0" err="1" smtClean="0"/>
              <a:t>p,r,b</a:t>
            </a:r>
            <a:r>
              <a:rPr lang="en-US" altLang="ja-JP" sz="2000" dirty="0" smtClean="0"/>
              <a:t>: </a:t>
            </a:r>
            <a:r>
              <a:rPr lang="ja-JP" altLang="en-US" sz="2000" dirty="0" smtClean="0"/>
              <a:t>定数</a:t>
            </a:r>
            <a:endParaRPr lang="en-US" altLang="ja-JP" sz="2000" dirty="0" smtClean="0"/>
          </a:p>
          <a:p>
            <a:r>
              <a:rPr lang="en-US" altLang="ja-JP" sz="2000" dirty="0" smtClean="0"/>
              <a:t>t</a:t>
            </a:r>
            <a:r>
              <a:rPr lang="en-US" altLang="ja-JP" sz="2000" dirty="0"/>
              <a:t>: </a:t>
            </a:r>
            <a:r>
              <a:rPr lang="ja-JP" altLang="en-US" sz="2000" dirty="0"/>
              <a:t>時間</a:t>
            </a:r>
            <a:endParaRPr kumimoji="1" lang="ja-JP" altLang="en-US" sz="2000" dirty="0"/>
          </a:p>
        </p:txBody>
      </p:sp>
      <p:sp>
        <p:nvSpPr>
          <p:cNvPr id="6" name="テキスト ボックス 5"/>
          <p:cNvSpPr txBox="1"/>
          <p:nvPr/>
        </p:nvSpPr>
        <p:spPr>
          <a:xfrm>
            <a:off x="5397436" y="1330446"/>
            <a:ext cx="2957861" cy="338554"/>
          </a:xfrm>
          <a:prstGeom prst="rect">
            <a:avLst/>
          </a:prstGeom>
          <a:noFill/>
        </p:spPr>
        <p:txBody>
          <a:bodyPr wrap="none" rtlCol="0">
            <a:spAutoFit/>
          </a:bodyPr>
          <a:lstStyle/>
          <a:p>
            <a:r>
              <a:rPr lang="ja-JP" altLang="en-US" sz="1600" dirty="0"/>
              <a:t>簡単のため</a:t>
            </a:r>
            <a:r>
              <a:rPr kumimoji="1" lang="en-US" altLang="ja-JP" sz="1600" dirty="0" smtClean="0"/>
              <a:t> O(n^2) </a:t>
            </a:r>
            <a:r>
              <a:rPr kumimoji="1" lang="ja-JP" altLang="en-US" sz="1600" dirty="0" smtClean="0"/>
              <a:t>バージョンで</a:t>
            </a:r>
            <a:endParaRPr kumimoji="1" lang="en-US" altLang="ja-JP" sz="1600" dirty="0" smtClean="0"/>
          </a:p>
        </p:txBody>
      </p:sp>
    </p:spTree>
    <p:extLst>
      <p:ext uri="{BB962C8B-B14F-4D97-AF65-F5344CB8AC3E}">
        <p14:creationId xmlns:p14="http://schemas.microsoft.com/office/powerpoint/2010/main" val="25544306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415227"/>
            <a:ext cx="6964363" cy="1201737"/>
          </a:xfrm>
        </p:spPr>
        <p:txBody>
          <a:bodyPr/>
          <a:lstStyle/>
          <a:p>
            <a:r>
              <a:rPr kumimoji="1" lang="ja-JP" altLang="en-US" dirty="0" smtClean="0"/>
              <a:t>移流方程式</a:t>
            </a:r>
            <a:endParaRPr kumimoji="1" lang="ja-JP" altLang="en-US" dirty="0"/>
          </a:p>
        </p:txBody>
      </p:sp>
      <p:sp>
        <p:nvSpPr>
          <p:cNvPr id="5" name="テキスト ボックス 4"/>
          <p:cNvSpPr txBox="1"/>
          <p:nvPr/>
        </p:nvSpPr>
        <p:spPr>
          <a:xfrm>
            <a:off x="1470577" y="1476530"/>
            <a:ext cx="5976992" cy="4616648"/>
          </a:xfrm>
          <a:prstGeom prst="rect">
            <a:avLst/>
          </a:prstGeom>
          <a:noFill/>
        </p:spPr>
        <p:txBody>
          <a:bodyPr wrap="none" rtlCol="0">
            <a:spAutoFit/>
          </a:bodyPr>
          <a:lstStyle/>
          <a:p>
            <a:r>
              <a:rPr lang="en-US" altLang="ja-JP" sz="1400" dirty="0"/>
              <a:t>n = </a:t>
            </a:r>
            <a:r>
              <a:rPr lang="en-US" altLang="ja-JP" sz="1400" dirty="0" smtClean="0"/>
              <a:t>16; l </a:t>
            </a:r>
            <a:r>
              <a:rPr lang="en-US" altLang="ja-JP" sz="1400" dirty="0"/>
              <a:t>= 2.0 * </a:t>
            </a:r>
            <a:r>
              <a:rPr lang="en-US" altLang="ja-JP" sz="1400" dirty="0" smtClean="0"/>
              <a:t>3.1415927; dx </a:t>
            </a:r>
            <a:r>
              <a:rPr lang="en-US" altLang="ja-JP" sz="1400" dirty="0"/>
              <a:t>= l / (</a:t>
            </a:r>
            <a:r>
              <a:rPr lang="en-US" altLang="ja-JP" sz="1400" dirty="0" err="1"/>
              <a:t>fromIntegral</a:t>
            </a:r>
            <a:r>
              <a:rPr lang="en-US" altLang="ja-JP" sz="1400" dirty="0"/>
              <a:t> n)</a:t>
            </a:r>
          </a:p>
          <a:p>
            <a:r>
              <a:rPr lang="en-US" altLang="ja-JP" sz="1400" dirty="0"/>
              <a:t>c = </a:t>
            </a:r>
            <a:r>
              <a:rPr lang="en-US" altLang="ja-JP" sz="1400" dirty="0" smtClean="0"/>
              <a:t>1.0; </a:t>
            </a:r>
            <a:r>
              <a:rPr lang="en-US" altLang="ja-JP" sz="1400" dirty="0" err="1" smtClean="0"/>
              <a:t>dt</a:t>
            </a:r>
            <a:r>
              <a:rPr lang="en-US" altLang="ja-JP" sz="1400" dirty="0" smtClean="0"/>
              <a:t> </a:t>
            </a:r>
            <a:r>
              <a:rPr lang="en-US" altLang="ja-JP" sz="1400" dirty="0"/>
              <a:t>= 1e-3</a:t>
            </a:r>
          </a:p>
          <a:p>
            <a:r>
              <a:rPr lang="en-US" altLang="ja-JP" sz="1400" dirty="0" err="1"/>
              <a:t>nstep</a:t>
            </a:r>
            <a:r>
              <a:rPr lang="en-US" altLang="ja-JP" sz="1400" dirty="0"/>
              <a:t> = </a:t>
            </a:r>
            <a:r>
              <a:rPr lang="en-US" altLang="ja-JP" sz="1400" dirty="0" smtClean="0"/>
              <a:t>100000; </a:t>
            </a:r>
            <a:r>
              <a:rPr lang="en-US" altLang="ja-JP" sz="1400" dirty="0" err="1" smtClean="0"/>
              <a:t>nstep_output</a:t>
            </a:r>
            <a:r>
              <a:rPr lang="en-US" altLang="ja-JP" sz="1400" dirty="0" smtClean="0"/>
              <a:t> </a:t>
            </a:r>
            <a:r>
              <a:rPr lang="en-US" altLang="ja-JP" sz="1400" dirty="0"/>
              <a:t>= 10000</a:t>
            </a:r>
          </a:p>
          <a:p>
            <a:r>
              <a:rPr lang="en-US" altLang="ja-JP" sz="1400" dirty="0" smtClean="0"/>
              <a:t>n1 </a:t>
            </a:r>
            <a:r>
              <a:rPr lang="en-US" altLang="ja-JP" sz="1400" dirty="0"/>
              <a:t>= div n </a:t>
            </a:r>
            <a:r>
              <a:rPr lang="en-US" altLang="ja-JP" sz="1400" dirty="0" smtClean="0"/>
              <a:t>4; n2 </a:t>
            </a:r>
            <a:r>
              <a:rPr lang="en-US" altLang="ja-JP" sz="1400" dirty="0"/>
              <a:t>= n - n1</a:t>
            </a:r>
          </a:p>
          <a:p>
            <a:r>
              <a:rPr lang="en-US" altLang="ja-JP" sz="1400" dirty="0"/>
              <a:t>u0 = replicate n1 1.0 ++ replicate n2 0.0</a:t>
            </a:r>
          </a:p>
          <a:p>
            <a:endParaRPr lang="en-US" altLang="ja-JP" sz="1400" dirty="0"/>
          </a:p>
          <a:p>
            <a:r>
              <a:rPr lang="en-US" altLang="ja-JP" sz="1400" dirty="0"/>
              <a:t>main = </a:t>
            </a:r>
            <a:r>
              <a:rPr lang="en-US" altLang="ja-JP" sz="1400" dirty="0" err="1"/>
              <a:t>putStrLn</a:t>
            </a:r>
            <a:r>
              <a:rPr lang="en-US" altLang="ja-JP" sz="1400" dirty="0"/>
              <a:t> $ </a:t>
            </a:r>
            <a:r>
              <a:rPr lang="en-US" altLang="ja-JP" sz="1400" dirty="0" err="1"/>
              <a:t>unlines</a:t>
            </a:r>
            <a:r>
              <a:rPr lang="en-US" altLang="ja-JP" sz="1400" dirty="0"/>
              <a:t> $ map show $ results (div </a:t>
            </a:r>
            <a:r>
              <a:rPr lang="en-US" altLang="ja-JP" sz="1400" dirty="0" err="1"/>
              <a:t>nstep</a:t>
            </a:r>
            <a:r>
              <a:rPr lang="en-US" altLang="ja-JP" sz="1400" dirty="0"/>
              <a:t> </a:t>
            </a:r>
            <a:r>
              <a:rPr lang="en-US" altLang="ja-JP" sz="1400" dirty="0" err="1"/>
              <a:t>nstep_output</a:t>
            </a:r>
            <a:r>
              <a:rPr lang="en-US" altLang="ja-JP" sz="1400" dirty="0"/>
              <a:t>) u0</a:t>
            </a:r>
          </a:p>
          <a:p>
            <a:r>
              <a:rPr lang="en-US" altLang="ja-JP" sz="1400" dirty="0"/>
              <a:t>results 0 </a:t>
            </a:r>
            <a:r>
              <a:rPr lang="en-US" altLang="ja-JP" sz="1400" dirty="0" err="1"/>
              <a:t>xs</a:t>
            </a:r>
            <a:r>
              <a:rPr lang="en-US" altLang="ja-JP" sz="1400" dirty="0"/>
              <a:t> = [</a:t>
            </a:r>
            <a:r>
              <a:rPr lang="en-US" altLang="ja-JP" sz="1400" dirty="0" err="1"/>
              <a:t>xs</a:t>
            </a:r>
            <a:r>
              <a:rPr lang="en-US" altLang="ja-JP" sz="1400" dirty="0"/>
              <a:t>]</a:t>
            </a:r>
          </a:p>
          <a:p>
            <a:r>
              <a:rPr lang="en-US" altLang="ja-JP" sz="1400" dirty="0"/>
              <a:t>results t </a:t>
            </a:r>
            <a:r>
              <a:rPr lang="en-US" altLang="ja-JP" sz="1400" dirty="0" err="1"/>
              <a:t>xs</a:t>
            </a:r>
            <a:r>
              <a:rPr lang="en-US" altLang="ja-JP" sz="1400" dirty="0"/>
              <a:t> = do</a:t>
            </a:r>
          </a:p>
          <a:p>
            <a:r>
              <a:rPr lang="en-US" altLang="ja-JP" sz="1400" dirty="0"/>
              <a:t>  let </a:t>
            </a:r>
            <a:r>
              <a:rPr lang="en-US" altLang="ja-JP" sz="1400" dirty="0" err="1"/>
              <a:t>xs_new</a:t>
            </a:r>
            <a:r>
              <a:rPr lang="en-US" altLang="ja-JP" sz="1400" dirty="0"/>
              <a:t> = integrate </a:t>
            </a:r>
            <a:r>
              <a:rPr lang="en-US" altLang="ja-JP" sz="1400" dirty="0" err="1"/>
              <a:t>nstep_output</a:t>
            </a:r>
            <a:r>
              <a:rPr lang="en-US" altLang="ja-JP" sz="1400" dirty="0"/>
              <a:t> </a:t>
            </a:r>
            <a:r>
              <a:rPr lang="en-US" altLang="ja-JP" sz="1400" dirty="0" err="1"/>
              <a:t>xs</a:t>
            </a:r>
            <a:endParaRPr lang="en-US" altLang="ja-JP" sz="1400" dirty="0"/>
          </a:p>
          <a:p>
            <a:r>
              <a:rPr lang="en-US" altLang="ja-JP" sz="1400" dirty="0"/>
              <a:t>  [</a:t>
            </a:r>
            <a:r>
              <a:rPr lang="en-US" altLang="ja-JP" sz="1400" dirty="0" err="1"/>
              <a:t>xs</a:t>
            </a:r>
            <a:r>
              <a:rPr lang="en-US" altLang="ja-JP" sz="1400" dirty="0"/>
              <a:t>] ++ results (t-1) </a:t>
            </a:r>
            <a:r>
              <a:rPr lang="en-US" altLang="ja-JP" sz="1400" dirty="0" err="1" smtClean="0"/>
              <a:t>xs_new</a:t>
            </a:r>
            <a:endParaRPr lang="en-US" altLang="ja-JP" sz="1400" dirty="0"/>
          </a:p>
          <a:p>
            <a:r>
              <a:rPr lang="en-US" altLang="ja-JP" sz="1400" dirty="0"/>
              <a:t>integrate 0 </a:t>
            </a:r>
            <a:r>
              <a:rPr lang="en-US" altLang="ja-JP" sz="1400" dirty="0" err="1"/>
              <a:t>xs</a:t>
            </a:r>
            <a:r>
              <a:rPr lang="en-US" altLang="ja-JP" sz="1400" dirty="0"/>
              <a:t> = </a:t>
            </a:r>
            <a:r>
              <a:rPr lang="en-US" altLang="ja-JP" sz="1400" dirty="0" err="1"/>
              <a:t>xs</a:t>
            </a:r>
            <a:endParaRPr lang="en-US" altLang="ja-JP" sz="1400" dirty="0"/>
          </a:p>
          <a:p>
            <a:r>
              <a:rPr lang="en-US" altLang="ja-JP" sz="1400" dirty="0"/>
              <a:t>integrate </a:t>
            </a:r>
            <a:r>
              <a:rPr lang="en-US" altLang="ja-JP" sz="1400" dirty="0" err="1"/>
              <a:t>i</a:t>
            </a:r>
            <a:r>
              <a:rPr lang="en-US" altLang="ja-JP" sz="1400" dirty="0"/>
              <a:t> </a:t>
            </a:r>
            <a:r>
              <a:rPr lang="en-US" altLang="ja-JP" sz="1400" dirty="0" err="1"/>
              <a:t>xs</a:t>
            </a:r>
            <a:r>
              <a:rPr lang="en-US" altLang="ja-JP" sz="1400" dirty="0"/>
              <a:t> = integrate (i-1) $ </a:t>
            </a:r>
            <a:r>
              <a:rPr lang="en-US" altLang="ja-JP" sz="1400" dirty="0" err="1"/>
              <a:t>zipWith</a:t>
            </a:r>
            <a:r>
              <a:rPr lang="en-US" altLang="ja-JP" sz="1400" dirty="0"/>
              <a:t> </a:t>
            </a:r>
            <a:r>
              <a:rPr lang="en-US" altLang="ja-JP" sz="1400" dirty="0" smtClean="0"/>
              <a:t>(¥x y -&gt; x + </a:t>
            </a:r>
            <a:r>
              <a:rPr lang="en-US" altLang="ja-JP" sz="1400" dirty="0" err="1" smtClean="0"/>
              <a:t>dt</a:t>
            </a:r>
            <a:r>
              <a:rPr lang="en-US" altLang="ja-JP" sz="1400" dirty="0" smtClean="0"/>
              <a:t>*y) </a:t>
            </a:r>
            <a:r>
              <a:rPr lang="en-US" altLang="ja-JP" sz="1400" dirty="0" err="1" smtClean="0"/>
              <a:t>xs</a:t>
            </a:r>
            <a:r>
              <a:rPr lang="en-US" altLang="ja-JP" sz="1400" dirty="0" smtClean="0"/>
              <a:t> </a:t>
            </a:r>
            <a:r>
              <a:rPr lang="en-US" altLang="ja-JP" sz="1400" dirty="0"/>
              <a:t>$ </a:t>
            </a:r>
            <a:r>
              <a:rPr lang="en-US" altLang="ja-JP" sz="1400" dirty="0" err="1"/>
              <a:t>dudt</a:t>
            </a:r>
            <a:r>
              <a:rPr lang="en-US" altLang="ja-JP" sz="1400" dirty="0"/>
              <a:t> </a:t>
            </a:r>
            <a:r>
              <a:rPr lang="en-US" altLang="ja-JP" sz="1400" dirty="0" err="1" smtClean="0"/>
              <a:t>xs</a:t>
            </a:r>
            <a:endParaRPr lang="en-US" altLang="ja-JP" sz="1400" dirty="0"/>
          </a:p>
          <a:p>
            <a:r>
              <a:rPr lang="en-US" altLang="ja-JP" sz="1400" dirty="0" err="1"/>
              <a:t>dudt</a:t>
            </a:r>
            <a:r>
              <a:rPr lang="en-US" altLang="ja-JP" sz="1400" dirty="0"/>
              <a:t> </a:t>
            </a:r>
            <a:r>
              <a:rPr lang="en-US" altLang="ja-JP" sz="1400" dirty="0" err="1"/>
              <a:t>xs</a:t>
            </a:r>
            <a:r>
              <a:rPr lang="en-US" altLang="ja-JP" sz="1400" dirty="0"/>
              <a:t> = map (*(-c)) $ </a:t>
            </a:r>
            <a:r>
              <a:rPr lang="en-US" altLang="ja-JP" sz="1400" dirty="0" err="1"/>
              <a:t>dudx</a:t>
            </a:r>
            <a:r>
              <a:rPr lang="en-US" altLang="ja-JP" sz="1400" dirty="0"/>
              <a:t> </a:t>
            </a:r>
            <a:r>
              <a:rPr lang="en-US" altLang="ja-JP" sz="1400" dirty="0" err="1"/>
              <a:t>xs</a:t>
            </a:r>
            <a:endParaRPr lang="en-US" altLang="ja-JP" sz="1400" dirty="0"/>
          </a:p>
          <a:p>
            <a:r>
              <a:rPr lang="en-US" altLang="ja-JP" sz="1400" dirty="0" err="1"/>
              <a:t>dudx</a:t>
            </a:r>
            <a:r>
              <a:rPr lang="en-US" altLang="ja-JP" sz="1400" dirty="0"/>
              <a:t> </a:t>
            </a:r>
            <a:r>
              <a:rPr lang="en-US" altLang="ja-JP" sz="1400" dirty="0" err="1"/>
              <a:t>xs</a:t>
            </a:r>
            <a:r>
              <a:rPr lang="en-US" altLang="ja-JP" sz="1400" dirty="0"/>
              <a:t> = map (/(2*dx)) $ </a:t>
            </a:r>
            <a:r>
              <a:rPr lang="en-US" altLang="ja-JP" sz="1400" dirty="0" err="1"/>
              <a:t>zipWith</a:t>
            </a:r>
            <a:r>
              <a:rPr lang="en-US" altLang="ja-JP" sz="1400" dirty="0"/>
              <a:t> (-) (</a:t>
            </a:r>
            <a:r>
              <a:rPr lang="en-US" altLang="ja-JP" sz="1400" dirty="0" err="1"/>
              <a:t>sft</a:t>
            </a:r>
            <a:r>
              <a:rPr lang="en-US" altLang="ja-JP" sz="1400" dirty="0"/>
              <a:t> 1 </a:t>
            </a:r>
            <a:r>
              <a:rPr lang="en-US" altLang="ja-JP" sz="1400" dirty="0" err="1"/>
              <a:t>xs</a:t>
            </a:r>
            <a:r>
              <a:rPr lang="en-US" altLang="ja-JP" sz="1400" dirty="0"/>
              <a:t>) $ </a:t>
            </a:r>
            <a:r>
              <a:rPr lang="en-US" altLang="ja-JP" sz="1400" dirty="0" err="1"/>
              <a:t>sft</a:t>
            </a:r>
            <a:r>
              <a:rPr lang="en-US" altLang="ja-JP" sz="1400" dirty="0"/>
              <a:t> (-1) </a:t>
            </a:r>
            <a:r>
              <a:rPr lang="en-US" altLang="ja-JP" sz="1400" dirty="0" err="1" smtClean="0"/>
              <a:t>xs</a:t>
            </a:r>
            <a:endParaRPr lang="en-US" altLang="ja-JP" sz="1400" dirty="0"/>
          </a:p>
          <a:p>
            <a:r>
              <a:rPr lang="en-US" altLang="ja-JP" sz="1400" dirty="0" err="1"/>
              <a:t>sft</a:t>
            </a:r>
            <a:r>
              <a:rPr lang="en-US" altLang="ja-JP" sz="1400" dirty="0"/>
              <a:t> 0 </a:t>
            </a:r>
            <a:r>
              <a:rPr lang="en-US" altLang="ja-JP" sz="1400" dirty="0" err="1"/>
              <a:t>xs</a:t>
            </a:r>
            <a:r>
              <a:rPr lang="en-US" altLang="ja-JP" sz="1400" dirty="0"/>
              <a:t> = </a:t>
            </a:r>
            <a:r>
              <a:rPr lang="en-US" altLang="ja-JP" sz="1400" dirty="0" err="1"/>
              <a:t>xs</a:t>
            </a:r>
            <a:endParaRPr lang="en-US" altLang="ja-JP" sz="1400" dirty="0"/>
          </a:p>
          <a:p>
            <a:r>
              <a:rPr lang="en-US" altLang="ja-JP" sz="1400" dirty="0" err="1"/>
              <a:t>sft</a:t>
            </a:r>
            <a:r>
              <a:rPr lang="en-US" altLang="ja-JP" sz="1400" dirty="0"/>
              <a:t> </a:t>
            </a:r>
            <a:r>
              <a:rPr lang="en-US" altLang="ja-JP" sz="1400" dirty="0" err="1"/>
              <a:t>i</a:t>
            </a:r>
            <a:r>
              <a:rPr lang="en-US" altLang="ja-JP" sz="1400" dirty="0"/>
              <a:t> </a:t>
            </a:r>
            <a:r>
              <a:rPr lang="en-US" altLang="ja-JP" sz="1400" dirty="0" err="1"/>
              <a:t>xs</a:t>
            </a:r>
            <a:r>
              <a:rPr lang="en-US" altLang="ja-JP" sz="1400" dirty="0"/>
              <a:t> =</a:t>
            </a:r>
          </a:p>
          <a:p>
            <a:r>
              <a:rPr lang="en-US" altLang="ja-JP" sz="1400" dirty="0"/>
              <a:t>  if </a:t>
            </a:r>
            <a:r>
              <a:rPr lang="en-US" altLang="ja-JP" sz="1400" dirty="0" err="1"/>
              <a:t>i</a:t>
            </a:r>
            <a:r>
              <a:rPr lang="en-US" altLang="ja-JP" sz="1400" dirty="0"/>
              <a:t> &gt; 0 then</a:t>
            </a:r>
          </a:p>
          <a:p>
            <a:r>
              <a:rPr lang="en-US" altLang="ja-JP" sz="1400" dirty="0"/>
              <a:t>    </a:t>
            </a:r>
            <a:r>
              <a:rPr lang="en-US" altLang="ja-JP" sz="1400" dirty="0" err="1"/>
              <a:t>sft</a:t>
            </a:r>
            <a:r>
              <a:rPr lang="en-US" altLang="ja-JP" sz="1400" dirty="0"/>
              <a:t> (i-1) $ </a:t>
            </a:r>
            <a:r>
              <a:rPr lang="en-US" altLang="ja-JP" sz="1400" dirty="0" smtClean="0"/>
              <a:t>tail </a:t>
            </a:r>
            <a:r>
              <a:rPr lang="en-US" altLang="ja-JP" sz="1400" dirty="0" err="1"/>
              <a:t>xs</a:t>
            </a:r>
            <a:r>
              <a:rPr lang="en-US" altLang="ja-JP" sz="1400" dirty="0"/>
              <a:t> ++ [(head </a:t>
            </a:r>
            <a:r>
              <a:rPr lang="en-US" altLang="ja-JP" sz="1400" dirty="0" err="1"/>
              <a:t>xs</a:t>
            </a:r>
            <a:r>
              <a:rPr lang="en-US" altLang="ja-JP" sz="1400" dirty="0"/>
              <a:t>)]</a:t>
            </a:r>
          </a:p>
          <a:p>
            <a:r>
              <a:rPr lang="en-US" altLang="ja-JP" sz="1400" dirty="0"/>
              <a:t>  else</a:t>
            </a:r>
          </a:p>
          <a:p>
            <a:r>
              <a:rPr lang="en-US" altLang="ja-JP" sz="1400" dirty="0"/>
              <a:t>    </a:t>
            </a:r>
            <a:r>
              <a:rPr lang="en-US" altLang="ja-JP" sz="1400" dirty="0" err="1"/>
              <a:t>sft</a:t>
            </a:r>
            <a:r>
              <a:rPr lang="en-US" altLang="ja-JP" sz="1400" dirty="0"/>
              <a:t> (i+1) $ </a:t>
            </a:r>
            <a:r>
              <a:rPr lang="en-US" altLang="ja-JP" sz="1400" dirty="0" smtClean="0"/>
              <a:t>[</a:t>
            </a:r>
            <a:r>
              <a:rPr lang="en-US" altLang="ja-JP" sz="1400" dirty="0"/>
              <a:t>(last </a:t>
            </a:r>
            <a:r>
              <a:rPr lang="en-US" altLang="ja-JP" sz="1400" dirty="0" err="1"/>
              <a:t>xs</a:t>
            </a:r>
            <a:r>
              <a:rPr lang="en-US" altLang="ja-JP" sz="1400" dirty="0"/>
              <a:t>)] +</a:t>
            </a:r>
            <a:r>
              <a:rPr lang="en-US" altLang="ja-JP" sz="1400" dirty="0" smtClean="0"/>
              <a:t>+ </a:t>
            </a:r>
            <a:r>
              <a:rPr lang="en-US" altLang="ja-JP" sz="1400" dirty="0" err="1" smtClean="0"/>
              <a:t>init</a:t>
            </a:r>
            <a:r>
              <a:rPr lang="en-US" altLang="ja-JP" sz="1400" dirty="0" smtClean="0"/>
              <a:t> </a:t>
            </a:r>
            <a:r>
              <a:rPr lang="en-US" altLang="ja-JP" sz="1400" dirty="0" err="1"/>
              <a:t>xs</a:t>
            </a:r>
            <a:endParaRPr lang="en-US" altLang="ja-JP" sz="1400" dirty="0" smtClean="0"/>
          </a:p>
        </p:txBody>
      </p:sp>
      <p:sp>
        <p:nvSpPr>
          <p:cNvPr id="3" name="テキスト ボックス 2"/>
          <p:cNvSpPr txBox="1"/>
          <p:nvPr/>
        </p:nvSpPr>
        <p:spPr>
          <a:xfrm>
            <a:off x="5788152" y="5291009"/>
            <a:ext cx="2289409" cy="738664"/>
          </a:xfrm>
          <a:prstGeom prst="rect">
            <a:avLst/>
          </a:prstGeom>
          <a:noFill/>
        </p:spPr>
        <p:txBody>
          <a:bodyPr wrap="none" rtlCol="0">
            <a:spAutoFit/>
          </a:bodyPr>
          <a:lstStyle/>
          <a:p>
            <a:r>
              <a:rPr kumimoji="1" lang="ja-JP" altLang="en-US" sz="1400" dirty="0" smtClean="0"/>
              <a:t>ライブラリを使ったり</a:t>
            </a:r>
            <a:endParaRPr kumimoji="1" lang="en-US" altLang="ja-JP" sz="1400" dirty="0" smtClean="0"/>
          </a:p>
          <a:p>
            <a:r>
              <a:rPr lang="ja-JP" altLang="en-US" sz="1400" dirty="0"/>
              <a:t>自分</a:t>
            </a:r>
            <a:r>
              <a:rPr lang="ja-JP" altLang="en-US" sz="1400" dirty="0" smtClean="0"/>
              <a:t>で演算子を定義すれば</a:t>
            </a:r>
            <a:endParaRPr lang="en-US" altLang="ja-JP" sz="1400" dirty="0" smtClean="0"/>
          </a:p>
          <a:p>
            <a:r>
              <a:rPr kumimoji="1" lang="ja-JP" altLang="en-US" sz="1400" dirty="0" smtClean="0"/>
              <a:t>もっと簡単に書けるはず</a:t>
            </a:r>
            <a:endParaRPr kumimoji="1" lang="ja-JP" altLang="en-US" sz="1400" dirty="0"/>
          </a:p>
        </p:txBody>
      </p:sp>
    </p:spTree>
    <p:extLst>
      <p:ext uri="{BB962C8B-B14F-4D97-AF65-F5344CB8AC3E}">
        <p14:creationId xmlns:p14="http://schemas.microsoft.com/office/powerpoint/2010/main" val="3490851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199779"/>
          </a:xfrm>
        </p:spPr>
        <p:txBody>
          <a:bodyPr/>
          <a:lstStyle/>
          <a:p>
            <a:r>
              <a:rPr kumimoji="1" lang="ja-JP" altLang="en-US" sz="9600" dirty="0" smtClean="0"/>
              <a:t>なんの</a:t>
            </a:r>
            <a:r>
              <a:rPr kumimoji="1" lang="en-US" altLang="ja-JP" sz="9600" dirty="0" smtClean="0"/>
              <a:t/>
            </a:r>
            <a:br>
              <a:rPr kumimoji="1" lang="en-US" altLang="ja-JP" sz="9600" dirty="0" smtClean="0"/>
            </a:br>
            <a:r>
              <a:rPr lang="ja-JP" altLang="en-US" sz="9600" dirty="0"/>
              <a:t>こと</a:t>
            </a:r>
            <a:r>
              <a:rPr lang="ja-JP" altLang="en-US" sz="9600" dirty="0" smtClean="0"/>
              <a:t>やら</a:t>
            </a:r>
            <a:endParaRPr kumimoji="1" lang="ja-JP" altLang="en-US" sz="9600" dirty="0"/>
          </a:p>
        </p:txBody>
      </p:sp>
    </p:spTree>
    <p:extLst>
      <p:ext uri="{BB962C8B-B14F-4D97-AF65-F5344CB8AC3E}">
        <p14:creationId xmlns:p14="http://schemas.microsoft.com/office/powerpoint/2010/main" val="651074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375" y="817563"/>
            <a:ext cx="6964363" cy="5199779"/>
          </a:xfrm>
        </p:spPr>
        <p:txBody>
          <a:bodyPr/>
          <a:lstStyle/>
          <a:p>
            <a:r>
              <a:rPr kumimoji="1" lang="ja-JP" altLang="en-US" sz="9600" dirty="0" smtClean="0"/>
              <a:t>たとえ話</a:t>
            </a:r>
            <a:endParaRPr kumimoji="1" lang="ja-JP" altLang="en-US" sz="9600" dirty="0"/>
          </a:p>
        </p:txBody>
      </p:sp>
    </p:spTree>
    <p:extLst>
      <p:ext uri="{BB962C8B-B14F-4D97-AF65-F5344CB8AC3E}">
        <p14:creationId xmlns:p14="http://schemas.microsoft.com/office/powerpoint/2010/main" val="1800571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2841" y="755780"/>
            <a:ext cx="6964363" cy="1855897"/>
          </a:xfrm>
        </p:spPr>
        <p:txBody>
          <a:bodyPr/>
          <a:lstStyle/>
          <a:p>
            <a:r>
              <a:rPr kumimoji="1" lang="ja-JP" altLang="en-US" sz="5400" dirty="0" smtClean="0"/>
              <a:t>カレーライス</a:t>
            </a:r>
            <a:r>
              <a:rPr lang="ja-JP" altLang="en-US" sz="5400" dirty="0"/>
              <a:t>を</a:t>
            </a:r>
            <a:r>
              <a:rPr lang="en-US" altLang="ja-JP" sz="5400" dirty="0" smtClean="0"/>
              <a:t/>
            </a:r>
            <a:br>
              <a:rPr lang="en-US" altLang="ja-JP" sz="5400" dirty="0" smtClean="0"/>
            </a:br>
            <a:r>
              <a:rPr lang="ja-JP" altLang="en-US" sz="5400" dirty="0" smtClean="0"/>
              <a:t>作るように指示する</a:t>
            </a:r>
            <a:endParaRPr kumimoji="1" lang="ja-JP" altLang="en-US" sz="5400" dirty="0"/>
          </a:p>
        </p:txBody>
      </p:sp>
      <p:pic>
        <p:nvPicPr>
          <p:cNvPr id="1026" name="Picture 2" descr="C:\Users\noda\Desktop\show_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7447" y="2616654"/>
            <a:ext cx="4000501" cy="3000375"/>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2668556" y="5669454"/>
            <a:ext cx="5318448" cy="246221"/>
          </a:xfrm>
          <a:prstGeom prst="rect">
            <a:avLst/>
          </a:prstGeom>
        </p:spPr>
        <p:txBody>
          <a:bodyPr wrap="square">
            <a:spAutoFit/>
          </a:bodyPr>
          <a:lstStyle/>
          <a:p>
            <a:r>
              <a:rPr lang="en-US" altLang="ja-JP" sz="1000" dirty="0"/>
              <a:t>http://blogs.yahoo.co.jp/dreamdandy1/GALLERY/show_image.html?id=29728413&amp;no=0</a:t>
            </a:r>
            <a:endParaRPr lang="ja-JP" altLang="en-US" sz="1000" dirty="0"/>
          </a:p>
        </p:txBody>
      </p:sp>
    </p:spTree>
    <p:extLst>
      <p:ext uri="{BB962C8B-B14F-4D97-AF65-F5344CB8AC3E}">
        <p14:creationId xmlns:p14="http://schemas.microsoft.com/office/powerpoint/2010/main" val="934037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1095375" y="682557"/>
            <a:ext cx="6964363" cy="1201737"/>
          </a:xfrm>
        </p:spPr>
        <p:txBody>
          <a:bodyPr/>
          <a:lstStyle/>
          <a:p>
            <a:r>
              <a:rPr lang="ja-JP" altLang="en-US" sz="4000" dirty="0" smtClean="0">
                <a:latin typeface="Constantia" charset="0"/>
              </a:rPr>
              <a:t>手続き型的な指示</a:t>
            </a:r>
            <a:endParaRPr lang="ja-JP" altLang="en-US" sz="4000" dirty="0">
              <a:latin typeface="Constantia" charset="0"/>
            </a:endParaRPr>
          </a:p>
        </p:txBody>
      </p:sp>
      <p:sp>
        <p:nvSpPr>
          <p:cNvPr id="18434" name="コンテンツ プレースホルダー 2"/>
          <p:cNvSpPr>
            <a:spLocks noGrp="1"/>
          </p:cNvSpPr>
          <p:nvPr>
            <p:ph idx="1"/>
          </p:nvPr>
        </p:nvSpPr>
        <p:spPr>
          <a:xfrm>
            <a:off x="1463675" y="1896251"/>
            <a:ext cx="6196013" cy="4103333"/>
          </a:xfrm>
        </p:spPr>
        <p:txBody>
          <a:bodyPr>
            <a:normAutofit lnSpcReduction="10000"/>
          </a:bodyPr>
          <a:lstStyle/>
          <a:p>
            <a:r>
              <a:rPr lang="ja-JP" altLang="en-US" dirty="0" smtClean="0">
                <a:latin typeface="Franklin Gothic Book" charset="0"/>
              </a:rPr>
              <a:t>米を研ぎなさい</a:t>
            </a:r>
            <a:endParaRPr lang="en-US" altLang="ja-JP" dirty="0" smtClean="0">
              <a:latin typeface="Franklin Gothic Book" charset="0"/>
            </a:endParaRPr>
          </a:p>
          <a:p>
            <a:r>
              <a:rPr lang="ja-JP" altLang="en-US" dirty="0" smtClean="0">
                <a:latin typeface="Franklin Gothic Book" charset="0"/>
              </a:rPr>
              <a:t>研いだ米を炊飯器にセット</a:t>
            </a:r>
            <a:r>
              <a:rPr lang="ja-JP" altLang="en-US" dirty="0">
                <a:latin typeface="Franklin Gothic Book" charset="0"/>
              </a:rPr>
              <a:t>しなさい</a:t>
            </a:r>
            <a:endParaRPr lang="en-US" altLang="ja-JP" dirty="0" smtClean="0">
              <a:latin typeface="Franklin Gothic Book" charset="0"/>
            </a:endParaRPr>
          </a:p>
          <a:p>
            <a:r>
              <a:rPr lang="ja-JP" altLang="en-US" dirty="0">
                <a:latin typeface="Franklin Gothic Book" charset="0"/>
              </a:rPr>
              <a:t>炊飯器</a:t>
            </a:r>
            <a:r>
              <a:rPr lang="ja-JP" altLang="en-US" dirty="0" smtClean="0">
                <a:latin typeface="Franklin Gothic Book" charset="0"/>
              </a:rPr>
              <a:t>のスイッチを入れなさい</a:t>
            </a:r>
            <a:endParaRPr lang="en-US" altLang="ja-JP" dirty="0" smtClean="0">
              <a:latin typeface="Franklin Gothic Book" charset="0"/>
            </a:endParaRPr>
          </a:p>
          <a:p>
            <a:r>
              <a:rPr lang="ja-JP" altLang="en-US" dirty="0" smtClean="0">
                <a:latin typeface="Franklin Gothic Book" charset="0"/>
              </a:rPr>
              <a:t>まな板で野菜と肉を切りなさい</a:t>
            </a:r>
            <a:endParaRPr lang="en-US" altLang="ja-JP" dirty="0" smtClean="0">
              <a:latin typeface="Franklin Gothic Book" charset="0"/>
            </a:endParaRPr>
          </a:p>
          <a:p>
            <a:r>
              <a:rPr lang="ja-JP" altLang="en-US" dirty="0" smtClean="0">
                <a:latin typeface="Franklin Gothic Book" charset="0"/>
              </a:rPr>
              <a:t>まな板に載っている物を鍋に入れなさい</a:t>
            </a:r>
            <a:endParaRPr lang="en-US" altLang="ja-JP" dirty="0" smtClean="0">
              <a:latin typeface="Franklin Gothic Book" charset="0"/>
            </a:endParaRPr>
          </a:p>
          <a:p>
            <a:r>
              <a:rPr lang="ja-JP" altLang="en-US" dirty="0">
                <a:latin typeface="Franklin Gothic Book" charset="0"/>
              </a:rPr>
              <a:t>鍋</a:t>
            </a:r>
            <a:r>
              <a:rPr lang="ja-JP" altLang="en-US" dirty="0" smtClean="0">
                <a:latin typeface="Franklin Gothic Book" charset="0"/>
              </a:rPr>
              <a:t>の中身を炒めなさい</a:t>
            </a:r>
            <a:endParaRPr lang="en-US" altLang="ja-JP" dirty="0" smtClean="0">
              <a:latin typeface="Franklin Gothic Book" charset="0"/>
            </a:endParaRPr>
          </a:p>
          <a:p>
            <a:r>
              <a:rPr lang="ja-JP" altLang="en-US" dirty="0" smtClean="0">
                <a:latin typeface="Franklin Gothic Book" charset="0"/>
              </a:rPr>
              <a:t>鍋に水を入れなさい</a:t>
            </a:r>
            <a:endParaRPr lang="en-US" altLang="ja-JP" dirty="0" smtClean="0">
              <a:latin typeface="Franklin Gothic Book" charset="0"/>
            </a:endParaRPr>
          </a:p>
          <a:p>
            <a:r>
              <a:rPr lang="ja-JP" altLang="en-US" dirty="0">
                <a:latin typeface="Franklin Gothic Book" charset="0"/>
              </a:rPr>
              <a:t>鍋</a:t>
            </a:r>
            <a:r>
              <a:rPr lang="ja-JP" altLang="en-US" dirty="0" smtClean="0">
                <a:latin typeface="Franklin Gothic Book" charset="0"/>
              </a:rPr>
              <a:t>に固形のルウを入れなさい</a:t>
            </a:r>
            <a:endParaRPr lang="en-US" altLang="ja-JP" dirty="0" smtClean="0">
              <a:latin typeface="Franklin Gothic Book" charset="0"/>
            </a:endParaRPr>
          </a:p>
          <a:p>
            <a:r>
              <a:rPr lang="ja-JP" altLang="en-US" dirty="0" smtClean="0">
                <a:latin typeface="Franklin Gothic Book" charset="0"/>
              </a:rPr>
              <a:t>お皿に炊飯器の中身を盛り付けなさい</a:t>
            </a:r>
            <a:endParaRPr lang="en-US" altLang="ja-JP" dirty="0" smtClean="0">
              <a:latin typeface="Franklin Gothic Book" charset="0"/>
            </a:endParaRPr>
          </a:p>
          <a:p>
            <a:r>
              <a:rPr lang="ja-JP" altLang="en-US" dirty="0" smtClean="0">
                <a:latin typeface="Franklin Gothic Book" charset="0"/>
              </a:rPr>
              <a:t>鍋の中身をお皿にかけなさい</a:t>
            </a:r>
            <a:endParaRPr lang="en-US" altLang="ja-JP" dirty="0" smtClean="0">
              <a:latin typeface="Franklin Gothic Book" charset="0"/>
            </a:endParaRPr>
          </a:p>
          <a:p>
            <a:endParaRPr lang="en-US" altLang="ja-JP" dirty="0" smtClean="0">
              <a:latin typeface="Franklin Gothic Book" charset="0"/>
            </a:endParaRPr>
          </a:p>
          <a:p>
            <a:endParaRPr lang="en-US" altLang="ja-JP" dirty="0" smtClean="0">
              <a:latin typeface="Franklin Gothic Book" charset="0"/>
            </a:endParaRPr>
          </a:p>
        </p:txBody>
      </p:sp>
    </p:spTree>
    <p:extLst>
      <p:ext uri="{BB962C8B-B14F-4D97-AF65-F5344CB8AC3E}">
        <p14:creationId xmlns:p14="http://schemas.microsoft.com/office/powerpoint/2010/main" val="32289606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プッシュピン">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プッシュピン.thmx</Template>
  <TotalTime>2473</TotalTime>
  <Words>2615</Words>
  <Application>Microsoft Office PowerPoint</Application>
  <PresentationFormat>画面に合わせる (4:3)</PresentationFormat>
  <Paragraphs>594</Paragraphs>
  <Slides>57</Slides>
  <Notes>7</Notes>
  <HiddenSlides>0</HiddenSlides>
  <MMClips>0</MMClips>
  <ScaleCrop>false</ScaleCrop>
  <HeadingPairs>
    <vt:vector size="4" baseType="variant">
      <vt:variant>
        <vt:lpstr>テーマ</vt:lpstr>
      </vt:variant>
      <vt:variant>
        <vt:i4>1</vt:i4>
      </vt:variant>
      <vt:variant>
        <vt:lpstr>スライド タイトル</vt:lpstr>
      </vt:variant>
      <vt:variant>
        <vt:i4>57</vt:i4>
      </vt:variant>
    </vt:vector>
  </HeadingPairs>
  <TitlesOfParts>
    <vt:vector size="58" baseType="lpstr">
      <vt:lpstr>プッシュピン</vt:lpstr>
      <vt:lpstr>関数型言語の紹介 - Haskell を例に -</vt:lpstr>
      <vt:lpstr>本発表のスタンス</vt:lpstr>
      <vt:lpstr>目次</vt:lpstr>
      <vt:lpstr>はじめに</vt:lpstr>
      <vt:lpstr>プログラミング言語の種類</vt:lpstr>
      <vt:lpstr>なんの ことやら</vt:lpstr>
      <vt:lpstr>たとえ話</vt:lpstr>
      <vt:lpstr>カレーライスを 作るように指示する</vt:lpstr>
      <vt:lpstr>手続き型的な指示</vt:lpstr>
      <vt:lpstr>関数型的な指示</vt:lpstr>
      <vt:lpstr>もう少し具体的な例</vt:lpstr>
      <vt:lpstr>関数型言語のメリット・デメリット</vt:lpstr>
      <vt:lpstr>今回 用いるのは</vt:lpstr>
      <vt:lpstr>Haskell</vt:lpstr>
      <vt:lpstr>Haskell</vt:lpstr>
      <vt:lpstr>実際に 触ってみる</vt:lpstr>
      <vt:lpstr>Haskell 実演</vt:lpstr>
      <vt:lpstr>インストール・使い方</vt:lpstr>
      <vt:lpstr>GHCi の起動・終了</vt:lpstr>
      <vt:lpstr>Hello World!</vt:lpstr>
      <vt:lpstr>コンパイルして実行する場合</vt:lpstr>
      <vt:lpstr>電卓的使い方</vt:lpstr>
      <vt:lpstr>関数の定義</vt:lpstr>
      <vt:lpstr>関数合成</vt:lpstr>
      <vt:lpstr>リスト</vt:lpstr>
      <vt:lpstr>リスト</vt:lpstr>
      <vt:lpstr>遅延評価</vt:lpstr>
      <vt:lpstr>高階関数</vt:lpstr>
      <vt:lpstr>高階関数</vt:lpstr>
      <vt:lpstr>実習 ここまで</vt:lpstr>
      <vt:lpstr>話さなかったこと</vt:lpstr>
      <vt:lpstr>質問タイム</vt:lpstr>
      <vt:lpstr>Haskell で数値計算</vt:lpstr>
      <vt:lpstr>例 1: 減衰方程式</vt:lpstr>
      <vt:lpstr>でも、 計算が 終わらない</vt:lpstr>
      <vt:lpstr>例 1: 減衰方程式</vt:lpstr>
      <vt:lpstr>例 1: 減衰方程式</vt:lpstr>
      <vt:lpstr>例 1: 減衰方程式(ver. 2)</vt:lpstr>
      <vt:lpstr>例 1: 減衰方程式(ver. 2)</vt:lpstr>
      <vt:lpstr>例 1: 減衰方程式 (ver. 3)</vt:lpstr>
      <vt:lpstr>ところで</vt:lpstr>
      <vt:lpstr>これまでの話は 関数型言語 にしか使えない?</vt:lpstr>
      <vt:lpstr>No!</vt:lpstr>
      <vt:lpstr>Ruby を 関数型言語のように使う</vt:lpstr>
      <vt:lpstr>高階関数</vt:lpstr>
      <vt:lpstr>遅延評価</vt:lpstr>
      <vt:lpstr>まとめ</vt:lpstr>
      <vt:lpstr>発表中にあった議論</vt:lpstr>
      <vt:lpstr>参考資料</vt:lpstr>
      <vt:lpstr>参考資料</vt:lpstr>
      <vt:lpstr>参考資料</vt:lpstr>
      <vt:lpstr>Haskell での並列化</vt:lpstr>
      <vt:lpstr>Haskell での並列化</vt:lpstr>
      <vt:lpstr>Ruby の高階関数</vt:lpstr>
      <vt:lpstr>例：クイックソート</vt:lpstr>
      <vt:lpstr>ローレンツ方程式</vt:lpstr>
      <vt:lpstr>移流方程式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Haskell</dc:title>
  <dc:creator>納多 哲史</dc:creator>
  <cp:lastModifiedBy>noda</cp:lastModifiedBy>
  <cp:revision>337</cp:revision>
  <dcterms:created xsi:type="dcterms:W3CDTF">2011-07-24T12:13:41Z</dcterms:created>
  <dcterms:modified xsi:type="dcterms:W3CDTF">2013-01-28T01:42:44Z</dcterms:modified>
</cp:coreProperties>
</file>