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90" r:id="rId3"/>
    <p:sldId id="260" r:id="rId4"/>
    <p:sldId id="269" r:id="rId5"/>
    <p:sldId id="263" r:id="rId6"/>
    <p:sldId id="259" r:id="rId7"/>
    <p:sldId id="266" r:id="rId8"/>
    <p:sldId id="270" r:id="rId9"/>
    <p:sldId id="261" r:id="rId10"/>
    <p:sldId id="271" r:id="rId11"/>
    <p:sldId id="268" r:id="rId12"/>
    <p:sldId id="289" r:id="rId13"/>
    <p:sldId id="272" r:id="rId14"/>
    <p:sldId id="273" r:id="rId15"/>
    <p:sldId id="264" r:id="rId16"/>
    <p:sldId id="276" r:id="rId17"/>
    <p:sldId id="274" r:id="rId18"/>
    <p:sldId id="275" r:id="rId19"/>
    <p:sldId id="265" r:id="rId20"/>
    <p:sldId id="277" r:id="rId21"/>
    <p:sldId id="282" r:id="rId22"/>
    <p:sldId id="278" r:id="rId23"/>
    <p:sldId id="287" r:id="rId24"/>
    <p:sldId id="284" r:id="rId25"/>
    <p:sldId id="283" r:id="rId26"/>
  </p:sldIdLst>
  <p:sldSz cx="9144000" cy="6858000" type="screen4x3"/>
  <p:notesSz cx="6858000" cy="9144000"/>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pitchFamily="-48" charset="-128"/>
        <a:cs typeface="+mn-cs"/>
      </a:defRPr>
    </a:lvl1pPr>
    <a:lvl2pPr marL="457200" algn="l" rtl="0" fontAlgn="base">
      <a:spcBef>
        <a:spcPct val="0"/>
      </a:spcBef>
      <a:spcAft>
        <a:spcPct val="0"/>
      </a:spcAft>
      <a:defRPr kumimoji="1" sz="2400" kern="1200">
        <a:solidFill>
          <a:schemeClr val="tx1"/>
        </a:solidFill>
        <a:latin typeface="Arial" charset="0"/>
        <a:ea typeface="ＭＳ Ｐゴシック" pitchFamily="-48" charset="-128"/>
        <a:cs typeface="+mn-cs"/>
      </a:defRPr>
    </a:lvl2pPr>
    <a:lvl3pPr marL="914400" algn="l" rtl="0" fontAlgn="base">
      <a:spcBef>
        <a:spcPct val="0"/>
      </a:spcBef>
      <a:spcAft>
        <a:spcPct val="0"/>
      </a:spcAft>
      <a:defRPr kumimoji="1" sz="2400" kern="1200">
        <a:solidFill>
          <a:schemeClr val="tx1"/>
        </a:solidFill>
        <a:latin typeface="Arial" charset="0"/>
        <a:ea typeface="ＭＳ Ｐゴシック" pitchFamily="-48" charset="-128"/>
        <a:cs typeface="+mn-cs"/>
      </a:defRPr>
    </a:lvl3pPr>
    <a:lvl4pPr marL="1371600" algn="l" rtl="0" fontAlgn="base">
      <a:spcBef>
        <a:spcPct val="0"/>
      </a:spcBef>
      <a:spcAft>
        <a:spcPct val="0"/>
      </a:spcAft>
      <a:defRPr kumimoji="1" sz="2400" kern="1200">
        <a:solidFill>
          <a:schemeClr val="tx1"/>
        </a:solidFill>
        <a:latin typeface="Arial" charset="0"/>
        <a:ea typeface="ＭＳ Ｐゴシック" pitchFamily="-48" charset="-128"/>
        <a:cs typeface="+mn-cs"/>
      </a:defRPr>
    </a:lvl4pPr>
    <a:lvl5pPr marL="1828800" algn="l" rtl="0" fontAlgn="base">
      <a:spcBef>
        <a:spcPct val="0"/>
      </a:spcBef>
      <a:spcAft>
        <a:spcPct val="0"/>
      </a:spcAft>
      <a:defRPr kumimoji="1" sz="2400" kern="1200">
        <a:solidFill>
          <a:schemeClr val="tx1"/>
        </a:solidFill>
        <a:latin typeface="Arial" charset="0"/>
        <a:ea typeface="ＭＳ Ｐゴシック" pitchFamily="-48" charset="-128"/>
        <a:cs typeface="+mn-cs"/>
      </a:defRPr>
    </a:lvl5pPr>
    <a:lvl6pPr marL="2286000" algn="l" defTabSz="914400" rtl="0" eaLnBrk="1" latinLnBrk="0" hangingPunct="1">
      <a:defRPr kumimoji="1" sz="2400" kern="1200">
        <a:solidFill>
          <a:schemeClr val="tx1"/>
        </a:solidFill>
        <a:latin typeface="Arial" charset="0"/>
        <a:ea typeface="ＭＳ Ｐゴシック" pitchFamily="-48" charset="-128"/>
        <a:cs typeface="+mn-cs"/>
      </a:defRPr>
    </a:lvl6pPr>
    <a:lvl7pPr marL="2743200" algn="l" defTabSz="914400" rtl="0" eaLnBrk="1" latinLnBrk="0" hangingPunct="1">
      <a:defRPr kumimoji="1" sz="2400" kern="1200">
        <a:solidFill>
          <a:schemeClr val="tx1"/>
        </a:solidFill>
        <a:latin typeface="Arial" charset="0"/>
        <a:ea typeface="ＭＳ Ｐゴシック" pitchFamily="-48" charset="-128"/>
        <a:cs typeface="+mn-cs"/>
      </a:defRPr>
    </a:lvl7pPr>
    <a:lvl8pPr marL="3200400" algn="l" defTabSz="914400" rtl="0" eaLnBrk="1" latinLnBrk="0" hangingPunct="1">
      <a:defRPr kumimoji="1" sz="2400" kern="1200">
        <a:solidFill>
          <a:schemeClr val="tx1"/>
        </a:solidFill>
        <a:latin typeface="Arial" charset="0"/>
        <a:ea typeface="ＭＳ Ｐゴシック" pitchFamily="-48" charset="-128"/>
        <a:cs typeface="+mn-cs"/>
      </a:defRPr>
    </a:lvl8pPr>
    <a:lvl9pPr marL="3657600" algn="l" defTabSz="914400" rtl="0" eaLnBrk="1" latinLnBrk="0" hangingPunct="1">
      <a:defRPr kumimoji="1" sz="2400" kern="1200">
        <a:solidFill>
          <a:schemeClr val="tx1"/>
        </a:solidFill>
        <a:latin typeface="Arial" charset="0"/>
        <a:ea typeface="ＭＳ Ｐゴシック" pitchFamily="-48"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16CBA"/>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78" autoAdjust="0"/>
    <p:restoredTop sz="90924" autoAdjust="0"/>
  </p:normalViewPr>
  <p:slideViewPr>
    <p:cSldViewPr>
      <p:cViewPr varScale="1">
        <p:scale>
          <a:sx n="87" d="100"/>
          <a:sy n="87" d="100"/>
        </p:scale>
        <p:origin x="-1332" y="-90"/>
      </p:cViewPr>
      <p:guideLst>
        <p:guide orient="horz" pos="2160"/>
        <p:guide pos="2880"/>
      </p:guideLst>
    </p:cSldViewPr>
  </p:slideViewPr>
  <p:notesTextViewPr>
    <p:cViewPr>
      <p:scale>
        <a:sx n="1" d="1"/>
        <a:sy n="1" d="1"/>
      </p:scale>
      <p:origin x="0" y="0"/>
    </p:cViewPr>
  </p:notesTextViewPr>
  <p:sorterViewPr>
    <p:cViewPr>
      <p:scale>
        <a:sx n="100" d="100"/>
        <a:sy n="100" d="100"/>
      </p:scale>
      <p:origin x="0" y="164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ectangle 4"/>
          <p:cNvSpPr>
            <a:spLocks noChangeArrowheads="1"/>
          </p:cNvSpPr>
          <p:nvPr/>
        </p:nvSpPr>
        <p:spPr bwMode="auto">
          <a:xfrm>
            <a:off x="695325" y="3505200"/>
            <a:ext cx="7773988" cy="76200"/>
          </a:xfrm>
          <a:prstGeom prst="rect">
            <a:avLst/>
          </a:prstGeom>
          <a:gradFill rotWithShape="0">
            <a:gsLst>
              <a:gs pos="0">
                <a:srgbClr val="000000"/>
              </a:gs>
              <a:gs pos="100000">
                <a:srgbClr val="016CBA"/>
              </a:gs>
            </a:gsLst>
            <a:lin ang="0" scaled="1"/>
          </a:gra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ja-JP" altLang="en-US"/>
          </a:p>
        </p:txBody>
      </p:sp>
      <p:sp>
        <p:nvSpPr>
          <p:cNvPr id="3077" name="Rectangle 5"/>
          <p:cNvSpPr>
            <a:spLocks noGrp="1" noChangeArrowheads="1"/>
          </p:cNvSpPr>
          <p:nvPr>
            <p:ph type="ctrTitle"/>
          </p:nvPr>
        </p:nvSpPr>
        <p:spPr>
          <a:xfrm>
            <a:off x="685800" y="1371600"/>
            <a:ext cx="7772400" cy="2057400"/>
          </a:xfrm>
        </p:spPr>
        <p:txBody>
          <a:bodyPr/>
          <a:lstStyle>
            <a:lvl1pPr algn="r">
              <a:defRPr>
                <a:solidFill>
                  <a:schemeClr val="tx1"/>
                </a:solidFill>
              </a:defRPr>
            </a:lvl1pPr>
          </a:lstStyle>
          <a:p>
            <a:pPr lvl="0"/>
            <a:r>
              <a:rPr lang="ja-JP" altLang="en-US" noProof="0" smtClean="0"/>
              <a:t>マスター タイトルの書式設定</a:t>
            </a:r>
          </a:p>
        </p:txBody>
      </p:sp>
      <p:sp>
        <p:nvSpPr>
          <p:cNvPr id="3078" name="Rectangle 6"/>
          <p:cNvSpPr>
            <a:spLocks noGrp="1" noChangeArrowheads="1"/>
          </p:cNvSpPr>
          <p:nvPr>
            <p:ph type="subTitle" idx="1"/>
          </p:nvPr>
        </p:nvSpPr>
        <p:spPr>
          <a:xfrm>
            <a:off x="1981200" y="3657600"/>
            <a:ext cx="6400800" cy="1981200"/>
          </a:xfrm>
        </p:spPr>
        <p:txBody>
          <a:bodyPr/>
          <a:lstStyle>
            <a:lvl1pPr marL="0" indent="0" algn="r">
              <a:buFontTx/>
              <a:buNone/>
              <a:defRPr/>
            </a:lvl1pPr>
          </a:lstStyle>
          <a:p>
            <a:pPr lvl="0"/>
            <a:r>
              <a:rPr lang="ja-JP" altLang="en-US" noProof="0" smtClean="0"/>
              <a:t>マスター サブタイトルの書式設定</a:t>
            </a:r>
          </a:p>
        </p:txBody>
      </p:sp>
      <p:grpSp>
        <p:nvGrpSpPr>
          <p:cNvPr id="8" name="グループ化 7"/>
          <p:cNvGrpSpPr/>
          <p:nvPr userDrawn="1"/>
        </p:nvGrpSpPr>
        <p:grpSpPr>
          <a:xfrm>
            <a:off x="1508" y="0"/>
            <a:ext cx="1116011" cy="512434"/>
            <a:chOff x="-56176" y="6348648"/>
            <a:chExt cx="1116011" cy="512434"/>
          </a:xfrm>
        </p:grpSpPr>
        <p:sp>
          <p:nvSpPr>
            <p:cNvPr id="9" name="テキスト ボックス 8"/>
            <p:cNvSpPr txBox="1"/>
            <p:nvPr userDrawn="1"/>
          </p:nvSpPr>
          <p:spPr>
            <a:xfrm>
              <a:off x="-36512" y="6348648"/>
              <a:ext cx="1093761" cy="400110"/>
            </a:xfrm>
            <a:prstGeom prst="rect">
              <a:avLst/>
            </a:prstGeom>
            <a:noFill/>
          </p:spPr>
          <p:txBody>
            <a:bodyPr wrap="none" rtlCol="0">
              <a:spAutoFit/>
            </a:bodyPr>
            <a:lstStyle/>
            <a:p>
              <a:r>
                <a:rPr kumimoji="1" lang="en-US" altLang="ja-JP" sz="2000" b="1" i="1" dirty="0" smtClean="0">
                  <a:solidFill>
                    <a:schemeClr val="tx1"/>
                  </a:solidFill>
                  <a:effectLst>
                    <a:outerShdw blurRad="38100" dist="38100" dir="2700000" algn="tl">
                      <a:srgbClr val="000000">
                        <a:alpha val="43137"/>
                      </a:srgbClr>
                    </a:outerShdw>
                  </a:effectLst>
                </a:rPr>
                <a:t>ITPASS</a:t>
              </a:r>
              <a:endParaRPr kumimoji="1" lang="ja-JP" altLang="en-US" sz="2000" b="1" i="1" dirty="0">
                <a:solidFill>
                  <a:schemeClr val="tx1"/>
                </a:solidFill>
                <a:effectLst>
                  <a:outerShdw blurRad="38100" dist="38100" dir="2700000" algn="tl">
                    <a:srgbClr val="000000">
                      <a:alpha val="43137"/>
                    </a:srgbClr>
                  </a:outerShdw>
                </a:effectLst>
              </a:endParaRPr>
            </a:p>
          </p:txBody>
        </p:sp>
        <p:sp>
          <p:nvSpPr>
            <p:cNvPr id="10" name="テキスト ボックス 9"/>
            <p:cNvSpPr txBox="1"/>
            <p:nvPr userDrawn="1"/>
          </p:nvSpPr>
          <p:spPr>
            <a:xfrm>
              <a:off x="-56176" y="6608705"/>
              <a:ext cx="1116011" cy="252377"/>
            </a:xfrm>
            <a:prstGeom prst="rect">
              <a:avLst/>
            </a:prstGeom>
            <a:noFill/>
          </p:spPr>
          <p:txBody>
            <a:bodyPr wrap="none" rtlCol="0">
              <a:spAutoFit/>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altLang="ja-JP" sz="520" b="0" i="1" dirty="0" smtClean="0">
                  <a:solidFill>
                    <a:schemeClr val="tx1"/>
                  </a:solidFill>
                  <a:effectLst>
                    <a:outerShdw blurRad="38100" dist="38100" dir="2700000" algn="tl">
                      <a:srgbClr val="000000">
                        <a:alpha val="43137"/>
                      </a:srgbClr>
                    </a:outerShdw>
                  </a:effectLst>
                </a:rPr>
                <a:t>Informational Training program </a:t>
              </a:r>
            </a:p>
            <a:p>
              <a:pPr marL="0" marR="0" indent="0" algn="l" defTabSz="914400" rtl="0" eaLnBrk="1" fontAlgn="base" latinLnBrk="0" hangingPunct="1">
                <a:lnSpc>
                  <a:spcPct val="100000"/>
                </a:lnSpc>
                <a:spcBef>
                  <a:spcPct val="0"/>
                </a:spcBef>
                <a:spcAft>
                  <a:spcPct val="0"/>
                </a:spcAft>
                <a:buClrTx/>
                <a:buSzTx/>
                <a:buFontTx/>
                <a:buNone/>
                <a:tabLst/>
                <a:defRPr/>
              </a:pPr>
              <a:r>
                <a:rPr lang="en-US" altLang="ja-JP" sz="520" b="0" i="1" dirty="0" smtClean="0">
                  <a:solidFill>
                    <a:schemeClr val="tx1"/>
                  </a:solidFill>
                  <a:effectLst>
                    <a:outerShdw blurRad="38100" dist="38100" dir="2700000" algn="tl">
                      <a:srgbClr val="000000">
                        <a:alpha val="43137"/>
                      </a:srgbClr>
                    </a:outerShdw>
                  </a:effectLst>
                </a:rPr>
                <a:t>with a spirit of self-help</a:t>
              </a:r>
            </a:p>
          </p:txBody>
        </p:sp>
      </p:grpSp>
    </p:spTree>
    <p:extLst>
      <p:ext uri="{BB962C8B-B14F-4D97-AF65-F5344CB8AC3E}">
        <p14:creationId xmlns:p14="http://schemas.microsoft.com/office/powerpoint/2010/main" val="350697526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D9FD9227-A024-4A54-B0DD-71B51C6DC23B}" type="slidenum">
              <a:rPr lang="en-US" altLang="ja-JP"/>
              <a:pPr>
                <a:defRPr/>
              </a:pPr>
              <a:t>‹#›</a:t>
            </a:fld>
            <a:endParaRPr lang="en-US" altLang="ja-JP"/>
          </a:p>
        </p:txBody>
      </p:sp>
    </p:spTree>
    <p:extLst>
      <p:ext uri="{BB962C8B-B14F-4D97-AF65-F5344CB8AC3E}">
        <p14:creationId xmlns:p14="http://schemas.microsoft.com/office/powerpoint/2010/main" val="1787214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7706C3C-323A-42B0-BAD4-FC0489CB695B}" type="slidenum">
              <a:rPr lang="en-US" altLang="ja-JP"/>
              <a:pPr>
                <a:defRPr/>
              </a:pPr>
              <a:t>‹#›</a:t>
            </a:fld>
            <a:endParaRPr lang="en-US" altLang="ja-JP"/>
          </a:p>
        </p:txBody>
      </p:sp>
    </p:spTree>
    <p:extLst>
      <p:ext uri="{BB962C8B-B14F-4D97-AF65-F5344CB8AC3E}">
        <p14:creationId xmlns:p14="http://schemas.microsoft.com/office/powerpoint/2010/main" val="1636299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98425"/>
            <a:ext cx="1943100" cy="599757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98425"/>
            <a:ext cx="5676900" cy="599757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EA71D92-5516-41BC-9970-4656CD1BF28A}" type="slidenum">
              <a:rPr lang="en-US" altLang="ja-JP"/>
              <a:pPr>
                <a:defRPr/>
              </a:pPr>
              <a:t>‹#›</a:t>
            </a:fld>
            <a:endParaRPr lang="en-US" altLang="ja-JP"/>
          </a:p>
        </p:txBody>
      </p:sp>
    </p:spTree>
    <p:extLst>
      <p:ext uri="{BB962C8B-B14F-4D97-AF65-F5344CB8AC3E}">
        <p14:creationId xmlns:p14="http://schemas.microsoft.com/office/powerpoint/2010/main" val="418389861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CAD38F7-FD22-48F6-8F4C-5C0F44DC1AE6}" type="slidenum">
              <a:rPr lang="en-US" altLang="ja-JP"/>
              <a:pPr>
                <a:defRPr/>
              </a:pPr>
              <a:t>‹#›</a:t>
            </a:fld>
            <a:endParaRPr lang="en-US" altLang="ja-JP"/>
          </a:p>
        </p:txBody>
      </p:sp>
    </p:spTree>
    <p:extLst>
      <p:ext uri="{BB962C8B-B14F-4D97-AF65-F5344CB8AC3E}">
        <p14:creationId xmlns:p14="http://schemas.microsoft.com/office/powerpoint/2010/main" val="292351406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097850"/>
            <a:ext cx="3810000" cy="506745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097850"/>
            <a:ext cx="3810000" cy="506745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4191B4AD-5113-4EDB-B6CA-539755A8EA04}" type="slidenum">
              <a:rPr lang="en-US" altLang="ja-JP"/>
              <a:pPr>
                <a:defRPr/>
              </a:pPr>
              <a:t>‹#›</a:t>
            </a:fld>
            <a:endParaRPr lang="en-US" altLang="ja-JP"/>
          </a:p>
        </p:txBody>
      </p:sp>
    </p:spTree>
    <p:extLst>
      <p:ext uri="{BB962C8B-B14F-4D97-AF65-F5344CB8AC3E}">
        <p14:creationId xmlns:p14="http://schemas.microsoft.com/office/powerpoint/2010/main" val="262121890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8" name="コンテンツ プレースホルダー 2"/>
          <p:cNvSpPr>
            <a:spLocks noGrp="1"/>
          </p:cNvSpPr>
          <p:nvPr>
            <p:ph idx="1"/>
          </p:nvPr>
        </p:nvSpPr>
        <p:spPr>
          <a:xfrm>
            <a:off x="685800" y="1124549"/>
            <a:ext cx="7772400" cy="243502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9" name="コンテンツ プレースホルダー 2"/>
          <p:cNvSpPr>
            <a:spLocks noGrp="1"/>
          </p:cNvSpPr>
          <p:nvPr>
            <p:ph idx="17"/>
          </p:nvPr>
        </p:nvSpPr>
        <p:spPr>
          <a:xfrm>
            <a:off x="697015" y="3716837"/>
            <a:ext cx="7772400" cy="243502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5" name="Rectangle 4"/>
          <p:cNvSpPr>
            <a:spLocks noGrp="1" noChangeArrowheads="1"/>
          </p:cNvSpPr>
          <p:nvPr>
            <p:ph type="dt" sz="half" idx="18"/>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9"/>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20"/>
          </p:nvPr>
        </p:nvSpPr>
        <p:spPr>
          <a:ln/>
        </p:spPr>
        <p:txBody>
          <a:bodyPr/>
          <a:lstStyle>
            <a:lvl1pPr>
              <a:defRPr/>
            </a:lvl1pPr>
          </a:lstStyle>
          <a:p>
            <a:pPr>
              <a:defRPr/>
            </a:pPr>
            <a:fld id="{3D5E0E79-504E-4329-85C8-8401F40EA11A}" type="slidenum">
              <a:rPr lang="en-US" altLang="ja-JP"/>
              <a:pPr>
                <a:defRPr/>
              </a:pPr>
              <a:t>‹#›</a:t>
            </a:fld>
            <a:endParaRPr lang="en-US" altLang="ja-JP"/>
          </a:p>
        </p:txBody>
      </p:sp>
    </p:spTree>
    <p:extLst>
      <p:ext uri="{BB962C8B-B14F-4D97-AF65-F5344CB8AC3E}">
        <p14:creationId xmlns:p14="http://schemas.microsoft.com/office/powerpoint/2010/main" val="142365069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355D5180-DD74-4F79-A43D-E4BE9305578A}" type="slidenum">
              <a:rPr lang="en-US" altLang="ja-JP"/>
              <a:pPr>
                <a:defRPr/>
              </a:pPr>
              <a:t>‹#›</a:t>
            </a:fld>
            <a:endParaRPr lang="en-US" altLang="ja-JP"/>
          </a:p>
        </p:txBody>
      </p:sp>
    </p:spTree>
    <p:extLst>
      <p:ext uri="{BB962C8B-B14F-4D97-AF65-F5344CB8AC3E}">
        <p14:creationId xmlns:p14="http://schemas.microsoft.com/office/powerpoint/2010/main" val="20918383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50261A99-B17D-4DAD-A160-7A41469E965A}" type="slidenum">
              <a:rPr lang="en-US" altLang="ja-JP"/>
              <a:pPr>
                <a:defRPr/>
              </a:pPr>
              <a:t>‹#›</a:t>
            </a:fld>
            <a:endParaRPr lang="en-US" altLang="ja-JP"/>
          </a:p>
        </p:txBody>
      </p:sp>
    </p:spTree>
    <p:extLst>
      <p:ext uri="{BB962C8B-B14F-4D97-AF65-F5344CB8AC3E}">
        <p14:creationId xmlns:p14="http://schemas.microsoft.com/office/powerpoint/2010/main" val="1818067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03FFE7E-31C2-4647-900E-F2D0B7B36DA7}" type="slidenum">
              <a:rPr lang="en-US" altLang="ja-JP"/>
              <a:pPr>
                <a:defRPr/>
              </a:pPr>
              <a:t>‹#›</a:t>
            </a:fld>
            <a:endParaRPr lang="en-US" altLang="ja-JP"/>
          </a:p>
        </p:txBody>
      </p:sp>
    </p:spTree>
    <p:extLst>
      <p:ext uri="{BB962C8B-B14F-4D97-AF65-F5344CB8AC3E}">
        <p14:creationId xmlns:p14="http://schemas.microsoft.com/office/powerpoint/2010/main" val="4263630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00161E3C-FC9E-4568-80BE-6C9291D9C82A}" type="slidenum">
              <a:rPr lang="en-US" altLang="ja-JP"/>
              <a:pPr>
                <a:defRPr/>
              </a:pPr>
              <a:t>‹#›</a:t>
            </a:fld>
            <a:endParaRPr lang="en-US" altLang="ja-JP"/>
          </a:p>
        </p:txBody>
      </p:sp>
    </p:spTree>
    <p:extLst>
      <p:ext uri="{BB962C8B-B14F-4D97-AF65-F5344CB8AC3E}">
        <p14:creationId xmlns:p14="http://schemas.microsoft.com/office/powerpoint/2010/main" val="771062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34A18FE5-6F8C-446B-A31C-8CB24B14CE27}" type="slidenum">
              <a:rPr lang="en-US" altLang="ja-JP"/>
              <a:pPr>
                <a:defRPr/>
              </a:pPr>
              <a:t>‹#›</a:t>
            </a:fld>
            <a:endParaRPr lang="en-US" altLang="ja-JP"/>
          </a:p>
        </p:txBody>
      </p:sp>
    </p:spTree>
    <p:extLst>
      <p:ext uri="{BB962C8B-B14F-4D97-AF65-F5344CB8AC3E}">
        <p14:creationId xmlns:p14="http://schemas.microsoft.com/office/powerpoint/2010/main" val="795141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7"/>
          <p:cNvSpPr>
            <a:spLocks noChangeArrowheads="1"/>
          </p:cNvSpPr>
          <p:nvPr/>
        </p:nvSpPr>
        <p:spPr bwMode="auto">
          <a:xfrm>
            <a:off x="1588" y="0"/>
            <a:ext cx="9155112" cy="914400"/>
          </a:xfrm>
          <a:prstGeom prst="rect">
            <a:avLst/>
          </a:prstGeom>
          <a:gradFill rotWithShape="0">
            <a:gsLst>
              <a:gs pos="0">
                <a:srgbClr val="000000"/>
              </a:gs>
              <a:gs pos="100000">
                <a:srgbClr val="016CBA"/>
              </a:gs>
            </a:gsLst>
            <a:lin ang="0" scaled="1"/>
          </a:gra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ja-JP" altLang="en-US"/>
          </a:p>
        </p:txBody>
      </p:sp>
      <p:sp>
        <p:nvSpPr>
          <p:cNvPr id="1027" name="Rectangle 10"/>
          <p:cNvSpPr>
            <a:spLocks noChangeArrowheads="1"/>
          </p:cNvSpPr>
          <p:nvPr/>
        </p:nvSpPr>
        <p:spPr bwMode="auto">
          <a:xfrm>
            <a:off x="1588" y="6354763"/>
            <a:ext cx="9145587" cy="503237"/>
          </a:xfrm>
          <a:prstGeom prst="rect">
            <a:avLst/>
          </a:prstGeom>
          <a:gradFill rotWithShape="0">
            <a:gsLst>
              <a:gs pos="0">
                <a:srgbClr val="000000"/>
              </a:gs>
              <a:gs pos="100000">
                <a:srgbClr val="016CBA"/>
              </a:gs>
            </a:gsLst>
            <a:lin ang="0" scaled="1"/>
          </a:gra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ja-JP" altLang="en-US" dirty="0"/>
          </a:p>
        </p:txBody>
      </p:sp>
      <p:sp>
        <p:nvSpPr>
          <p:cNvPr id="1028" name="Rectangle 2"/>
          <p:cNvSpPr>
            <a:spLocks noGrp="1" noChangeArrowheads="1"/>
          </p:cNvSpPr>
          <p:nvPr>
            <p:ph type="title"/>
          </p:nvPr>
        </p:nvSpPr>
        <p:spPr bwMode="auto">
          <a:xfrm>
            <a:off x="685800" y="98425"/>
            <a:ext cx="7773988" cy="695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9" name="Rectangle 3"/>
          <p:cNvSpPr>
            <a:spLocks noGrp="1" noChangeArrowheads="1"/>
          </p:cNvSpPr>
          <p:nvPr>
            <p:ph type="body" idx="1"/>
          </p:nvPr>
        </p:nvSpPr>
        <p:spPr bwMode="auto">
          <a:xfrm>
            <a:off x="685800" y="1106488"/>
            <a:ext cx="7772400" cy="5059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2" name="Rectangle 4"/>
          <p:cNvSpPr>
            <a:spLocks noGrp="1" noChangeArrowheads="1"/>
          </p:cNvSpPr>
          <p:nvPr>
            <p:ph type="dt" sz="half" idx="2"/>
          </p:nvPr>
        </p:nvSpPr>
        <p:spPr bwMode="auto">
          <a:xfrm>
            <a:off x="1082675" y="6434138"/>
            <a:ext cx="1905000" cy="349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a:solidFill>
                  <a:schemeClr val="tx2"/>
                </a:solidFill>
              </a:defRPr>
            </a:lvl1pPr>
          </a:lstStyle>
          <a:p>
            <a:pPr>
              <a:defRPr/>
            </a:pPr>
            <a:endParaRPr lang="en-US" altLang="ja-JP"/>
          </a:p>
        </p:txBody>
      </p:sp>
      <p:sp>
        <p:nvSpPr>
          <p:cNvPr id="3" name="Rectangle 5"/>
          <p:cNvSpPr>
            <a:spLocks noGrp="1" noChangeArrowheads="1"/>
          </p:cNvSpPr>
          <p:nvPr>
            <p:ph type="ftr" sz="quarter" idx="3"/>
          </p:nvPr>
        </p:nvSpPr>
        <p:spPr bwMode="auto">
          <a:xfrm>
            <a:off x="3124200" y="6434138"/>
            <a:ext cx="2895600" cy="349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a:solidFill>
                  <a:schemeClr val="tx2"/>
                </a:solidFill>
              </a:defRPr>
            </a:lvl1pPr>
          </a:lstStyle>
          <a:p>
            <a:pPr>
              <a:defRPr/>
            </a:pPr>
            <a:endParaRPr lang="en-US" altLang="ja-JP"/>
          </a:p>
        </p:txBody>
      </p:sp>
      <p:sp>
        <p:nvSpPr>
          <p:cNvPr id="4" name="Rectangle 6"/>
          <p:cNvSpPr>
            <a:spLocks noGrp="1" noChangeArrowheads="1"/>
          </p:cNvSpPr>
          <p:nvPr>
            <p:ph type="sldNum" sz="quarter" idx="4"/>
          </p:nvPr>
        </p:nvSpPr>
        <p:spPr bwMode="auto">
          <a:xfrm>
            <a:off x="6156325" y="6434138"/>
            <a:ext cx="1905000" cy="349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a:solidFill>
                  <a:schemeClr val="tx2"/>
                </a:solidFill>
              </a:defRPr>
            </a:lvl1pPr>
          </a:lstStyle>
          <a:p>
            <a:pPr>
              <a:defRPr/>
            </a:pPr>
            <a:fld id="{CC197FE1-0935-46BC-BEA3-AEB9DB5B934A}" type="slidenum">
              <a:rPr lang="en-US" altLang="ja-JP"/>
              <a:pPr>
                <a:defRPr/>
              </a:pPr>
              <a:t>‹#›</a:t>
            </a:fld>
            <a:endParaRPr lang="en-US" altLang="ja-JP"/>
          </a:p>
        </p:txBody>
      </p:sp>
      <p:grpSp>
        <p:nvGrpSpPr>
          <p:cNvPr id="7" name="グループ化 6"/>
          <p:cNvGrpSpPr/>
          <p:nvPr userDrawn="1"/>
        </p:nvGrpSpPr>
        <p:grpSpPr>
          <a:xfrm>
            <a:off x="8089198" y="6343454"/>
            <a:ext cx="1116011" cy="512434"/>
            <a:chOff x="-56176" y="6348648"/>
            <a:chExt cx="1116011" cy="512434"/>
          </a:xfrm>
        </p:grpSpPr>
        <p:sp>
          <p:nvSpPr>
            <p:cNvPr id="5" name="テキスト ボックス 4"/>
            <p:cNvSpPr txBox="1"/>
            <p:nvPr userDrawn="1"/>
          </p:nvSpPr>
          <p:spPr>
            <a:xfrm>
              <a:off x="-36512" y="6348648"/>
              <a:ext cx="1093761" cy="400110"/>
            </a:xfrm>
            <a:prstGeom prst="rect">
              <a:avLst/>
            </a:prstGeom>
            <a:noFill/>
          </p:spPr>
          <p:txBody>
            <a:bodyPr wrap="none" rtlCol="0">
              <a:spAutoFit/>
            </a:bodyPr>
            <a:lstStyle/>
            <a:p>
              <a:r>
                <a:rPr kumimoji="1" lang="en-US" altLang="ja-JP" sz="2000" b="1" i="1" dirty="0" smtClean="0">
                  <a:solidFill>
                    <a:schemeClr val="tx2"/>
                  </a:solidFill>
                  <a:effectLst>
                    <a:outerShdw blurRad="38100" dist="38100" dir="2700000" algn="tl">
                      <a:srgbClr val="000000">
                        <a:alpha val="43137"/>
                      </a:srgbClr>
                    </a:outerShdw>
                  </a:effectLst>
                </a:rPr>
                <a:t>ITPASS</a:t>
              </a:r>
              <a:endParaRPr kumimoji="1" lang="ja-JP" altLang="en-US" sz="2000" b="1" i="1" dirty="0">
                <a:solidFill>
                  <a:schemeClr val="tx2"/>
                </a:solidFill>
                <a:effectLst>
                  <a:outerShdw blurRad="38100" dist="38100" dir="2700000" algn="tl">
                    <a:srgbClr val="000000">
                      <a:alpha val="43137"/>
                    </a:srgbClr>
                  </a:outerShdw>
                </a:effectLst>
              </a:endParaRPr>
            </a:p>
          </p:txBody>
        </p:sp>
        <p:sp>
          <p:nvSpPr>
            <p:cNvPr id="6" name="テキスト ボックス 5"/>
            <p:cNvSpPr txBox="1"/>
            <p:nvPr userDrawn="1"/>
          </p:nvSpPr>
          <p:spPr>
            <a:xfrm>
              <a:off x="-56176" y="6608705"/>
              <a:ext cx="1116011" cy="252377"/>
            </a:xfrm>
            <a:prstGeom prst="rect">
              <a:avLst/>
            </a:prstGeom>
            <a:noFill/>
          </p:spPr>
          <p:txBody>
            <a:bodyPr wrap="none" rtlCol="0">
              <a:spAutoFit/>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altLang="ja-JP" sz="520" b="0" i="1" dirty="0" smtClean="0">
                  <a:solidFill>
                    <a:schemeClr val="tx2"/>
                  </a:solidFill>
                  <a:effectLst>
                    <a:outerShdw blurRad="38100" dist="38100" dir="2700000" algn="tl">
                      <a:srgbClr val="000000">
                        <a:alpha val="43137"/>
                      </a:srgbClr>
                    </a:outerShdw>
                  </a:effectLst>
                </a:rPr>
                <a:t>Informational Training program </a:t>
              </a:r>
            </a:p>
            <a:p>
              <a:pPr marL="0" marR="0" indent="0" algn="l" defTabSz="914400" rtl="0" eaLnBrk="1" fontAlgn="base" latinLnBrk="0" hangingPunct="1">
                <a:lnSpc>
                  <a:spcPct val="100000"/>
                </a:lnSpc>
                <a:spcBef>
                  <a:spcPct val="0"/>
                </a:spcBef>
                <a:spcAft>
                  <a:spcPct val="0"/>
                </a:spcAft>
                <a:buClrTx/>
                <a:buSzTx/>
                <a:buFontTx/>
                <a:buNone/>
                <a:tabLst/>
                <a:defRPr/>
              </a:pPr>
              <a:r>
                <a:rPr lang="en-US" altLang="ja-JP" sz="520" b="0" i="1" dirty="0" smtClean="0">
                  <a:solidFill>
                    <a:schemeClr val="tx2"/>
                  </a:solidFill>
                  <a:effectLst>
                    <a:outerShdw blurRad="38100" dist="38100" dir="2700000" algn="tl">
                      <a:srgbClr val="000000">
                        <a:alpha val="43137"/>
                      </a:srgbClr>
                    </a:outerShdw>
                  </a:effectLst>
                </a:rPr>
                <a:t>with a spirit of self-help</a:t>
              </a:r>
            </a:p>
          </p:txBody>
        </p:sp>
      </p:grpSp>
    </p:spTree>
  </p:cSld>
  <p:clrMap bg1="lt1" tx1="dk1" bg2="lt2" tx2="dk2" accent1="accent1" accent2="accent2" accent3="accent3" accent4="accent4" accent5="accent5" accent6="accent6" hlink="hlink" folHlink="folHlink"/>
  <p:sldLayoutIdLst>
    <p:sldLayoutId id="2147483789" r:id="rId1"/>
    <p:sldLayoutId id="2147483778" r:id="rId2"/>
    <p:sldLayoutId id="2147483779" r:id="rId3"/>
    <p:sldLayoutId id="2147483780" r:id="rId4"/>
    <p:sldLayoutId id="2147483781" r:id="rId5"/>
    <p:sldLayoutId id="2147483782" r:id="rId6"/>
    <p:sldLayoutId id="2147483783" r:id="rId7"/>
    <p:sldLayoutId id="2147483784" r:id="rId8"/>
    <p:sldLayoutId id="2147483785" r:id="rId9"/>
    <p:sldLayoutId id="2147483786" r:id="rId10"/>
    <p:sldLayoutId id="2147483787" r:id="rId11"/>
    <p:sldLayoutId id="2147483788" r:id="rId12"/>
  </p:sldLayoutIdLst>
  <p:timing>
    <p:tnLst>
      <p:par>
        <p:cTn id="1" dur="indefinite" restart="never" nodeType="tmRoot"/>
      </p:par>
    </p:tnLst>
  </p:timing>
  <p:txStyles>
    <p:titleStyle>
      <a:lvl1pPr algn="l" rtl="0" eaLnBrk="1" fontAlgn="base" hangingPunct="1">
        <a:spcBef>
          <a:spcPct val="0"/>
        </a:spcBef>
        <a:spcAft>
          <a:spcPct val="0"/>
        </a:spcAft>
        <a:defRPr kumimoji="1" sz="3600">
          <a:solidFill>
            <a:schemeClr val="tx2"/>
          </a:solidFill>
          <a:latin typeface="+mj-lt"/>
          <a:ea typeface="+mj-ea"/>
          <a:cs typeface="+mj-cs"/>
        </a:defRPr>
      </a:lvl1pPr>
      <a:lvl2pPr algn="l" rtl="0" eaLnBrk="1" fontAlgn="base" hangingPunct="1">
        <a:spcBef>
          <a:spcPct val="0"/>
        </a:spcBef>
        <a:spcAft>
          <a:spcPct val="0"/>
        </a:spcAft>
        <a:defRPr kumimoji="1" sz="3600">
          <a:solidFill>
            <a:schemeClr val="tx2"/>
          </a:solidFill>
          <a:latin typeface="Arial" charset="0"/>
          <a:ea typeface="ＭＳ Ｐゴシック" pitchFamily="-48" charset="-128"/>
        </a:defRPr>
      </a:lvl2pPr>
      <a:lvl3pPr algn="l" rtl="0" eaLnBrk="1" fontAlgn="base" hangingPunct="1">
        <a:spcBef>
          <a:spcPct val="0"/>
        </a:spcBef>
        <a:spcAft>
          <a:spcPct val="0"/>
        </a:spcAft>
        <a:defRPr kumimoji="1" sz="3600">
          <a:solidFill>
            <a:schemeClr val="tx2"/>
          </a:solidFill>
          <a:latin typeface="Arial" charset="0"/>
          <a:ea typeface="ＭＳ Ｐゴシック" pitchFamily="-48" charset="-128"/>
        </a:defRPr>
      </a:lvl3pPr>
      <a:lvl4pPr algn="l" rtl="0" eaLnBrk="1" fontAlgn="base" hangingPunct="1">
        <a:spcBef>
          <a:spcPct val="0"/>
        </a:spcBef>
        <a:spcAft>
          <a:spcPct val="0"/>
        </a:spcAft>
        <a:defRPr kumimoji="1" sz="3600">
          <a:solidFill>
            <a:schemeClr val="tx2"/>
          </a:solidFill>
          <a:latin typeface="Arial" charset="0"/>
          <a:ea typeface="ＭＳ Ｐゴシック" pitchFamily="-48" charset="-128"/>
        </a:defRPr>
      </a:lvl4pPr>
      <a:lvl5pPr algn="l" rtl="0" eaLnBrk="1" fontAlgn="base" hangingPunct="1">
        <a:spcBef>
          <a:spcPct val="0"/>
        </a:spcBef>
        <a:spcAft>
          <a:spcPct val="0"/>
        </a:spcAft>
        <a:defRPr kumimoji="1" sz="3600">
          <a:solidFill>
            <a:schemeClr val="tx2"/>
          </a:solidFill>
          <a:latin typeface="Arial" charset="0"/>
          <a:ea typeface="ＭＳ Ｐゴシック" pitchFamily="-48" charset="-128"/>
        </a:defRPr>
      </a:lvl5pPr>
      <a:lvl6pPr marL="457200" algn="l" rtl="0" eaLnBrk="1" fontAlgn="base" hangingPunct="1">
        <a:spcBef>
          <a:spcPct val="0"/>
        </a:spcBef>
        <a:spcAft>
          <a:spcPct val="0"/>
        </a:spcAft>
        <a:defRPr kumimoji="1" sz="3600">
          <a:solidFill>
            <a:schemeClr val="tx2"/>
          </a:solidFill>
          <a:latin typeface="Arial" charset="0"/>
          <a:ea typeface="ＭＳ Ｐゴシック" pitchFamily="-48" charset="-128"/>
        </a:defRPr>
      </a:lvl6pPr>
      <a:lvl7pPr marL="914400" algn="l" rtl="0" eaLnBrk="1" fontAlgn="base" hangingPunct="1">
        <a:spcBef>
          <a:spcPct val="0"/>
        </a:spcBef>
        <a:spcAft>
          <a:spcPct val="0"/>
        </a:spcAft>
        <a:defRPr kumimoji="1" sz="3600">
          <a:solidFill>
            <a:schemeClr val="tx2"/>
          </a:solidFill>
          <a:latin typeface="Arial" charset="0"/>
          <a:ea typeface="ＭＳ Ｐゴシック" pitchFamily="-48" charset="-128"/>
        </a:defRPr>
      </a:lvl7pPr>
      <a:lvl8pPr marL="1371600" algn="l" rtl="0" eaLnBrk="1" fontAlgn="base" hangingPunct="1">
        <a:spcBef>
          <a:spcPct val="0"/>
        </a:spcBef>
        <a:spcAft>
          <a:spcPct val="0"/>
        </a:spcAft>
        <a:defRPr kumimoji="1" sz="3600">
          <a:solidFill>
            <a:schemeClr val="tx2"/>
          </a:solidFill>
          <a:latin typeface="Arial" charset="0"/>
          <a:ea typeface="ＭＳ Ｐゴシック" pitchFamily="-48" charset="-128"/>
        </a:defRPr>
      </a:lvl8pPr>
      <a:lvl9pPr marL="1828800" algn="l" rtl="0" eaLnBrk="1" fontAlgn="base" hangingPunct="1">
        <a:spcBef>
          <a:spcPct val="0"/>
        </a:spcBef>
        <a:spcAft>
          <a:spcPct val="0"/>
        </a:spcAft>
        <a:defRPr kumimoji="1" sz="3600">
          <a:solidFill>
            <a:schemeClr val="tx2"/>
          </a:solidFill>
          <a:latin typeface="Arial" charset="0"/>
          <a:ea typeface="ＭＳ Ｐゴシック" pitchFamily="-48" charset="-128"/>
        </a:defRPr>
      </a:lvl9pPr>
    </p:titleStyle>
    <p:bodyStyle>
      <a:lvl1pPr marL="342900" indent="-342900" algn="l" rtl="0" eaLnBrk="1" fontAlgn="base" hangingPunct="1">
        <a:spcBef>
          <a:spcPct val="20000"/>
        </a:spcBef>
        <a:spcAft>
          <a:spcPct val="0"/>
        </a:spcAft>
        <a:buChar char="•"/>
        <a:defRPr kumimoji="1" sz="3200">
          <a:solidFill>
            <a:srgbClr val="000000"/>
          </a:solidFill>
          <a:latin typeface="+mn-lt"/>
          <a:ea typeface="+mn-ea"/>
          <a:cs typeface="+mn-cs"/>
        </a:defRPr>
      </a:lvl1pPr>
      <a:lvl2pPr marL="742950" indent="-285750" algn="l" rtl="0" eaLnBrk="1" fontAlgn="base" hangingPunct="1">
        <a:spcBef>
          <a:spcPct val="20000"/>
        </a:spcBef>
        <a:spcAft>
          <a:spcPct val="0"/>
        </a:spcAft>
        <a:buChar char="–"/>
        <a:defRPr kumimoji="1" sz="2800">
          <a:solidFill>
            <a:srgbClr val="000000"/>
          </a:solidFill>
          <a:latin typeface="+mn-lt"/>
          <a:ea typeface="+mn-ea"/>
        </a:defRPr>
      </a:lvl2pPr>
      <a:lvl3pPr marL="1143000" indent="-228600" algn="l" rtl="0" eaLnBrk="1" fontAlgn="base" hangingPunct="1">
        <a:spcBef>
          <a:spcPct val="20000"/>
        </a:spcBef>
        <a:spcAft>
          <a:spcPct val="0"/>
        </a:spcAft>
        <a:buChar char="•"/>
        <a:defRPr kumimoji="1" sz="2400">
          <a:solidFill>
            <a:srgbClr val="000000"/>
          </a:solidFill>
          <a:latin typeface="+mn-lt"/>
          <a:ea typeface="+mn-ea"/>
        </a:defRPr>
      </a:lvl3pPr>
      <a:lvl4pPr marL="1600200" indent="-228600" algn="l" rtl="0" eaLnBrk="1" fontAlgn="base" hangingPunct="1">
        <a:spcBef>
          <a:spcPct val="20000"/>
        </a:spcBef>
        <a:spcAft>
          <a:spcPct val="0"/>
        </a:spcAft>
        <a:buChar char="–"/>
        <a:defRPr kumimoji="1" sz="2000">
          <a:solidFill>
            <a:srgbClr val="000000"/>
          </a:solidFill>
          <a:latin typeface="+mn-lt"/>
          <a:ea typeface="+mn-ea"/>
        </a:defRPr>
      </a:lvl4pPr>
      <a:lvl5pPr marL="2057400" indent="-228600" algn="l" rtl="0" eaLnBrk="1" fontAlgn="base" hangingPunct="1">
        <a:spcBef>
          <a:spcPct val="20000"/>
        </a:spcBef>
        <a:spcAft>
          <a:spcPct val="0"/>
        </a:spcAft>
        <a:buChar char="»"/>
        <a:defRPr kumimoji="1" sz="2000">
          <a:solidFill>
            <a:srgbClr val="000000"/>
          </a:solidFill>
          <a:latin typeface="+mn-lt"/>
          <a:ea typeface="+mn-ea"/>
        </a:defRPr>
      </a:lvl5pPr>
      <a:lvl6pPr marL="2514600" indent="-228600" algn="l" rtl="0" eaLnBrk="1" fontAlgn="base" hangingPunct="1">
        <a:spcBef>
          <a:spcPct val="20000"/>
        </a:spcBef>
        <a:spcAft>
          <a:spcPct val="0"/>
        </a:spcAft>
        <a:buChar char="»"/>
        <a:defRPr kumimoji="1" sz="2000">
          <a:solidFill>
            <a:srgbClr val="000000"/>
          </a:solidFill>
          <a:latin typeface="+mn-lt"/>
          <a:ea typeface="+mn-ea"/>
        </a:defRPr>
      </a:lvl6pPr>
      <a:lvl7pPr marL="2971800" indent="-228600" algn="l" rtl="0" eaLnBrk="1" fontAlgn="base" hangingPunct="1">
        <a:spcBef>
          <a:spcPct val="20000"/>
        </a:spcBef>
        <a:spcAft>
          <a:spcPct val="0"/>
        </a:spcAft>
        <a:buChar char="»"/>
        <a:defRPr kumimoji="1" sz="2000">
          <a:solidFill>
            <a:srgbClr val="000000"/>
          </a:solidFill>
          <a:latin typeface="+mn-lt"/>
          <a:ea typeface="+mn-ea"/>
        </a:defRPr>
      </a:lvl7pPr>
      <a:lvl8pPr marL="3429000" indent="-228600" algn="l" rtl="0" eaLnBrk="1" fontAlgn="base" hangingPunct="1">
        <a:spcBef>
          <a:spcPct val="20000"/>
        </a:spcBef>
        <a:spcAft>
          <a:spcPct val="0"/>
        </a:spcAft>
        <a:buChar char="»"/>
        <a:defRPr kumimoji="1" sz="2000">
          <a:solidFill>
            <a:srgbClr val="000000"/>
          </a:solidFill>
          <a:latin typeface="+mn-lt"/>
          <a:ea typeface="+mn-ea"/>
        </a:defRPr>
      </a:lvl8pPr>
      <a:lvl9pPr marL="3886200" indent="-228600" algn="l" rtl="0" eaLnBrk="1" fontAlgn="base" hangingPunct="1">
        <a:spcBef>
          <a:spcPct val="20000"/>
        </a:spcBef>
        <a:spcAft>
          <a:spcPct val="0"/>
        </a:spcAft>
        <a:buChar char="»"/>
        <a:defRPr kumimoji="1" sz="2000">
          <a:solidFill>
            <a:srgbClr val="000000"/>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rcs.arch.t.u-tokyo.ac.jp/kusuhara/fswiki/wiki.cgi?page=Fortran%A5%C7%A5%D0%A5%C3%A5%B0%CD%D1%A5%AA%A5%D7%A5%B7%A5%E7%A5%F3"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gfd-dennou.org/library/dcpam/dcpam5/dcpam5-20140228/doc/basic_equations/pub/basic_equations.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r>
              <a:rPr lang="ja-JP" altLang="en-US" dirty="0"/>
              <a:t>科学計算プログラムの</a:t>
            </a:r>
            <a:r>
              <a:rPr lang="ja-JP" altLang="en-US" dirty="0" smtClean="0"/>
              <a:t>デバッグ</a:t>
            </a:r>
            <a:r>
              <a:rPr lang="en-US" altLang="ja-JP" dirty="0"/>
              <a:t/>
            </a:r>
            <a:br>
              <a:rPr lang="en-US" altLang="ja-JP" dirty="0"/>
            </a:br>
            <a:r>
              <a:rPr lang="ja-JP" altLang="en-US" dirty="0" smtClean="0"/>
              <a:t>に</a:t>
            </a:r>
            <a:r>
              <a:rPr lang="ja-JP" altLang="en-US" dirty="0"/>
              <a:t>関わる</a:t>
            </a:r>
            <a:r>
              <a:rPr lang="ja-JP" altLang="en-US" dirty="0" smtClean="0"/>
              <a:t>一考察</a:t>
            </a:r>
            <a:endParaRPr lang="ja-JP" altLang="ja-JP" dirty="0" smtClean="0"/>
          </a:p>
        </p:txBody>
      </p:sp>
      <p:sp>
        <p:nvSpPr>
          <p:cNvPr id="3075" name="Rectangle 3"/>
          <p:cNvSpPr>
            <a:spLocks noGrp="1" noChangeArrowheads="1"/>
          </p:cNvSpPr>
          <p:nvPr>
            <p:ph type="subTitle" idx="1"/>
          </p:nvPr>
        </p:nvSpPr>
        <p:spPr/>
        <p:txBody>
          <a:bodyPr/>
          <a:lstStyle/>
          <a:p>
            <a:r>
              <a:rPr lang="ja-JP" altLang="en-US" dirty="0" smtClean="0"/>
              <a:t>高橋</a:t>
            </a:r>
            <a:r>
              <a:rPr lang="ja-JP" altLang="en-US" dirty="0"/>
              <a:t>芳</a:t>
            </a:r>
            <a:r>
              <a:rPr lang="ja-JP" altLang="en-US" dirty="0" smtClean="0"/>
              <a:t>幸</a:t>
            </a:r>
            <a:endParaRPr lang="en-US" altLang="ja-JP" dirty="0" smtClean="0"/>
          </a:p>
        </p:txBody>
      </p:sp>
    </p:spTree>
    <p:extLst>
      <p:ext uri="{BB962C8B-B14F-4D97-AF65-F5344CB8AC3E}">
        <p14:creationId xmlns:p14="http://schemas.microsoft.com/office/powerpoint/2010/main" val="29433983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コンパイラ</a:t>
            </a:r>
            <a:r>
              <a:rPr lang="ja-JP" altLang="en-US" dirty="0" smtClean="0"/>
              <a:t>のデバッグオプションの活用</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lang="ja-JP" altLang="en-US" dirty="0"/>
              <a:t>プログラム</a:t>
            </a:r>
            <a:r>
              <a:rPr lang="ja-JP" altLang="en-US" dirty="0" smtClean="0"/>
              <a:t>の文法的な間違いはコンパイラがエラーを出してくれる</a:t>
            </a:r>
            <a:r>
              <a:rPr lang="en-US" altLang="ja-JP" dirty="0" smtClean="0"/>
              <a:t>. </a:t>
            </a:r>
            <a:r>
              <a:rPr lang="ja-JP" altLang="en-US" dirty="0" smtClean="0"/>
              <a:t>しかし</a:t>
            </a:r>
            <a:r>
              <a:rPr lang="en-US" altLang="ja-JP" dirty="0" smtClean="0"/>
              <a:t>, </a:t>
            </a:r>
            <a:r>
              <a:rPr lang="ja-JP" altLang="en-US" dirty="0" smtClean="0"/>
              <a:t>コンパイラによっては</a:t>
            </a:r>
            <a:r>
              <a:rPr lang="en-US" altLang="ja-JP" dirty="0" smtClean="0"/>
              <a:t>, </a:t>
            </a:r>
            <a:r>
              <a:rPr lang="ja-JP" altLang="en-US" dirty="0" smtClean="0"/>
              <a:t>実行時により詳しく確認してくれるオプションがある</a:t>
            </a:r>
            <a:r>
              <a:rPr lang="en-US" altLang="ja-JP" dirty="0" smtClean="0"/>
              <a:t>. </a:t>
            </a:r>
          </a:p>
          <a:p>
            <a:r>
              <a:rPr lang="ja-JP" altLang="en-US" dirty="0" smtClean="0"/>
              <a:t>例えば</a:t>
            </a:r>
            <a:r>
              <a:rPr lang="en-US" altLang="ja-JP" dirty="0" smtClean="0"/>
              <a:t>, </a:t>
            </a:r>
            <a:r>
              <a:rPr lang="ja-JP" altLang="en-US" dirty="0" smtClean="0"/>
              <a:t>自分</a:t>
            </a:r>
            <a:r>
              <a:rPr lang="ja-JP" altLang="en-US" dirty="0"/>
              <a:t>が重宝しているのは</a:t>
            </a:r>
            <a:r>
              <a:rPr lang="en-US" altLang="ja-JP" dirty="0"/>
              <a:t>, </a:t>
            </a:r>
            <a:r>
              <a:rPr lang="ja-JP" altLang="en-US" dirty="0"/>
              <a:t>以下</a:t>
            </a:r>
            <a:r>
              <a:rPr lang="en-US" altLang="ja-JP" dirty="0"/>
              <a:t>.</a:t>
            </a:r>
          </a:p>
          <a:p>
            <a:pPr lvl="1"/>
            <a:r>
              <a:rPr lang="ja-JP" altLang="en-US" dirty="0"/>
              <a:t>引数型確認</a:t>
            </a:r>
            <a:r>
              <a:rPr lang="en-US" altLang="ja-JP" dirty="0"/>
              <a:t>,</a:t>
            </a:r>
          </a:p>
          <a:p>
            <a:pPr lvl="1"/>
            <a:r>
              <a:rPr lang="ja-JP" altLang="en-US" dirty="0"/>
              <a:t>配列外参照確認</a:t>
            </a:r>
            <a:r>
              <a:rPr lang="en-US" altLang="ja-JP" dirty="0"/>
              <a:t>,</a:t>
            </a:r>
          </a:p>
          <a:p>
            <a:pPr lvl="1"/>
            <a:r>
              <a:rPr lang="ja-JP" altLang="en-US" dirty="0"/>
              <a:t>配列各要素範囲確認</a:t>
            </a:r>
            <a:r>
              <a:rPr lang="en-US" altLang="ja-JP" dirty="0"/>
              <a:t>,</a:t>
            </a:r>
          </a:p>
          <a:p>
            <a:pPr lvl="1"/>
            <a:r>
              <a:rPr lang="ja-JP" altLang="en-US" dirty="0"/>
              <a:t>非定義変数参照確認</a:t>
            </a:r>
            <a:r>
              <a:rPr lang="en-US" altLang="ja-JP" dirty="0"/>
              <a:t>,</a:t>
            </a:r>
          </a:p>
          <a:p>
            <a:pPr lvl="1"/>
            <a:r>
              <a:rPr lang="ja-JP" altLang="en-US" dirty="0"/>
              <a:t>ゼロ割</a:t>
            </a:r>
            <a:r>
              <a:rPr lang="en-US" altLang="ja-JP" dirty="0"/>
              <a:t>,</a:t>
            </a:r>
          </a:p>
          <a:p>
            <a:pPr lvl="1"/>
            <a:r>
              <a:rPr lang="ja-JP" altLang="en-US" dirty="0"/>
              <a:t>変数名長さ</a:t>
            </a:r>
            <a:r>
              <a:rPr lang="en-US" altLang="ja-JP" dirty="0" smtClean="0"/>
              <a:t>.</a:t>
            </a:r>
            <a:endParaRPr lang="en-US" altLang="ja-JP" dirty="0"/>
          </a:p>
        </p:txBody>
      </p:sp>
    </p:spTree>
    <p:extLst>
      <p:ext uri="{BB962C8B-B14F-4D97-AF65-F5344CB8AC3E}">
        <p14:creationId xmlns:p14="http://schemas.microsoft.com/office/powerpoint/2010/main" val="5390434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コンパイラ</a:t>
            </a:r>
            <a:r>
              <a:rPr lang="ja-JP" altLang="en-US" dirty="0" smtClean="0"/>
              <a:t>のデバッグオプションの例</a:t>
            </a:r>
            <a:r>
              <a:rPr lang="en-US" altLang="ja-JP" dirty="0" smtClean="0"/>
              <a:t/>
            </a:r>
            <a:br>
              <a:rPr lang="en-US" altLang="ja-JP" dirty="0" smtClean="0"/>
            </a:br>
            <a:r>
              <a:rPr lang="ja-JP" altLang="en-US" dirty="0" smtClean="0"/>
              <a:t>（</a:t>
            </a:r>
            <a:r>
              <a:rPr lang="ja-JP" altLang="en-US" dirty="0"/>
              <a:t>嘘がある</a:t>
            </a:r>
            <a:r>
              <a:rPr lang="ja-JP" altLang="en-US" dirty="0" smtClean="0"/>
              <a:t>かも</a:t>
            </a:r>
            <a:r>
              <a:rPr lang="ja-JP" altLang="en-US" dirty="0"/>
              <a:t>しれません</a:t>
            </a:r>
            <a:r>
              <a:rPr lang="ja-JP" altLang="en-US" dirty="0" smtClean="0"/>
              <a:t>）</a:t>
            </a:r>
            <a:endParaRPr kumimoji="1" lang="ja-JP" altLang="en-US" dirty="0"/>
          </a:p>
        </p:txBody>
      </p:sp>
      <p:sp>
        <p:nvSpPr>
          <p:cNvPr id="3" name="コンテンツ プレースホルダー 2"/>
          <p:cNvSpPr>
            <a:spLocks noGrp="1"/>
          </p:cNvSpPr>
          <p:nvPr>
            <p:ph idx="1"/>
          </p:nvPr>
        </p:nvSpPr>
        <p:spPr/>
        <p:txBody>
          <a:bodyPr>
            <a:normAutofit fontScale="62500" lnSpcReduction="20000"/>
          </a:bodyPr>
          <a:lstStyle/>
          <a:p>
            <a:r>
              <a:rPr lang="en-US" altLang="ja-JP" dirty="0" err="1" smtClean="0"/>
              <a:t>frt</a:t>
            </a:r>
            <a:r>
              <a:rPr lang="en-US" altLang="ja-JP" dirty="0" smtClean="0"/>
              <a:t>		: -</a:t>
            </a:r>
            <a:r>
              <a:rPr lang="en-US" altLang="ja-JP" dirty="0" err="1" smtClean="0"/>
              <a:t>Haesux</a:t>
            </a:r>
            <a:endParaRPr lang="en-US" altLang="ja-JP" dirty="0"/>
          </a:p>
          <a:p>
            <a:pPr lvl="1"/>
            <a:r>
              <a:rPr lang="ja-JP" altLang="en-US" dirty="0"/>
              <a:t>引数型確認</a:t>
            </a:r>
            <a:r>
              <a:rPr lang="en-US" altLang="ja-JP" dirty="0"/>
              <a:t>,</a:t>
            </a:r>
          </a:p>
          <a:p>
            <a:pPr lvl="1"/>
            <a:r>
              <a:rPr lang="ja-JP" altLang="en-US" dirty="0"/>
              <a:t>配列外参照確認</a:t>
            </a:r>
            <a:r>
              <a:rPr lang="en-US" altLang="ja-JP" dirty="0"/>
              <a:t>,</a:t>
            </a:r>
          </a:p>
          <a:p>
            <a:pPr lvl="1"/>
            <a:r>
              <a:rPr lang="ja-JP" altLang="en-US" dirty="0"/>
              <a:t>配列各要素範囲確認</a:t>
            </a:r>
            <a:r>
              <a:rPr lang="en-US" altLang="ja-JP" dirty="0"/>
              <a:t>,</a:t>
            </a:r>
          </a:p>
          <a:p>
            <a:pPr lvl="1"/>
            <a:r>
              <a:rPr lang="ja-JP" altLang="en-US" dirty="0"/>
              <a:t>非定義変数参照確認</a:t>
            </a:r>
            <a:r>
              <a:rPr lang="en-US" altLang="ja-JP" dirty="0" smtClean="0"/>
              <a:t>,</a:t>
            </a:r>
            <a:endParaRPr lang="en-US" altLang="ja-JP" dirty="0"/>
          </a:p>
          <a:p>
            <a:r>
              <a:rPr lang="en-US" altLang="ja-JP" dirty="0" smtClean="0"/>
              <a:t>sxf90	: -</a:t>
            </a:r>
            <a:r>
              <a:rPr lang="en-US" altLang="ja-JP" dirty="0" err="1" smtClean="0"/>
              <a:t>Es</a:t>
            </a:r>
            <a:endParaRPr lang="en-US" altLang="ja-JP" dirty="0"/>
          </a:p>
          <a:p>
            <a:pPr lvl="1"/>
            <a:r>
              <a:rPr lang="ja-JP" altLang="en-US" dirty="0"/>
              <a:t>引数型確認</a:t>
            </a:r>
            <a:r>
              <a:rPr lang="en-US" altLang="ja-JP" dirty="0"/>
              <a:t>,</a:t>
            </a:r>
          </a:p>
          <a:p>
            <a:pPr lvl="1"/>
            <a:r>
              <a:rPr lang="ja-JP" altLang="en-US" dirty="0"/>
              <a:t>配列外参照確認</a:t>
            </a:r>
            <a:r>
              <a:rPr lang="en-US" altLang="ja-JP" dirty="0"/>
              <a:t>,</a:t>
            </a:r>
          </a:p>
          <a:p>
            <a:pPr lvl="1"/>
            <a:r>
              <a:rPr lang="ja-JP" altLang="en-US" dirty="0" smtClean="0"/>
              <a:t>非定義</a:t>
            </a:r>
            <a:r>
              <a:rPr lang="ja-JP" altLang="en-US" dirty="0"/>
              <a:t>変数参照確認</a:t>
            </a:r>
            <a:r>
              <a:rPr lang="en-US" altLang="ja-JP" dirty="0" smtClean="0"/>
              <a:t>,</a:t>
            </a:r>
            <a:endParaRPr lang="en-US" altLang="ja-JP" dirty="0"/>
          </a:p>
          <a:p>
            <a:r>
              <a:rPr lang="en-US" altLang="ja-JP" dirty="0" err="1" smtClean="0"/>
              <a:t>gfortran</a:t>
            </a:r>
            <a:r>
              <a:rPr lang="en-US" altLang="ja-JP" dirty="0" smtClean="0"/>
              <a:t>	: </a:t>
            </a:r>
            <a:r>
              <a:rPr lang="en-US" altLang="ja-JP" dirty="0"/>
              <a:t>-</a:t>
            </a:r>
            <a:r>
              <a:rPr lang="en-US" altLang="ja-JP" dirty="0" err="1"/>
              <a:t>fbacktrace</a:t>
            </a:r>
            <a:r>
              <a:rPr lang="en-US" altLang="ja-JP" dirty="0"/>
              <a:t> </a:t>
            </a:r>
            <a:r>
              <a:rPr lang="en-US" altLang="ja-JP" dirty="0" smtClean="0"/>
              <a:t>-</a:t>
            </a:r>
            <a:r>
              <a:rPr lang="en-US" altLang="ja-JP" dirty="0" err="1"/>
              <a:t>ffpe</a:t>
            </a:r>
            <a:r>
              <a:rPr lang="en-US" altLang="ja-JP" dirty="0"/>
              <a:t>-trap=</a:t>
            </a:r>
            <a:r>
              <a:rPr lang="en-US" altLang="ja-JP" dirty="0" err="1"/>
              <a:t>invalid,zero,overflow</a:t>
            </a:r>
            <a:r>
              <a:rPr lang="en-US" altLang="ja-JP" dirty="0"/>
              <a:t> </a:t>
            </a:r>
            <a:endParaRPr lang="en-US" altLang="ja-JP" dirty="0" smtClean="0"/>
          </a:p>
          <a:p>
            <a:pPr marL="0" indent="0">
              <a:buNone/>
            </a:pPr>
            <a:r>
              <a:rPr lang="ja-JP" altLang="en-US" dirty="0" smtClean="0"/>
              <a:t>                            </a:t>
            </a:r>
            <a:r>
              <a:rPr lang="en-US" altLang="ja-JP" dirty="0" smtClean="0"/>
              <a:t>-</a:t>
            </a:r>
            <a:r>
              <a:rPr lang="en-US" altLang="ja-JP" dirty="0"/>
              <a:t>Wall -</a:t>
            </a:r>
            <a:r>
              <a:rPr lang="en-US" altLang="ja-JP" dirty="0" err="1"/>
              <a:t>fbounds</a:t>
            </a:r>
            <a:r>
              <a:rPr lang="en-US" altLang="ja-JP" dirty="0"/>
              <a:t>-check</a:t>
            </a:r>
          </a:p>
          <a:p>
            <a:pPr lvl="1"/>
            <a:r>
              <a:rPr lang="ja-JP" altLang="en-US" dirty="0"/>
              <a:t>引数型確認</a:t>
            </a:r>
            <a:r>
              <a:rPr lang="en-US" altLang="ja-JP" dirty="0"/>
              <a:t>,</a:t>
            </a:r>
          </a:p>
          <a:p>
            <a:pPr lvl="1"/>
            <a:r>
              <a:rPr lang="ja-JP" altLang="en-US" dirty="0"/>
              <a:t>配列外参照確認</a:t>
            </a:r>
            <a:r>
              <a:rPr lang="en-US" altLang="ja-JP" dirty="0"/>
              <a:t>,</a:t>
            </a:r>
          </a:p>
          <a:p>
            <a:pPr lvl="1"/>
            <a:r>
              <a:rPr lang="ja-JP" altLang="en-US" dirty="0"/>
              <a:t>配列各要素範囲確認</a:t>
            </a:r>
            <a:r>
              <a:rPr lang="en-US" altLang="ja-JP" dirty="0"/>
              <a:t>,</a:t>
            </a:r>
          </a:p>
          <a:p>
            <a:pPr lvl="1"/>
            <a:r>
              <a:rPr lang="ja-JP" altLang="en-US" dirty="0"/>
              <a:t>非定義変数参照確認</a:t>
            </a:r>
            <a:r>
              <a:rPr lang="en-US" altLang="ja-JP" dirty="0"/>
              <a:t>,</a:t>
            </a:r>
          </a:p>
          <a:p>
            <a:pPr lvl="1"/>
            <a:r>
              <a:rPr lang="ja-JP" altLang="en-US" dirty="0"/>
              <a:t>ゼロ</a:t>
            </a:r>
            <a:r>
              <a:rPr lang="ja-JP" altLang="en-US" dirty="0" smtClean="0"/>
              <a:t>割</a:t>
            </a:r>
            <a:r>
              <a:rPr lang="en-US" altLang="ja-JP" dirty="0" smtClean="0"/>
              <a:t>,</a:t>
            </a:r>
          </a:p>
          <a:p>
            <a:pPr lvl="1"/>
            <a:r>
              <a:rPr lang="ja-JP" altLang="en-US" dirty="0"/>
              <a:t>変数名</a:t>
            </a:r>
            <a:r>
              <a:rPr lang="ja-JP" altLang="en-US" dirty="0" smtClean="0"/>
              <a:t>長さ確認</a:t>
            </a:r>
            <a:endParaRPr lang="en-US" altLang="ja-JP" dirty="0"/>
          </a:p>
        </p:txBody>
      </p:sp>
      <p:sp>
        <p:nvSpPr>
          <p:cNvPr id="4" name="テキスト ボックス 3"/>
          <p:cNvSpPr txBox="1"/>
          <p:nvPr/>
        </p:nvSpPr>
        <p:spPr>
          <a:xfrm>
            <a:off x="6355202" y="1340768"/>
            <a:ext cx="1842171" cy="830997"/>
          </a:xfrm>
          <a:prstGeom prst="rect">
            <a:avLst/>
          </a:prstGeom>
          <a:noFill/>
          <a:ln>
            <a:solidFill>
              <a:schemeClr val="bg1"/>
            </a:solidFill>
          </a:ln>
        </p:spPr>
        <p:txBody>
          <a:bodyPr wrap="none" rtlCol="0">
            <a:spAutoFit/>
          </a:bodyPr>
          <a:lstStyle/>
          <a:p>
            <a:r>
              <a:rPr lang="ja-JP" altLang="en-US" dirty="0" smtClean="0">
                <a:solidFill>
                  <a:schemeClr val="bg1"/>
                </a:solidFill>
              </a:rPr>
              <a:t>コメント</a:t>
            </a:r>
            <a:r>
              <a:rPr lang="en-US" altLang="ja-JP" dirty="0" smtClean="0">
                <a:solidFill>
                  <a:schemeClr val="bg1"/>
                </a:solidFill>
              </a:rPr>
              <a:t>:</a:t>
            </a:r>
          </a:p>
          <a:p>
            <a:r>
              <a:rPr kumimoji="1" lang="en-US" altLang="ja-JP" dirty="0" smtClean="0">
                <a:solidFill>
                  <a:schemeClr val="bg1"/>
                </a:solidFill>
              </a:rPr>
              <a:t>man </a:t>
            </a:r>
            <a:r>
              <a:rPr kumimoji="1" lang="en-US" altLang="ja-JP" dirty="0" err="1" smtClean="0">
                <a:solidFill>
                  <a:schemeClr val="bg1"/>
                </a:solidFill>
              </a:rPr>
              <a:t>frt</a:t>
            </a:r>
            <a:r>
              <a:rPr kumimoji="1" lang="en-US" altLang="ja-JP" dirty="0" smtClean="0">
                <a:solidFill>
                  <a:schemeClr val="bg1"/>
                </a:solidFill>
              </a:rPr>
              <a:t> </a:t>
            </a:r>
            <a:r>
              <a:rPr kumimoji="1" lang="ja-JP" altLang="en-US" dirty="0" smtClean="0">
                <a:solidFill>
                  <a:schemeClr val="bg1"/>
                </a:solidFill>
              </a:rPr>
              <a:t>参照</a:t>
            </a:r>
            <a:endParaRPr kumimoji="1" lang="ja-JP" altLang="en-US" dirty="0">
              <a:solidFill>
                <a:schemeClr val="bg1"/>
              </a:solidFill>
            </a:endParaRPr>
          </a:p>
        </p:txBody>
      </p:sp>
      <p:sp>
        <p:nvSpPr>
          <p:cNvPr id="5" name="テキスト ボックス 4"/>
          <p:cNvSpPr txBox="1"/>
          <p:nvPr/>
        </p:nvSpPr>
        <p:spPr>
          <a:xfrm>
            <a:off x="6156176" y="4924531"/>
            <a:ext cx="2528256" cy="830997"/>
          </a:xfrm>
          <a:prstGeom prst="rect">
            <a:avLst/>
          </a:prstGeom>
          <a:noFill/>
          <a:ln>
            <a:solidFill>
              <a:schemeClr val="bg1"/>
            </a:solidFill>
          </a:ln>
        </p:spPr>
        <p:txBody>
          <a:bodyPr wrap="none" rtlCol="0">
            <a:spAutoFit/>
          </a:bodyPr>
          <a:lstStyle/>
          <a:p>
            <a:r>
              <a:rPr lang="ja-JP" altLang="en-US" dirty="0" smtClean="0">
                <a:solidFill>
                  <a:schemeClr val="bg1"/>
                </a:solidFill>
              </a:rPr>
              <a:t>コメント</a:t>
            </a:r>
            <a:r>
              <a:rPr lang="en-US" altLang="ja-JP" dirty="0" smtClean="0">
                <a:solidFill>
                  <a:schemeClr val="bg1"/>
                </a:solidFill>
              </a:rPr>
              <a:t>:</a:t>
            </a:r>
          </a:p>
          <a:p>
            <a:r>
              <a:rPr kumimoji="1" lang="en-US" altLang="ja-JP" dirty="0" smtClean="0">
                <a:solidFill>
                  <a:schemeClr val="bg1"/>
                </a:solidFill>
              </a:rPr>
              <a:t>info </a:t>
            </a:r>
            <a:r>
              <a:rPr kumimoji="1" lang="en-US" altLang="ja-JP" dirty="0" err="1" smtClean="0">
                <a:solidFill>
                  <a:schemeClr val="bg1"/>
                </a:solidFill>
              </a:rPr>
              <a:t>gfortran</a:t>
            </a:r>
            <a:r>
              <a:rPr kumimoji="1" lang="en-US" altLang="ja-JP" dirty="0" smtClean="0">
                <a:solidFill>
                  <a:schemeClr val="bg1"/>
                </a:solidFill>
              </a:rPr>
              <a:t> </a:t>
            </a:r>
            <a:r>
              <a:rPr kumimoji="1" lang="ja-JP" altLang="en-US" dirty="0" smtClean="0">
                <a:solidFill>
                  <a:schemeClr val="bg1"/>
                </a:solidFill>
              </a:rPr>
              <a:t>参照</a:t>
            </a:r>
            <a:endParaRPr kumimoji="1" lang="ja-JP" altLang="en-US" dirty="0">
              <a:solidFill>
                <a:schemeClr val="bg1"/>
              </a:solidFill>
            </a:endParaRPr>
          </a:p>
        </p:txBody>
      </p:sp>
    </p:spTree>
    <p:extLst>
      <p:ext uri="{BB962C8B-B14F-4D97-AF65-F5344CB8AC3E}">
        <p14:creationId xmlns:p14="http://schemas.microsoft.com/office/powerpoint/2010/main" val="10048705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endParaRPr kumimoji="1" lang="ja-JP" altLang="en-US"/>
          </a:p>
        </p:txBody>
      </p:sp>
      <p:sp>
        <p:nvSpPr>
          <p:cNvPr id="5" name="テキスト ボックス 4"/>
          <p:cNvSpPr txBox="1"/>
          <p:nvPr/>
        </p:nvSpPr>
        <p:spPr>
          <a:xfrm>
            <a:off x="1125758" y="1484784"/>
            <a:ext cx="7056784" cy="2308324"/>
          </a:xfrm>
          <a:prstGeom prst="rect">
            <a:avLst/>
          </a:prstGeom>
          <a:noFill/>
          <a:ln>
            <a:solidFill>
              <a:schemeClr val="bg1"/>
            </a:solidFill>
          </a:ln>
        </p:spPr>
        <p:txBody>
          <a:bodyPr wrap="square" rtlCol="0">
            <a:spAutoFit/>
          </a:bodyPr>
          <a:lstStyle/>
          <a:p>
            <a:r>
              <a:rPr lang="ja-JP" altLang="en-US" dirty="0" smtClean="0">
                <a:solidFill>
                  <a:schemeClr val="bg1"/>
                </a:solidFill>
              </a:rPr>
              <a:t>コメント</a:t>
            </a:r>
            <a:r>
              <a:rPr lang="en-US" altLang="ja-JP" dirty="0" smtClean="0">
                <a:solidFill>
                  <a:schemeClr val="bg1"/>
                </a:solidFill>
              </a:rPr>
              <a:t>: </a:t>
            </a:r>
          </a:p>
          <a:p>
            <a:r>
              <a:rPr lang="en-US" altLang="ja-JP" dirty="0" smtClean="0">
                <a:solidFill>
                  <a:schemeClr val="bg1"/>
                </a:solidFill>
              </a:rPr>
              <a:t>Fortran </a:t>
            </a:r>
            <a:r>
              <a:rPr lang="ja-JP" altLang="en-US" dirty="0" smtClean="0">
                <a:solidFill>
                  <a:schemeClr val="bg1"/>
                </a:solidFill>
              </a:rPr>
              <a:t>デバッグ用オプションを示したページ</a:t>
            </a:r>
            <a:endParaRPr lang="en-US" altLang="ja-JP" dirty="0" smtClean="0">
              <a:solidFill>
                <a:schemeClr val="bg1"/>
              </a:solidFill>
            </a:endParaRPr>
          </a:p>
          <a:p>
            <a:r>
              <a:rPr lang="en-US" altLang="ja-JP" dirty="0">
                <a:solidFill>
                  <a:schemeClr val="bg1"/>
                </a:solidFill>
                <a:hlinkClick r:id="rId2"/>
              </a:rPr>
              <a:t>http://www.rcs.arch.t.u-tokyo.ac.jp/kusuhara/fswiki/wiki.cgi?page=Fortran%A5%C7%A5%D0%A5%C3%A5%B0%CD%D1%A5%AA%A5%D7%A5%B7%A5%E7%A5%F3</a:t>
            </a:r>
            <a:r>
              <a:rPr lang="en-US" altLang="ja-JP" dirty="0">
                <a:solidFill>
                  <a:schemeClr val="bg1"/>
                </a:solidFill>
              </a:rPr>
              <a:t> </a:t>
            </a:r>
            <a:endParaRPr kumimoji="1" lang="ja-JP" altLang="en-US" dirty="0">
              <a:solidFill>
                <a:schemeClr val="bg1"/>
              </a:solidFill>
            </a:endParaRPr>
          </a:p>
        </p:txBody>
      </p:sp>
    </p:spTree>
    <p:extLst>
      <p:ext uri="{BB962C8B-B14F-4D97-AF65-F5344CB8AC3E}">
        <p14:creationId xmlns:p14="http://schemas.microsoft.com/office/powerpoint/2010/main" val="35206710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コンパイラ</a:t>
            </a:r>
            <a:r>
              <a:rPr lang="ja-JP" altLang="en-US" dirty="0" smtClean="0"/>
              <a:t>のデバッグオプション使用上の</a:t>
            </a:r>
            <a:r>
              <a:rPr lang="en-US" altLang="ja-JP" dirty="0" smtClean="0"/>
              <a:t/>
            </a:r>
            <a:br>
              <a:rPr lang="en-US" altLang="ja-JP" dirty="0" smtClean="0"/>
            </a:br>
            <a:r>
              <a:rPr lang="ja-JP" altLang="en-US" dirty="0" smtClean="0"/>
              <a:t>注意</a:t>
            </a:r>
            <a:endParaRPr kumimoji="1" lang="ja-JP" altLang="en-US" dirty="0"/>
          </a:p>
        </p:txBody>
      </p:sp>
      <p:sp>
        <p:nvSpPr>
          <p:cNvPr id="3" name="コンテンツ プレースホルダー 2"/>
          <p:cNvSpPr>
            <a:spLocks noGrp="1"/>
          </p:cNvSpPr>
          <p:nvPr>
            <p:ph idx="1"/>
          </p:nvPr>
        </p:nvSpPr>
        <p:spPr/>
        <p:txBody>
          <a:bodyPr>
            <a:normAutofit fontScale="92500"/>
          </a:bodyPr>
          <a:lstStyle/>
          <a:p>
            <a:r>
              <a:rPr lang="ja-JP" altLang="en-US" dirty="0"/>
              <a:t>ある種</a:t>
            </a:r>
            <a:r>
              <a:rPr lang="ja-JP" altLang="en-US" dirty="0" smtClean="0"/>
              <a:t>のプログラムでは</a:t>
            </a:r>
            <a:r>
              <a:rPr lang="en-US" altLang="ja-JP" dirty="0" smtClean="0"/>
              <a:t>, </a:t>
            </a:r>
            <a:r>
              <a:rPr lang="ja-JP" altLang="en-US" dirty="0" smtClean="0"/>
              <a:t>意図的に配列要素数を超えてアクセスすることがあるため</a:t>
            </a:r>
            <a:r>
              <a:rPr lang="en-US" altLang="ja-JP" dirty="0" smtClean="0"/>
              <a:t>, </a:t>
            </a:r>
            <a:r>
              <a:rPr lang="ja-JP" altLang="en-US" dirty="0"/>
              <a:t>配列外</a:t>
            </a:r>
            <a:r>
              <a:rPr lang="ja-JP" altLang="en-US" dirty="0" smtClean="0"/>
              <a:t>参照確認オプションを使えないことがある</a:t>
            </a:r>
            <a:r>
              <a:rPr lang="en-US" altLang="ja-JP" dirty="0" smtClean="0"/>
              <a:t>.</a:t>
            </a:r>
          </a:p>
          <a:p>
            <a:pPr lvl="1"/>
            <a:r>
              <a:rPr lang="ja-JP" altLang="en-US" dirty="0" smtClean="0"/>
              <a:t>「ある種のプログラム」</a:t>
            </a:r>
            <a:endParaRPr lang="en-US" altLang="ja-JP" dirty="0" smtClean="0"/>
          </a:p>
          <a:p>
            <a:pPr lvl="2"/>
            <a:r>
              <a:rPr lang="ja-JP" altLang="en-US" dirty="0" smtClean="0"/>
              <a:t>複数次元配列アクセスの際のループの一重化など</a:t>
            </a:r>
            <a:endParaRPr lang="en-US" altLang="ja-JP" dirty="0" smtClean="0"/>
          </a:p>
          <a:p>
            <a:pPr lvl="1"/>
            <a:r>
              <a:rPr lang="ja-JP" altLang="en-US" dirty="0" smtClean="0"/>
              <a:t>個人的</a:t>
            </a:r>
            <a:r>
              <a:rPr lang="ja-JP" altLang="en-US" dirty="0"/>
              <a:t>に</a:t>
            </a:r>
            <a:r>
              <a:rPr lang="ja-JP" altLang="en-US" dirty="0" smtClean="0"/>
              <a:t>は</a:t>
            </a:r>
            <a:r>
              <a:rPr lang="ja-JP" altLang="en-US" dirty="0"/>
              <a:t>そのよう</a:t>
            </a:r>
            <a:r>
              <a:rPr lang="ja-JP" altLang="en-US" dirty="0" smtClean="0"/>
              <a:t>なプログラムは書かずにコンパイラの機能でデバッグできるようにしている</a:t>
            </a:r>
            <a:r>
              <a:rPr lang="en-US" altLang="ja-JP" dirty="0" smtClean="0"/>
              <a:t>.</a:t>
            </a:r>
          </a:p>
          <a:p>
            <a:r>
              <a:rPr lang="ja-JP" altLang="en-US" dirty="0" smtClean="0"/>
              <a:t>これらの実行時の確認は計算時間がかかる</a:t>
            </a:r>
            <a:r>
              <a:rPr lang="en-US" altLang="ja-JP" dirty="0" smtClean="0"/>
              <a:t>.</a:t>
            </a:r>
            <a:endParaRPr kumimoji="1" lang="ja-JP" altLang="en-US" dirty="0"/>
          </a:p>
        </p:txBody>
      </p:sp>
    </p:spTree>
    <p:extLst>
      <p:ext uri="{BB962C8B-B14F-4D97-AF65-F5344CB8AC3E}">
        <p14:creationId xmlns:p14="http://schemas.microsoft.com/office/powerpoint/2010/main" val="15589248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ループ一重化の例</a:t>
            </a:r>
            <a:endParaRPr kumimoji="1" lang="ja-JP" altLang="en-US" dirty="0"/>
          </a:p>
        </p:txBody>
      </p:sp>
      <p:sp>
        <p:nvSpPr>
          <p:cNvPr id="4" name="テキスト ボックス 3"/>
          <p:cNvSpPr txBox="1"/>
          <p:nvPr/>
        </p:nvSpPr>
        <p:spPr>
          <a:xfrm>
            <a:off x="539552" y="980728"/>
            <a:ext cx="4137671" cy="2308324"/>
          </a:xfrm>
          <a:prstGeom prst="rect">
            <a:avLst/>
          </a:prstGeom>
          <a:noFill/>
          <a:ln>
            <a:solidFill>
              <a:schemeClr val="tx1"/>
            </a:solidFill>
          </a:ln>
        </p:spPr>
        <p:txBody>
          <a:bodyPr wrap="none" rtlCol="0">
            <a:spAutoFit/>
          </a:bodyPr>
          <a:lstStyle/>
          <a:p>
            <a:pPr marL="0" indent="0">
              <a:buNone/>
            </a:pPr>
            <a:r>
              <a:rPr lang="en-US" altLang="ja-JP" dirty="0" smtClean="0"/>
              <a:t>integer </a:t>
            </a:r>
            <a:r>
              <a:rPr lang="en-US" altLang="ja-JP" dirty="0"/>
              <a:t>:: </a:t>
            </a:r>
            <a:r>
              <a:rPr lang="en-US" altLang="ja-JP" dirty="0" err="1" smtClean="0"/>
              <a:t>i</a:t>
            </a:r>
            <a:r>
              <a:rPr lang="en-US" altLang="ja-JP" dirty="0" smtClean="0"/>
              <a:t>, j, array(128,1000)</a:t>
            </a:r>
            <a:endParaRPr lang="en-US" altLang="ja-JP" dirty="0"/>
          </a:p>
          <a:p>
            <a:pPr marL="0" indent="0">
              <a:buNone/>
            </a:pPr>
            <a:r>
              <a:rPr lang="en-US" altLang="ja-JP" dirty="0"/>
              <a:t>do j = 1, </a:t>
            </a:r>
            <a:r>
              <a:rPr lang="en-US" altLang="ja-JP" dirty="0" smtClean="0"/>
              <a:t>1000</a:t>
            </a:r>
            <a:endParaRPr lang="en-US" altLang="ja-JP" dirty="0"/>
          </a:p>
          <a:p>
            <a:pPr marL="0" indent="0">
              <a:buNone/>
            </a:pPr>
            <a:r>
              <a:rPr lang="en-US" altLang="ja-JP" dirty="0"/>
              <a:t>  do </a:t>
            </a:r>
            <a:r>
              <a:rPr lang="en-US" altLang="ja-JP" dirty="0" err="1"/>
              <a:t>i</a:t>
            </a:r>
            <a:r>
              <a:rPr lang="en-US" altLang="ja-JP" dirty="0"/>
              <a:t> = 1, </a:t>
            </a:r>
            <a:r>
              <a:rPr lang="en-US" altLang="ja-JP" dirty="0" smtClean="0"/>
              <a:t>128</a:t>
            </a:r>
            <a:endParaRPr lang="en-US" altLang="ja-JP" dirty="0"/>
          </a:p>
          <a:p>
            <a:pPr marL="0" indent="0">
              <a:buNone/>
            </a:pPr>
            <a:r>
              <a:rPr lang="en-US" altLang="ja-JP" dirty="0"/>
              <a:t>    array(</a:t>
            </a:r>
            <a:r>
              <a:rPr lang="en-US" altLang="ja-JP" dirty="0" err="1"/>
              <a:t>i,j</a:t>
            </a:r>
            <a:r>
              <a:rPr lang="en-US" altLang="ja-JP" dirty="0"/>
              <a:t>) = j * </a:t>
            </a:r>
            <a:r>
              <a:rPr lang="en-US" altLang="ja-JP" dirty="0" smtClean="0"/>
              <a:t>1000 </a:t>
            </a:r>
            <a:r>
              <a:rPr lang="en-US" altLang="ja-JP" dirty="0"/>
              <a:t>+ </a:t>
            </a:r>
            <a:r>
              <a:rPr lang="en-US" altLang="ja-JP" dirty="0" err="1"/>
              <a:t>i</a:t>
            </a:r>
            <a:endParaRPr lang="en-US" altLang="ja-JP" dirty="0"/>
          </a:p>
          <a:p>
            <a:pPr marL="0" indent="0">
              <a:buNone/>
            </a:pPr>
            <a:r>
              <a:rPr lang="en-US" altLang="ja-JP" dirty="0"/>
              <a:t>  end do</a:t>
            </a:r>
          </a:p>
          <a:p>
            <a:pPr marL="0" indent="0">
              <a:buNone/>
            </a:pPr>
            <a:r>
              <a:rPr lang="en-US" altLang="ja-JP" dirty="0"/>
              <a:t>end </a:t>
            </a:r>
            <a:r>
              <a:rPr lang="en-US" altLang="ja-JP" dirty="0" smtClean="0"/>
              <a:t>do</a:t>
            </a:r>
            <a:endParaRPr lang="en-US" altLang="ja-JP" dirty="0"/>
          </a:p>
        </p:txBody>
      </p:sp>
      <p:sp>
        <p:nvSpPr>
          <p:cNvPr id="5" name="テキスト ボックス 4"/>
          <p:cNvSpPr txBox="1"/>
          <p:nvPr/>
        </p:nvSpPr>
        <p:spPr>
          <a:xfrm>
            <a:off x="539552" y="4725144"/>
            <a:ext cx="3967753" cy="1569660"/>
          </a:xfrm>
          <a:prstGeom prst="rect">
            <a:avLst/>
          </a:prstGeom>
          <a:noFill/>
          <a:ln>
            <a:solidFill>
              <a:schemeClr val="tx1"/>
            </a:solidFill>
          </a:ln>
        </p:spPr>
        <p:txBody>
          <a:bodyPr wrap="none" rtlCol="0">
            <a:spAutoFit/>
          </a:bodyPr>
          <a:lstStyle/>
          <a:p>
            <a:pPr marL="0" indent="0">
              <a:buNone/>
            </a:pPr>
            <a:r>
              <a:rPr lang="en-US" altLang="ja-JP" dirty="0" smtClean="0"/>
              <a:t>integer :: </a:t>
            </a:r>
            <a:r>
              <a:rPr lang="en-US" altLang="ja-JP" dirty="0" err="1" smtClean="0"/>
              <a:t>ij</a:t>
            </a:r>
            <a:r>
              <a:rPr lang="en-US" altLang="ja-JP" dirty="0" smtClean="0"/>
              <a:t>, array(128,1000)</a:t>
            </a:r>
            <a:endParaRPr lang="en-US" altLang="ja-JP" dirty="0"/>
          </a:p>
          <a:p>
            <a:pPr marL="0" indent="0">
              <a:buNone/>
            </a:pPr>
            <a:r>
              <a:rPr lang="en-US" altLang="ja-JP" dirty="0"/>
              <a:t>do </a:t>
            </a:r>
            <a:r>
              <a:rPr lang="en-US" altLang="ja-JP" dirty="0" err="1"/>
              <a:t>ij</a:t>
            </a:r>
            <a:r>
              <a:rPr lang="en-US" altLang="ja-JP" dirty="0"/>
              <a:t> = 1, </a:t>
            </a:r>
            <a:r>
              <a:rPr lang="en-US" altLang="ja-JP" dirty="0" smtClean="0"/>
              <a:t>128*1000</a:t>
            </a:r>
            <a:endParaRPr lang="en-US" altLang="ja-JP" dirty="0"/>
          </a:p>
          <a:p>
            <a:pPr marL="0" indent="0">
              <a:buNone/>
            </a:pPr>
            <a:r>
              <a:rPr lang="en-US" altLang="ja-JP" dirty="0"/>
              <a:t>    array(ij,1) = </a:t>
            </a:r>
            <a:r>
              <a:rPr lang="en-US" altLang="ja-JP" dirty="0" err="1"/>
              <a:t>ij</a:t>
            </a:r>
            <a:endParaRPr lang="en-US" altLang="ja-JP" dirty="0"/>
          </a:p>
          <a:p>
            <a:pPr marL="0" indent="0">
              <a:buNone/>
            </a:pPr>
            <a:r>
              <a:rPr lang="en-US" altLang="ja-JP" dirty="0"/>
              <a:t>end </a:t>
            </a:r>
            <a:r>
              <a:rPr lang="en-US" altLang="ja-JP" dirty="0" smtClean="0"/>
              <a:t>do</a:t>
            </a:r>
            <a:endParaRPr lang="en-US" altLang="ja-JP" dirty="0"/>
          </a:p>
        </p:txBody>
      </p:sp>
      <p:sp>
        <p:nvSpPr>
          <p:cNvPr id="6" name="下矢印 5"/>
          <p:cNvSpPr/>
          <p:nvPr/>
        </p:nvSpPr>
        <p:spPr>
          <a:xfrm>
            <a:off x="2142186" y="3501008"/>
            <a:ext cx="792088" cy="10801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3078290" y="3759423"/>
            <a:ext cx="2292615" cy="461665"/>
          </a:xfrm>
          <a:prstGeom prst="rect">
            <a:avLst/>
          </a:prstGeom>
          <a:noFill/>
        </p:spPr>
        <p:txBody>
          <a:bodyPr wrap="none" rtlCol="0">
            <a:spAutoFit/>
          </a:bodyPr>
          <a:lstStyle/>
          <a:p>
            <a:r>
              <a:rPr lang="ja-JP" altLang="en-US" dirty="0" smtClean="0"/>
              <a:t>ループの一重化</a:t>
            </a:r>
            <a:endParaRPr kumimoji="1" lang="ja-JP" altLang="en-US" dirty="0"/>
          </a:p>
        </p:txBody>
      </p:sp>
      <p:sp>
        <p:nvSpPr>
          <p:cNvPr id="8" name="テキスト ボックス 7"/>
          <p:cNvSpPr txBox="1"/>
          <p:nvPr/>
        </p:nvSpPr>
        <p:spPr>
          <a:xfrm>
            <a:off x="5987391" y="3431902"/>
            <a:ext cx="2977097" cy="1077218"/>
          </a:xfrm>
          <a:prstGeom prst="rect">
            <a:avLst/>
          </a:prstGeom>
          <a:noFill/>
        </p:spPr>
        <p:txBody>
          <a:bodyPr wrap="none" rtlCol="0">
            <a:spAutoFit/>
          </a:bodyPr>
          <a:lstStyle/>
          <a:p>
            <a:r>
              <a:rPr kumimoji="1" lang="ja-JP" altLang="en-US" sz="3200" dirty="0" smtClean="0"/>
              <a:t>ある種の計算機</a:t>
            </a:r>
            <a:endParaRPr kumimoji="1" lang="en-US" altLang="ja-JP" sz="3200" dirty="0" smtClean="0"/>
          </a:p>
          <a:p>
            <a:r>
              <a:rPr kumimoji="1" lang="ja-JP" altLang="en-US" sz="3200" dirty="0" smtClean="0"/>
              <a:t>では速くなる</a:t>
            </a:r>
            <a:endParaRPr kumimoji="1" lang="ja-JP" altLang="en-US" sz="3200" dirty="0"/>
          </a:p>
        </p:txBody>
      </p:sp>
      <p:sp>
        <p:nvSpPr>
          <p:cNvPr id="3" name="テキスト ボックス 2"/>
          <p:cNvSpPr txBox="1"/>
          <p:nvPr/>
        </p:nvSpPr>
        <p:spPr>
          <a:xfrm>
            <a:off x="5174668" y="5453254"/>
            <a:ext cx="3789820" cy="830997"/>
          </a:xfrm>
          <a:prstGeom prst="rect">
            <a:avLst/>
          </a:prstGeom>
          <a:noFill/>
          <a:ln>
            <a:solidFill>
              <a:schemeClr val="bg1"/>
            </a:solidFill>
          </a:ln>
        </p:spPr>
        <p:txBody>
          <a:bodyPr wrap="none" rtlCol="0">
            <a:spAutoFit/>
          </a:bodyPr>
          <a:lstStyle/>
          <a:p>
            <a:r>
              <a:rPr lang="ja-JP" altLang="en-US" dirty="0" smtClean="0">
                <a:solidFill>
                  <a:schemeClr val="bg1"/>
                </a:solidFill>
              </a:rPr>
              <a:t>コメント</a:t>
            </a:r>
            <a:r>
              <a:rPr lang="en-US" altLang="ja-JP" dirty="0" smtClean="0">
                <a:solidFill>
                  <a:schemeClr val="bg1"/>
                </a:solidFill>
              </a:rPr>
              <a:t>:</a:t>
            </a:r>
          </a:p>
          <a:p>
            <a:r>
              <a:rPr lang="ja-JP" altLang="en-US" dirty="0" smtClean="0">
                <a:solidFill>
                  <a:schemeClr val="bg1"/>
                </a:solidFill>
              </a:rPr>
              <a:t>コンパイラ依存かもしれない</a:t>
            </a:r>
            <a:endParaRPr kumimoji="1" lang="ja-JP" altLang="en-US" dirty="0">
              <a:solidFill>
                <a:schemeClr val="bg1"/>
              </a:solidFill>
            </a:endParaRPr>
          </a:p>
        </p:txBody>
      </p:sp>
    </p:spTree>
    <p:extLst>
      <p:ext uri="{BB962C8B-B14F-4D97-AF65-F5344CB8AC3E}">
        <p14:creationId xmlns:p14="http://schemas.microsoft.com/office/powerpoint/2010/main" val="16874680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可能な限り「同値変形」</a:t>
            </a:r>
            <a:endParaRPr kumimoji="1" lang="ja-JP" altLang="en-US" dirty="0"/>
          </a:p>
        </p:txBody>
      </p:sp>
      <p:sp>
        <p:nvSpPr>
          <p:cNvPr id="3" name="コンテンツ プレースホルダー 2"/>
          <p:cNvSpPr>
            <a:spLocks noGrp="1"/>
          </p:cNvSpPr>
          <p:nvPr>
            <p:ph idx="1"/>
          </p:nvPr>
        </p:nvSpPr>
        <p:spPr/>
        <p:txBody>
          <a:bodyPr>
            <a:normAutofit fontScale="77500" lnSpcReduction="20000"/>
          </a:bodyPr>
          <a:lstStyle/>
          <a:p>
            <a:r>
              <a:rPr lang="ja-JP" altLang="en-US" dirty="0"/>
              <a:t>注意</a:t>
            </a:r>
            <a:endParaRPr lang="en-US" altLang="ja-JP" dirty="0"/>
          </a:p>
          <a:p>
            <a:pPr lvl="1"/>
            <a:r>
              <a:rPr lang="ja-JP" altLang="en-US" dirty="0"/>
              <a:t>「同値変形」</a:t>
            </a:r>
            <a:r>
              <a:rPr lang="ja-JP" altLang="en-US" dirty="0" smtClean="0"/>
              <a:t>と</a:t>
            </a:r>
            <a:r>
              <a:rPr lang="ja-JP" altLang="en-US" dirty="0"/>
              <a:t>い</a:t>
            </a:r>
            <a:r>
              <a:rPr lang="ja-JP" altLang="en-US" dirty="0" smtClean="0"/>
              <a:t>う</a:t>
            </a:r>
            <a:r>
              <a:rPr lang="ja-JP" altLang="en-US" dirty="0"/>
              <a:t>単語は</a:t>
            </a:r>
            <a:r>
              <a:rPr lang="en-US" altLang="ja-JP" dirty="0"/>
              <a:t>, </a:t>
            </a:r>
            <a:r>
              <a:rPr lang="ja-JP" altLang="en-US" dirty="0"/>
              <a:t>一般に通じる言葉ではないかも</a:t>
            </a:r>
            <a:r>
              <a:rPr lang="ja-JP" altLang="en-US" dirty="0" smtClean="0"/>
              <a:t>しれませんので</a:t>
            </a:r>
            <a:r>
              <a:rPr lang="en-US" altLang="ja-JP" dirty="0" smtClean="0"/>
              <a:t>, </a:t>
            </a:r>
            <a:r>
              <a:rPr lang="ja-JP" altLang="en-US" dirty="0" smtClean="0"/>
              <a:t>他所の人と話をするときには注意しましょう</a:t>
            </a:r>
            <a:r>
              <a:rPr lang="en-US" altLang="ja-JP" dirty="0" smtClean="0"/>
              <a:t>.</a:t>
            </a:r>
            <a:endParaRPr lang="ja-JP" altLang="en-US" dirty="0"/>
          </a:p>
          <a:p>
            <a:pPr marL="0" indent="0">
              <a:buNone/>
            </a:pPr>
            <a:endParaRPr lang="en-US" altLang="ja-JP" dirty="0"/>
          </a:p>
          <a:p>
            <a:r>
              <a:rPr lang="ja-JP" altLang="en-US" dirty="0" smtClean="0"/>
              <a:t>プログラム内処理</a:t>
            </a:r>
            <a:r>
              <a:rPr kumimoji="1" lang="ja-JP" altLang="en-US" dirty="0" smtClean="0"/>
              <a:t>を整理する場合</a:t>
            </a:r>
            <a:r>
              <a:rPr lang="ja-JP" altLang="en-US" dirty="0" smtClean="0"/>
              <a:t>（計算内容の変わらない場合）には</a:t>
            </a:r>
            <a:r>
              <a:rPr lang="en-US" altLang="ja-JP" dirty="0" smtClean="0"/>
              <a:t>, </a:t>
            </a:r>
            <a:r>
              <a:rPr kumimoji="1" lang="ja-JP" altLang="en-US" dirty="0" smtClean="0"/>
              <a:t>可能な限りビットレベルで答えが変わら</a:t>
            </a:r>
            <a:r>
              <a:rPr lang="ja-JP" altLang="en-US" dirty="0" smtClean="0"/>
              <a:t>ないように変形する</a:t>
            </a:r>
            <a:r>
              <a:rPr lang="en-US" altLang="ja-JP" dirty="0" smtClean="0"/>
              <a:t>. </a:t>
            </a:r>
          </a:p>
          <a:p>
            <a:pPr lvl="1"/>
            <a:r>
              <a:rPr lang="ja-JP" altLang="en-US" dirty="0" smtClean="0"/>
              <a:t>例えば</a:t>
            </a:r>
            <a:r>
              <a:rPr lang="en-US" altLang="ja-JP" dirty="0" smtClean="0"/>
              <a:t>, </a:t>
            </a:r>
          </a:p>
          <a:p>
            <a:pPr lvl="2"/>
            <a:r>
              <a:rPr lang="ja-JP" altLang="en-US" dirty="0" smtClean="0"/>
              <a:t>ある処理をサブルーチンにする場合</a:t>
            </a:r>
            <a:r>
              <a:rPr lang="en-US" altLang="ja-JP" dirty="0" smtClean="0"/>
              <a:t>.</a:t>
            </a:r>
          </a:p>
          <a:p>
            <a:pPr lvl="2"/>
            <a:r>
              <a:rPr lang="ja-JP" altLang="en-US" dirty="0" smtClean="0"/>
              <a:t>プログラムを最適化する場合（明らかにすべてではないが）</a:t>
            </a:r>
            <a:endParaRPr lang="en-US" altLang="ja-JP" dirty="0" smtClean="0"/>
          </a:p>
          <a:p>
            <a:r>
              <a:rPr kumimoji="1" lang="ja-JP" altLang="en-US" dirty="0" smtClean="0"/>
              <a:t>このようにすることで</a:t>
            </a:r>
            <a:r>
              <a:rPr kumimoji="1" lang="en-US" altLang="ja-JP" dirty="0" smtClean="0"/>
              <a:t>,</a:t>
            </a:r>
            <a:r>
              <a:rPr lang="ja-JP" altLang="en-US" dirty="0" smtClean="0"/>
              <a:t> 変形が間違っていないことを</a:t>
            </a:r>
            <a:r>
              <a:rPr lang="en-US" altLang="ja-JP" dirty="0" smtClean="0"/>
              <a:t>, </a:t>
            </a:r>
            <a:r>
              <a:rPr lang="ja-JP" altLang="en-US" dirty="0" smtClean="0"/>
              <a:t>計算結果の </a:t>
            </a:r>
            <a:r>
              <a:rPr lang="en-US" altLang="ja-JP" dirty="0" smtClean="0"/>
              <a:t>diff </a:t>
            </a:r>
            <a:r>
              <a:rPr lang="ja-JP" altLang="en-US" dirty="0" smtClean="0"/>
              <a:t> で調べることができる</a:t>
            </a:r>
            <a:r>
              <a:rPr lang="en-US" altLang="ja-JP" dirty="0" smtClean="0"/>
              <a:t>.</a:t>
            </a:r>
          </a:p>
          <a:p>
            <a:pPr lvl="1"/>
            <a:r>
              <a:rPr lang="ja-JP" altLang="en-US" dirty="0"/>
              <a:t>確認の手間</a:t>
            </a:r>
            <a:r>
              <a:rPr lang="ja-JP" altLang="en-US" dirty="0" smtClean="0"/>
              <a:t>が小さい</a:t>
            </a:r>
            <a:r>
              <a:rPr lang="en-US" altLang="ja-JP" dirty="0" smtClean="0"/>
              <a:t>.</a:t>
            </a:r>
          </a:p>
          <a:p>
            <a:pPr lvl="1"/>
            <a:r>
              <a:rPr kumimoji="1" lang="ja-JP" altLang="en-US" dirty="0" smtClean="0"/>
              <a:t>間違っていないことを証明しているわけではないが</a:t>
            </a:r>
            <a:r>
              <a:rPr kumimoji="1" lang="en-US" altLang="ja-JP" dirty="0" smtClean="0"/>
              <a:t>.</a:t>
            </a:r>
          </a:p>
          <a:p>
            <a:endParaRPr kumimoji="1" lang="en-US" altLang="ja-JP" dirty="0" smtClean="0"/>
          </a:p>
        </p:txBody>
      </p:sp>
    </p:spTree>
    <p:extLst>
      <p:ext uri="{BB962C8B-B14F-4D97-AF65-F5344CB8AC3E}">
        <p14:creationId xmlns:p14="http://schemas.microsoft.com/office/powerpoint/2010/main" val="10956039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可能な限り「同値変形」 </a:t>
            </a:r>
            <a:r>
              <a:rPr lang="ja-JP" altLang="en-US" dirty="0"/>
              <a:t>時</a:t>
            </a:r>
            <a:r>
              <a:rPr lang="ja-JP" altLang="en-US" dirty="0" smtClean="0"/>
              <a:t>の注意</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dirty="0" smtClean="0"/>
              <a:t>コンパイルオプションによっては</a:t>
            </a:r>
            <a:r>
              <a:rPr kumimoji="1" lang="en-US" altLang="ja-JP" dirty="0" smtClean="0"/>
              <a:t>, </a:t>
            </a:r>
            <a:r>
              <a:rPr kumimoji="1" lang="ja-JP" altLang="en-US" dirty="0" smtClean="0"/>
              <a:t>勝手に演算順序を入れ替えるので</a:t>
            </a:r>
            <a:r>
              <a:rPr kumimoji="1" lang="en-US" altLang="ja-JP" dirty="0" smtClean="0"/>
              <a:t>, </a:t>
            </a:r>
            <a:r>
              <a:rPr kumimoji="1" lang="ja-JP" altLang="en-US" dirty="0" smtClean="0"/>
              <a:t>正しく「同値変形」しても</a:t>
            </a:r>
            <a:r>
              <a:rPr kumimoji="1" lang="en-US" altLang="ja-JP" dirty="0" smtClean="0"/>
              <a:t>, </a:t>
            </a:r>
            <a:r>
              <a:rPr kumimoji="1" lang="ja-JP" altLang="en-US" dirty="0" smtClean="0"/>
              <a:t>演算結果が変わってしまうことがある</a:t>
            </a:r>
            <a:r>
              <a:rPr kumimoji="1" lang="en-US" altLang="ja-JP" dirty="0" smtClean="0"/>
              <a:t>.</a:t>
            </a:r>
          </a:p>
          <a:p>
            <a:pPr lvl="1"/>
            <a:r>
              <a:rPr lang="ja-JP" altLang="en-US" dirty="0" smtClean="0"/>
              <a:t>コンパイラが</a:t>
            </a:r>
            <a:r>
              <a:rPr kumimoji="1" lang="ja-JP" altLang="en-US" dirty="0" smtClean="0"/>
              <a:t>最適化しないようなオプションを設定</a:t>
            </a:r>
            <a:r>
              <a:rPr lang="ja-JP" altLang="en-US" dirty="0" smtClean="0"/>
              <a:t>して対処</a:t>
            </a:r>
            <a:r>
              <a:rPr lang="en-US" altLang="ja-JP" dirty="0" smtClean="0"/>
              <a:t>.</a:t>
            </a:r>
          </a:p>
          <a:p>
            <a:pPr lvl="2"/>
            <a:r>
              <a:rPr kumimoji="1" lang="ja-JP" altLang="en-US" dirty="0"/>
              <a:t>動作が遅くなる</a:t>
            </a:r>
            <a:r>
              <a:rPr kumimoji="1" lang="ja-JP" altLang="en-US" dirty="0" smtClean="0"/>
              <a:t>けれど</a:t>
            </a:r>
            <a:r>
              <a:rPr kumimoji="1" lang="en-US" altLang="ja-JP" dirty="0" smtClean="0"/>
              <a:t>.</a:t>
            </a:r>
          </a:p>
        </p:txBody>
      </p:sp>
    </p:spTree>
    <p:extLst>
      <p:ext uri="{BB962C8B-B14F-4D97-AF65-F5344CB8AC3E}">
        <p14:creationId xmlns:p14="http://schemas.microsoft.com/office/powerpoint/2010/main" val="16270517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可能な限り「同値変形」 時の注意 続き</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kumimoji="1" lang="ja-JP" altLang="en-US" dirty="0" smtClean="0"/>
              <a:t>「同値変形」においてとても重要だと思うことは</a:t>
            </a:r>
            <a:r>
              <a:rPr kumimoji="1" lang="en-US" altLang="ja-JP" dirty="0" smtClean="0"/>
              <a:t>, </a:t>
            </a:r>
            <a:r>
              <a:rPr kumimoji="1" lang="ja-JP" altLang="en-US" dirty="0" smtClean="0"/>
              <a:t>妥協しないこと</a:t>
            </a:r>
            <a:r>
              <a:rPr kumimoji="1" lang="en-US" altLang="ja-JP" dirty="0" smtClean="0"/>
              <a:t>.</a:t>
            </a:r>
          </a:p>
          <a:p>
            <a:pPr lvl="1"/>
            <a:r>
              <a:rPr lang="ja-JP" altLang="en-US" dirty="0" smtClean="0"/>
              <a:t>「同じ</a:t>
            </a:r>
            <a:r>
              <a:rPr lang="ja-JP" altLang="en-US" dirty="0"/>
              <a:t>答えになる</a:t>
            </a:r>
            <a:r>
              <a:rPr lang="ja-JP" altLang="en-US" dirty="0" smtClean="0"/>
              <a:t>はず」と思ってプログラムを修正したのに </a:t>
            </a:r>
            <a:r>
              <a:rPr lang="en-US" altLang="ja-JP" dirty="0" smtClean="0"/>
              <a:t>diff </a:t>
            </a:r>
            <a:r>
              <a:rPr lang="ja-JP" altLang="en-US" dirty="0"/>
              <a:t>して</a:t>
            </a:r>
            <a:r>
              <a:rPr lang="ja-JP" altLang="en-US" dirty="0" smtClean="0"/>
              <a:t>みたら差分があることは良くある</a:t>
            </a:r>
            <a:r>
              <a:rPr lang="en-US" altLang="ja-JP" dirty="0" smtClean="0"/>
              <a:t>.</a:t>
            </a:r>
          </a:p>
          <a:p>
            <a:pPr lvl="1"/>
            <a:r>
              <a:rPr lang="ja-JP" altLang="en-US" dirty="0" smtClean="0"/>
              <a:t>そんな時は</a:t>
            </a:r>
            <a:r>
              <a:rPr lang="en-US" altLang="ja-JP" dirty="0" smtClean="0"/>
              <a:t>, </a:t>
            </a:r>
          </a:p>
          <a:p>
            <a:pPr lvl="2"/>
            <a:r>
              <a:rPr lang="ja-JP" altLang="en-US" dirty="0" smtClean="0"/>
              <a:t>「計算としては正しいのに</a:t>
            </a:r>
            <a:r>
              <a:rPr lang="en-US" altLang="ja-JP" dirty="0" smtClean="0"/>
              <a:t>, </a:t>
            </a:r>
            <a:r>
              <a:rPr lang="ja-JP" altLang="en-US" dirty="0" smtClean="0"/>
              <a:t>どこかで足し算の順番が変わってしまったに違いない（だから直さなくても良い）」</a:t>
            </a:r>
            <a:endParaRPr lang="en-US" altLang="ja-JP" dirty="0" smtClean="0"/>
          </a:p>
          <a:p>
            <a:pPr lvl="2"/>
            <a:r>
              <a:rPr lang="ja-JP" altLang="en-US" dirty="0" smtClean="0"/>
              <a:t>「コンパイラが余計な最適化をして演算順序を入れ替えたかもしれない（だから直さなくても良い）」</a:t>
            </a:r>
            <a:endParaRPr lang="en-US" altLang="ja-JP" dirty="0" smtClean="0"/>
          </a:p>
          <a:p>
            <a:pPr marL="457200" lvl="1" indent="0">
              <a:buNone/>
            </a:pPr>
            <a:r>
              <a:rPr lang="ja-JP" altLang="en-US" dirty="0" smtClean="0"/>
              <a:t>    と思いたい誘惑に駆られる</a:t>
            </a:r>
            <a:r>
              <a:rPr lang="en-US" altLang="ja-JP" dirty="0" smtClean="0"/>
              <a:t>. </a:t>
            </a:r>
          </a:p>
          <a:p>
            <a:pPr lvl="1"/>
            <a:r>
              <a:rPr lang="ja-JP" altLang="en-US" dirty="0" smtClean="0"/>
              <a:t>しかし</a:t>
            </a:r>
            <a:r>
              <a:rPr lang="en-US" altLang="ja-JP" dirty="0" smtClean="0"/>
              <a:t>, </a:t>
            </a:r>
            <a:r>
              <a:rPr lang="ja-JP" altLang="en-US" dirty="0" smtClean="0"/>
              <a:t>その誘惑に負けてはいけない</a:t>
            </a:r>
            <a:r>
              <a:rPr lang="en-US" altLang="ja-JP" dirty="0" smtClean="0"/>
              <a:t>. </a:t>
            </a:r>
            <a:r>
              <a:rPr lang="ja-JP" altLang="en-US" dirty="0" smtClean="0"/>
              <a:t>残念ながら自分が勘違いして間違ったことをしていることは良くある</a:t>
            </a:r>
            <a:r>
              <a:rPr lang="en-US" altLang="ja-JP" dirty="0" smtClean="0"/>
              <a:t>.</a:t>
            </a:r>
          </a:p>
          <a:p>
            <a:pPr lvl="1"/>
            <a:endParaRPr kumimoji="1" lang="ja-JP" altLang="en-US" dirty="0"/>
          </a:p>
        </p:txBody>
      </p:sp>
    </p:spTree>
    <p:extLst>
      <p:ext uri="{BB962C8B-B14F-4D97-AF65-F5344CB8AC3E}">
        <p14:creationId xmlns:p14="http://schemas.microsoft.com/office/powerpoint/2010/main" val="41197005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可能な限り「同値変形」 </a:t>
            </a:r>
            <a:r>
              <a:rPr lang="ja-JP" altLang="en-US" dirty="0" smtClean="0"/>
              <a:t>できないとき</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smtClean="0"/>
              <a:t>やむを得ず答えが変わる変形をする場合には</a:t>
            </a:r>
            <a:r>
              <a:rPr lang="en-US" altLang="ja-JP" dirty="0" smtClean="0"/>
              <a:t>, </a:t>
            </a:r>
            <a:r>
              <a:rPr lang="ja-JP" altLang="en-US" dirty="0" smtClean="0"/>
              <a:t>「極めて注意深く頑張る」</a:t>
            </a:r>
            <a:r>
              <a:rPr lang="en-US" altLang="ja-JP" dirty="0" smtClean="0"/>
              <a:t>.</a:t>
            </a:r>
          </a:p>
          <a:p>
            <a:pPr lvl="1"/>
            <a:r>
              <a:rPr lang="ja-JP" altLang="en-US" dirty="0" smtClean="0"/>
              <a:t>残念ながら</a:t>
            </a:r>
            <a:r>
              <a:rPr lang="en-US" altLang="ja-JP" dirty="0" smtClean="0"/>
              <a:t>, </a:t>
            </a:r>
            <a:r>
              <a:rPr lang="ja-JP" altLang="en-US" dirty="0" smtClean="0"/>
              <a:t>これ以外の良い方法を自分は知らない</a:t>
            </a:r>
            <a:r>
              <a:rPr lang="en-US" altLang="ja-JP" dirty="0" smtClean="0"/>
              <a:t>.</a:t>
            </a:r>
          </a:p>
          <a:p>
            <a:endParaRPr kumimoji="1" lang="en-US" altLang="ja-JP" dirty="0" smtClean="0"/>
          </a:p>
        </p:txBody>
      </p:sp>
    </p:spTree>
    <p:extLst>
      <p:ext uri="{BB962C8B-B14F-4D97-AF65-F5344CB8AC3E}">
        <p14:creationId xmlns:p14="http://schemas.microsoft.com/office/powerpoint/2010/main" val="24772643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並列化の際のデバッグ</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並列化の際には</a:t>
            </a:r>
            <a:r>
              <a:rPr kumimoji="1" lang="en-US" altLang="ja-JP" dirty="0" smtClean="0"/>
              <a:t>, </a:t>
            </a:r>
            <a:r>
              <a:rPr kumimoji="1" lang="ja-JP" altLang="en-US" dirty="0" smtClean="0"/>
              <a:t>並列数に依らずに答えが変わらないよう</a:t>
            </a:r>
            <a:r>
              <a:rPr lang="ja-JP" altLang="en-US" dirty="0" smtClean="0"/>
              <a:t>なプログラム</a:t>
            </a:r>
            <a:r>
              <a:rPr kumimoji="1" lang="ja-JP" altLang="en-US" dirty="0" smtClean="0"/>
              <a:t>を書く</a:t>
            </a:r>
            <a:r>
              <a:rPr lang="ja-JP" altLang="en-US" dirty="0" smtClean="0"/>
              <a:t>と良い</a:t>
            </a:r>
            <a:r>
              <a:rPr lang="en-US" altLang="ja-JP" dirty="0" smtClean="0"/>
              <a:t>.</a:t>
            </a:r>
            <a:endParaRPr kumimoji="1" lang="en-US" altLang="ja-JP" dirty="0" smtClean="0"/>
          </a:p>
          <a:p>
            <a:pPr lvl="1"/>
            <a:r>
              <a:rPr lang="ja-JP" altLang="en-US" dirty="0" smtClean="0"/>
              <a:t>おそらく並列化の良くあるノウハウ</a:t>
            </a:r>
            <a:endParaRPr lang="en-US" altLang="ja-JP" dirty="0" smtClean="0"/>
          </a:p>
          <a:p>
            <a:pPr lvl="2"/>
            <a:r>
              <a:rPr kumimoji="1" lang="en-US" altLang="ja-JP" dirty="0" smtClean="0"/>
              <a:t>AFES </a:t>
            </a:r>
            <a:r>
              <a:rPr kumimoji="1" lang="ja-JP" altLang="en-US" dirty="0" smtClean="0"/>
              <a:t>グループ</a:t>
            </a:r>
            <a:r>
              <a:rPr kumimoji="1" lang="en-US" altLang="ja-JP" dirty="0" smtClean="0"/>
              <a:t>, </a:t>
            </a:r>
            <a:r>
              <a:rPr kumimoji="1" lang="ja-JP" altLang="en-US" dirty="0" smtClean="0"/>
              <a:t>気象研グループで採用</a:t>
            </a:r>
            <a:r>
              <a:rPr kumimoji="1" lang="en-US" altLang="ja-JP" dirty="0" smtClean="0"/>
              <a:t>.</a:t>
            </a:r>
          </a:p>
          <a:p>
            <a:pPr lvl="2"/>
            <a:r>
              <a:rPr lang="ja-JP" altLang="en-US" dirty="0"/>
              <a:t>フランス</a:t>
            </a:r>
            <a:r>
              <a:rPr lang="ja-JP" altLang="en-US" dirty="0" smtClean="0"/>
              <a:t>の人も同じことを言っていた</a:t>
            </a:r>
            <a:r>
              <a:rPr lang="en-US" altLang="ja-JP" dirty="0" smtClean="0"/>
              <a:t>.</a:t>
            </a:r>
          </a:p>
          <a:p>
            <a:r>
              <a:rPr kumimoji="1" lang="ja-JP" altLang="en-US" dirty="0"/>
              <a:t>意図</a:t>
            </a:r>
            <a:r>
              <a:rPr kumimoji="1" lang="ja-JP" altLang="en-US" dirty="0" smtClean="0"/>
              <a:t>は「同値変形」と同じ</a:t>
            </a:r>
            <a:r>
              <a:rPr kumimoji="1" lang="en-US" altLang="ja-JP" dirty="0" smtClean="0"/>
              <a:t>.</a:t>
            </a:r>
          </a:p>
          <a:p>
            <a:pPr lvl="1"/>
            <a:r>
              <a:rPr lang="ja-JP" altLang="en-US" dirty="0"/>
              <a:t>並列化のため</a:t>
            </a:r>
            <a:r>
              <a:rPr lang="ja-JP" altLang="en-US" dirty="0" smtClean="0"/>
              <a:t>の変更が</a:t>
            </a:r>
            <a:r>
              <a:rPr lang="ja-JP" altLang="en-US" dirty="0"/>
              <a:t>間違っていないことを</a:t>
            </a:r>
            <a:r>
              <a:rPr lang="en-US" altLang="ja-JP" dirty="0"/>
              <a:t>, diff </a:t>
            </a:r>
            <a:r>
              <a:rPr lang="ja-JP" altLang="en-US" dirty="0"/>
              <a:t> で調べることができる</a:t>
            </a:r>
            <a:r>
              <a:rPr lang="en-US" altLang="ja-JP" dirty="0" smtClean="0"/>
              <a:t>.</a:t>
            </a:r>
          </a:p>
        </p:txBody>
      </p:sp>
    </p:spTree>
    <p:extLst>
      <p:ext uri="{BB962C8B-B14F-4D97-AF65-F5344CB8AC3E}">
        <p14:creationId xmlns:p14="http://schemas.microsoft.com/office/powerpoint/2010/main" val="16168691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en-US" altLang="ja-JP" dirty="0" smtClean="0"/>
          </a:p>
          <a:p>
            <a:r>
              <a:rPr lang="ja-JP" altLang="en-US" dirty="0" smtClean="0"/>
              <a:t>このスライドには</a:t>
            </a:r>
            <a:r>
              <a:rPr lang="en-US" altLang="ja-JP" dirty="0" smtClean="0"/>
              <a:t>, </a:t>
            </a:r>
            <a:r>
              <a:rPr lang="ja-JP" altLang="en-US" dirty="0" smtClean="0"/>
              <a:t>発表中に聴衆から頂いたコメントを追記してあります</a:t>
            </a:r>
            <a:r>
              <a:rPr lang="en-US" altLang="ja-JP" dirty="0" smtClean="0"/>
              <a:t>.</a:t>
            </a:r>
            <a:endParaRPr kumimoji="1" lang="ja-JP" altLang="en-US" dirty="0"/>
          </a:p>
        </p:txBody>
      </p:sp>
    </p:spTree>
    <p:extLst>
      <p:ext uri="{BB962C8B-B14F-4D97-AF65-F5344CB8AC3E}">
        <p14:creationId xmlns:p14="http://schemas.microsoft.com/office/powerpoint/2010/main" val="23224878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計算内容の物理的</a:t>
            </a:r>
            <a:r>
              <a:rPr lang="ja-JP" altLang="en-US" dirty="0" smtClean="0"/>
              <a:t>性質に基づいて</a:t>
            </a:r>
            <a:r>
              <a:rPr lang="en-US" altLang="ja-JP" dirty="0" smtClean="0"/>
              <a:t/>
            </a:r>
            <a:br>
              <a:rPr lang="en-US" altLang="ja-JP" dirty="0" smtClean="0"/>
            </a:br>
            <a:r>
              <a:rPr lang="ja-JP" altLang="en-US" dirty="0" smtClean="0"/>
              <a:t>デバッグ</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a:t>計算</a:t>
            </a:r>
            <a:r>
              <a:rPr lang="ja-JP" altLang="en-US" dirty="0" smtClean="0"/>
              <a:t>内容の確からしさは</a:t>
            </a:r>
            <a:r>
              <a:rPr lang="en-US" altLang="ja-JP" dirty="0" smtClean="0"/>
              <a:t>, </a:t>
            </a:r>
            <a:r>
              <a:rPr lang="ja-JP" altLang="en-US" dirty="0"/>
              <a:t>最終的には</a:t>
            </a:r>
            <a:r>
              <a:rPr lang="ja-JP" altLang="en-US" dirty="0" smtClean="0"/>
              <a:t>計算している（はずの）内容に基づいて判断するしかない</a:t>
            </a:r>
            <a:r>
              <a:rPr lang="en-US" altLang="ja-JP" dirty="0" smtClean="0"/>
              <a:t>.</a:t>
            </a:r>
            <a:endParaRPr kumimoji="1" lang="en-US" altLang="ja-JP" dirty="0" smtClean="0"/>
          </a:p>
          <a:p>
            <a:pPr lvl="1"/>
            <a:r>
              <a:rPr lang="ja-JP" altLang="en-US" dirty="0"/>
              <a:t>計算しているはずの</a:t>
            </a:r>
            <a:r>
              <a:rPr lang="ja-JP" altLang="en-US" dirty="0" smtClean="0"/>
              <a:t>内容の再考</a:t>
            </a:r>
            <a:endParaRPr lang="en-US" altLang="ja-JP" dirty="0"/>
          </a:p>
          <a:p>
            <a:pPr lvl="1"/>
            <a:r>
              <a:rPr lang="ja-JP" altLang="en-US" dirty="0" smtClean="0"/>
              <a:t>計算</a:t>
            </a:r>
            <a:r>
              <a:rPr lang="ja-JP" altLang="en-US" dirty="0"/>
              <a:t>結果</a:t>
            </a:r>
            <a:r>
              <a:rPr lang="ja-JP" altLang="en-US" dirty="0" smtClean="0"/>
              <a:t>と</a:t>
            </a:r>
            <a:r>
              <a:rPr lang="ja-JP" altLang="en-US" dirty="0"/>
              <a:t>何かしら</a:t>
            </a:r>
            <a:r>
              <a:rPr lang="ja-JP" altLang="en-US" dirty="0" smtClean="0"/>
              <a:t>の比較</a:t>
            </a:r>
            <a:endParaRPr lang="en-US" altLang="ja-JP" dirty="0" smtClean="0"/>
          </a:p>
        </p:txBody>
      </p:sp>
    </p:spTree>
    <p:extLst>
      <p:ext uri="{BB962C8B-B14F-4D97-AF65-F5344CB8AC3E}">
        <p14:creationId xmlns:p14="http://schemas.microsoft.com/office/powerpoint/2010/main" val="35064641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計算結果の確からしさをどの</a:t>
            </a:r>
            <a:r>
              <a:rPr lang="ja-JP" altLang="en-US" dirty="0"/>
              <a:t>よう</a:t>
            </a:r>
            <a:r>
              <a:rPr lang="ja-JP" altLang="en-US" dirty="0" smtClean="0"/>
              <a:t>に</a:t>
            </a:r>
            <a:r>
              <a:rPr lang="en-US" altLang="ja-JP" dirty="0" smtClean="0"/>
              <a:t/>
            </a:r>
            <a:br>
              <a:rPr lang="en-US" altLang="ja-JP" dirty="0" smtClean="0"/>
            </a:br>
            <a:r>
              <a:rPr lang="ja-JP" altLang="en-US" dirty="0" smtClean="0"/>
              <a:t>判断</a:t>
            </a:r>
            <a:r>
              <a:rPr lang="ja-JP" altLang="en-US" dirty="0"/>
              <a:t>するの</a:t>
            </a:r>
            <a:r>
              <a:rPr lang="ja-JP" altLang="en-US" dirty="0" smtClean="0"/>
              <a:t>か</a:t>
            </a:r>
            <a:r>
              <a:rPr lang="en-US" altLang="ja-JP" dirty="0" smtClean="0"/>
              <a:t>?</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smtClean="0"/>
              <a:t>解析</a:t>
            </a:r>
            <a:r>
              <a:rPr lang="ja-JP" altLang="en-US" dirty="0"/>
              <a:t>解がある</a:t>
            </a:r>
            <a:r>
              <a:rPr lang="ja-JP" altLang="en-US" dirty="0" smtClean="0"/>
              <a:t>ならばそれと比べればよい</a:t>
            </a:r>
            <a:endParaRPr lang="en-US" altLang="ja-JP" dirty="0" smtClean="0"/>
          </a:p>
          <a:p>
            <a:r>
              <a:rPr lang="ja-JP" altLang="en-US" dirty="0" smtClean="0"/>
              <a:t>解析解がないときは</a:t>
            </a:r>
            <a:r>
              <a:rPr lang="en-US" altLang="ja-JP" dirty="0" smtClean="0"/>
              <a:t>?</a:t>
            </a:r>
            <a:endParaRPr lang="en-US" altLang="ja-JP" dirty="0"/>
          </a:p>
          <a:p>
            <a:pPr lvl="1"/>
            <a:r>
              <a:rPr lang="ja-JP" altLang="en-US" dirty="0" smtClean="0"/>
              <a:t>ある</a:t>
            </a:r>
            <a:r>
              <a:rPr lang="ja-JP" altLang="en-US" dirty="0"/>
              <a:t>意味一番簡単な方法は</a:t>
            </a:r>
            <a:r>
              <a:rPr lang="en-US" altLang="ja-JP" dirty="0"/>
              <a:t>, </a:t>
            </a:r>
            <a:r>
              <a:rPr lang="ja-JP" altLang="en-US" dirty="0"/>
              <a:t>保存量を考えること</a:t>
            </a:r>
            <a:endParaRPr lang="en-US" altLang="ja-JP" dirty="0"/>
          </a:p>
          <a:p>
            <a:pPr lvl="2"/>
            <a:r>
              <a:rPr lang="ja-JP" altLang="en-US" dirty="0"/>
              <a:t>○○質量</a:t>
            </a:r>
            <a:r>
              <a:rPr lang="en-US" altLang="ja-JP" dirty="0"/>
              <a:t>? </a:t>
            </a:r>
            <a:r>
              <a:rPr lang="ja-JP" altLang="en-US" dirty="0"/>
              <a:t>○○エネルギー</a:t>
            </a:r>
            <a:r>
              <a:rPr lang="en-US" altLang="ja-JP" dirty="0"/>
              <a:t>? </a:t>
            </a:r>
            <a:r>
              <a:rPr lang="ja-JP" altLang="en-US" dirty="0"/>
              <a:t>運動量</a:t>
            </a:r>
            <a:r>
              <a:rPr lang="en-US" altLang="ja-JP" dirty="0"/>
              <a:t>?</a:t>
            </a:r>
          </a:p>
          <a:p>
            <a:pPr lvl="2"/>
            <a:r>
              <a:rPr lang="ja-JP" altLang="en-US" dirty="0"/>
              <a:t>ただし</a:t>
            </a:r>
            <a:r>
              <a:rPr lang="en-US" altLang="ja-JP" dirty="0"/>
              <a:t>, </a:t>
            </a:r>
            <a:r>
              <a:rPr lang="ja-JP" altLang="en-US" dirty="0"/>
              <a:t>離散系での保存量を考えることが必要</a:t>
            </a:r>
            <a:endParaRPr lang="en-US" altLang="ja-JP" dirty="0"/>
          </a:p>
          <a:p>
            <a:pPr lvl="3"/>
            <a:r>
              <a:rPr lang="ja-JP" altLang="en-US" dirty="0"/>
              <a:t>連続系の方程式と離散系での方程式は別物</a:t>
            </a:r>
            <a:endParaRPr lang="en-US" altLang="ja-JP" dirty="0"/>
          </a:p>
          <a:p>
            <a:pPr lvl="1"/>
            <a:endParaRPr kumimoji="1" lang="ja-JP" altLang="en-US" dirty="0"/>
          </a:p>
        </p:txBody>
      </p:sp>
    </p:spTree>
    <p:extLst>
      <p:ext uri="{BB962C8B-B14F-4D97-AF65-F5344CB8AC3E}">
        <p14:creationId xmlns:p14="http://schemas.microsoft.com/office/powerpoint/2010/main" val="4404756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保存量の例</a:t>
            </a:r>
            <a:endParaRPr kumimoji="1" lang="ja-JP" altLang="en-US" dirty="0"/>
          </a:p>
        </p:txBody>
      </p:sp>
      <p:sp>
        <p:nvSpPr>
          <p:cNvPr id="38" name="コンテンツ プレースホルダー 37"/>
          <p:cNvSpPr>
            <a:spLocks noGrp="1"/>
          </p:cNvSpPr>
          <p:nvPr>
            <p:ph idx="1"/>
          </p:nvPr>
        </p:nvSpPr>
        <p:spPr/>
        <p:txBody>
          <a:bodyPr/>
          <a:lstStyle/>
          <a:p>
            <a:r>
              <a:rPr kumimoji="1" lang="en-US" altLang="ja-JP" dirty="0" smtClean="0"/>
              <a:t>pdf </a:t>
            </a:r>
            <a:r>
              <a:rPr kumimoji="1" lang="ja-JP" altLang="en-US" dirty="0" smtClean="0"/>
              <a:t>ファイルに飛ぶ</a:t>
            </a:r>
            <a:r>
              <a:rPr kumimoji="1" lang="en-US" altLang="ja-JP" dirty="0" smtClean="0"/>
              <a:t>.</a:t>
            </a:r>
          </a:p>
          <a:p>
            <a:pPr lvl="1"/>
            <a:r>
              <a:rPr kumimoji="1" lang="ja-JP" altLang="en-US" dirty="0" smtClean="0"/>
              <a:t>例</a:t>
            </a:r>
            <a:endParaRPr kumimoji="1" lang="en-US" altLang="ja-JP" dirty="0" smtClean="0"/>
          </a:p>
          <a:p>
            <a:pPr lvl="2"/>
            <a:r>
              <a:rPr kumimoji="1" lang="en-US" altLang="ja-JP" dirty="0" smtClean="0"/>
              <a:t>dcpam5-20140228 </a:t>
            </a:r>
            <a:r>
              <a:rPr kumimoji="1" lang="ja-JP" altLang="en-US" dirty="0" smtClean="0"/>
              <a:t>版</a:t>
            </a:r>
            <a:r>
              <a:rPr kumimoji="1" lang="en-US" altLang="ja-JP" dirty="0" smtClean="0"/>
              <a:t>, </a:t>
            </a:r>
            <a:r>
              <a:rPr kumimoji="1" lang="ja-JP" altLang="en-US" dirty="0" smtClean="0"/>
              <a:t>「</a:t>
            </a:r>
            <a:r>
              <a:rPr lang="ja-JP" altLang="en-US" dirty="0"/>
              <a:t>支配方程式系とその離散化</a:t>
            </a:r>
            <a:r>
              <a:rPr kumimoji="1" lang="ja-JP" altLang="en-US" dirty="0" smtClean="0"/>
              <a:t>」</a:t>
            </a:r>
            <a:r>
              <a:rPr kumimoji="1" lang="en-US" altLang="ja-JP" dirty="0" smtClean="0"/>
              <a:t>, p.86 </a:t>
            </a:r>
            <a:r>
              <a:rPr kumimoji="1" lang="ja-JP" altLang="en-US" dirty="0" smtClean="0"/>
              <a:t>「非対流性凝結」</a:t>
            </a:r>
            <a:endParaRPr kumimoji="1" lang="en-US" altLang="ja-JP" dirty="0" smtClean="0"/>
          </a:p>
          <a:p>
            <a:pPr lvl="3"/>
            <a:r>
              <a:rPr lang="en-US" altLang="ja-JP" dirty="0">
                <a:hlinkClick r:id="rId2"/>
              </a:rPr>
              <a:t>http://</a:t>
            </a:r>
            <a:r>
              <a:rPr lang="en-US" altLang="ja-JP" dirty="0" smtClean="0">
                <a:hlinkClick r:id="rId2"/>
              </a:rPr>
              <a:t>www.gfd-dennou.org/library/dcpam/dcpam5/dcpam5-20140228/doc/basic_equations/pub/basic_equations.pdf</a:t>
            </a:r>
            <a:endParaRPr lang="en-US" altLang="ja-JP" dirty="0" smtClean="0"/>
          </a:p>
        </p:txBody>
      </p:sp>
    </p:spTree>
    <p:extLst>
      <p:ext uri="{BB962C8B-B14F-4D97-AF65-F5344CB8AC3E}">
        <p14:creationId xmlns:p14="http://schemas.microsoft.com/office/powerpoint/2010/main" val="25579211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計算結果の確からしさをどのように</a:t>
            </a:r>
            <a:r>
              <a:rPr lang="en-US" altLang="ja-JP" dirty="0"/>
              <a:t/>
            </a:r>
            <a:br>
              <a:rPr lang="en-US" altLang="ja-JP" dirty="0"/>
            </a:br>
            <a:r>
              <a:rPr lang="ja-JP" altLang="en-US" dirty="0"/>
              <a:t>判断するのか</a:t>
            </a:r>
            <a:r>
              <a:rPr lang="en-US" altLang="ja-JP" dirty="0" smtClean="0"/>
              <a:t>?</a:t>
            </a:r>
            <a:r>
              <a:rPr lang="ja-JP" altLang="en-US" dirty="0" smtClean="0"/>
              <a:t>　続き</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smtClean="0"/>
              <a:t>解析解がないときは</a:t>
            </a:r>
            <a:r>
              <a:rPr lang="en-US" altLang="ja-JP" dirty="0" smtClean="0"/>
              <a:t>?</a:t>
            </a:r>
            <a:endParaRPr lang="en-US" altLang="ja-JP" dirty="0"/>
          </a:p>
          <a:p>
            <a:pPr lvl="1"/>
            <a:r>
              <a:rPr lang="ja-JP" altLang="en-US" dirty="0" smtClean="0"/>
              <a:t>簡単</a:t>
            </a:r>
            <a:r>
              <a:rPr lang="ja-JP" altLang="en-US" dirty="0"/>
              <a:t>でないのは保存量を思いつかない</a:t>
            </a:r>
            <a:r>
              <a:rPr lang="ja-JP" altLang="en-US" dirty="0" smtClean="0"/>
              <a:t>とき</a:t>
            </a:r>
            <a:endParaRPr lang="en-US" altLang="ja-JP" dirty="0" smtClean="0"/>
          </a:p>
          <a:p>
            <a:pPr lvl="2"/>
            <a:r>
              <a:rPr lang="ja-JP" altLang="en-US" dirty="0" smtClean="0"/>
              <a:t>比較的容易な方法は</a:t>
            </a:r>
            <a:r>
              <a:rPr lang="en-US" altLang="ja-JP" dirty="0" smtClean="0"/>
              <a:t>, </a:t>
            </a:r>
            <a:r>
              <a:rPr lang="ja-JP" altLang="en-US" dirty="0" smtClean="0"/>
              <a:t>計算しているはずの内容と</a:t>
            </a:r>
            <a:r>
              <a:rPr lang="en-US" altLang="ja-JP" dirty="0" smtClean="0"/>
              <a:t>, </a:t>
            </a:r>
            <a:r>
              <a:rPr lang="ja-JP" altLang="en-US" dirty="0" smtClean="0"/>
              <a:t>実際の計算との比較</a:t>
            </a:r>
            <a:r>
              <a:rPr lang="en-US" altLang="ja-JP" dirty="0" smtClean="0"/>
              <a:t>.</a:t>
            </a:r>
            <a:endParaRPr lang="en-US" altLang="ja-JP" dirty="0"/>
          </a:p>
          <a:p>
            <a:pPr lvl="3"/>
            <a:r>
              <a:rPr lang="ja-JP" altLang="en-US" dirty="0">
                <a:solidFill>
                  <a:srgbClr val="FF0000"/>
                </a:solidFill>
              </a:rPr>
              <a:t>重要なことは</a:t>
            </a:r>
            <a:r>
              <a:rPr lang="en-US" altLang="ja-JP" dirty="0">
                <a:solidFill>
                  <a:srgbClr val="FF0000"/>
                </a:solidFill>
              </a:rPr>
              <a:t>, </a:t>
            </a:r>
            <a:r>
              <a:rPr lang="ja-JP" altLang="en-US" dirty="0" smtClean="0">
                <a:solidFill>
                  <a:srgbClr val="FF0000"/>
                </a:solidFill>
              </a:rPr>
              <a:t>計算内容を</a:t>
            </a:r>
            <a:r>
              <a:rPr lang="ja-JP" altLang="en-US" dirty="0">
                <a:solidFill>
                  <a:srgbClr val="FF0000"/>
                </a:solidFill>
              </a:rPr>
              <a:t>考え直すこと</a:t>
            </a:r>
            <a:r>
              <a:rPr lang="en-US" altLang="ja-JP" dirty="0">
                <a:solidFill>
                  <a:srgbClr val="FF0000"/>
                </a:solidFill>
              </a:rPr>
              <a:t>.</a:t>
            </a:r>
          </a:p>
          <a:p>
            <a:pPr lvl="3"/>
            <a:r>
              <a:rPr lang="ja-JP" altLang="en-US" dirty="0">
                <a:solidFill>
                  <a:srgbClr val="FF0000"/>
                </a:solidFill>
              </a:rPr>
              <a:t>個人的には</a:t>
            </a:r>
            <a:r>
              <a:rPr lang="en-US" altLang="ja-JP" dirty="0">
                <a:solidFill>
                  <a:srgbClr val="FF0000"/>
                </a:solidFill>
              </a:rPr>
              <a:t>, </a:t>
            </a:r>
            <a:r>
              <a:rPr lang="ja-JP" altLang="en-US" dirty="0">
                <a:solidFill>
                  <a:srgbClr val="FF0000"/>
                </a:solidFill>
              </a:rPr>
              <a:t>この段階でとても理解</a:t>
            </a:r>
            <a:r>
              <a:rPr lang="ja-JP" altLang="en-US" dirty="0" smtClean="0">
                <a:solidFill>
                  <a:srgbClr val="FF0000"/>
                </a:solidFill>
              </a:rPr>
              <a:t>が深まる</a:t>
            </a:r>
            <a:r>
              <a:rPr lang="en-US" altLang="ja-JP" dirty="0" smtClean="0">
                <a:solidFill>
                  <a:srgbClr val="FF0000"/>
                </a:solidFill>
              </a:rPr>
              <a:t>.</a:t>
            </a:r>
            <a:endParaRPr lang="en-US" altLang="ja-JP" dirty="0">
              <a:solidFill>
                <a:srgbClr val="FF0000"/>
              </a:solidFill>
            </a:endParaRPr>
          </a:p>
          <a:p>
            <a:pPr lvl="2"/>
            <a:r>
              <a:rPr lang="ja-JP" altLang="en-US" dirty="0" smtClean="0"/>
              <a:t>最終的には観測と比べるしかないかもしれない</a:t>
            </a:r>
            <a:r>
              <a:rPr lang="en-US" altLang="ja-JP" dirty="0" smtClean="0"/>
              <a:t>.</a:t>
            </a:r>
          </a:p>
          <a:p>
            <a:pPr lvl="2"/>
            <a:r>
              <a:rPr lang="ja-JP" altLang="en-US" dirty="0" smtClean="0"/>
              <a:t>本当に観測がない系の場合には</a:t>
            </a:r>
            <a:endParaRPr lang="en-US" altLang="ja-JP" dirty="0"/>
          </a:p>
          <a:p>
            <a:pPr lvl="3"/>
            <a:r>
              <a:rPr lang="ja-JP" altLang="en-US" dirty="0" smtClean="0"/>
              <a:t>少なくとも観測できる条件</a:t>
            </a:r>
            <a:r>
              <a:rPr lang="ja-JP" altLang="en-US" dirty="0"/>
              <a:t>で</a:t>
            </a:r>
            <a:r>
              <a:rPr lang="ja-JP" altLang="en-US" dirty="0" smtClean="0"/>
              <a:t>は比較しておく</a:t>
            </a:r>
            <a:endParaRPr lang="en-US" altLang="ja-JP" dirty="0" smtClean="0"/>
          </a:p>
          <a:p>
            <a:pPr lvl="3"/>
            <a:r>
              <a:rPr lang="ja-JP" altLang="en-US" dirty="0" smtClean="0">
                <a:solidFill>
                  <a:srgbClr val="FF0000"/>
                </a:solidFill>
              </a:rPr>
              <a:t>後は現象の物理的理解</a:t>
            </a:r>
            <a:r>
              <a:rPr lang="en-US" altLang="ja-JP" dirty="0" smtClean="0">
                <a:solidFill>
                  <a:srgbClr val="FF0000"/>
                </a:solidFill>
              </a:rPr>
              <a:t>, </a:t>
            </a:r>
            <a:r>
              <a:rPr lang="ja-JP" altLang="en-US" dirty="0" smtClean="0">
                <a:solidFill>
                  <a:srgbClr val="FF0000"/>
                </a:solidFill>
              </a:rPr>
              <a:t>実態は簡単な系</a:t>
            </a:r>
            <a:r>
              <a:rPr lang="ja-JP" altLang="en-US" dirty="0">
                <a:solidFill>
                  <a:srgbClr val="FF0000"/>
                </a:solidFill>
              </a:rPr>
              <a:t>で</a:t>
            </a:r>
            <a:r>
              <a:rPr lang="ja-JP" altLang="en-US" dirty="0" smtClean="0">
                <a:solidFill>
                  <a:srgbClr val="FF0000"/>
                </a:solidFill>
              </a:rPr>
              <a:t>の結果</a:t>
            </a:r>
            <a:r>
              <a:rPr lang="ja-JP" altLang="en-US" dirty="0">
                <a:solidFill>
                  <a:srgbClr val="FF0000"/>
                </a:solidFill>
              </a:rPr>
              <a:t>？</a:t>
            </a:r>
            <a:r>
              <a:rPr lang="en-US" altLang="ja-JP" dirty="0" smtClean="0">
                <a:solidFill>
                  <a:srgbClr val="FF0000"/>
                </a:solidFill>
              </a:rPr>
              <a:t>, </a:t>
            </a:r>
            <a:r>
              <a:rPr lang="ja-JP" altLang="en-US" dirty="0" smtClean="0">
                <a:solidFill>
                  <a:srgbClr val="FF0000"/>
                </a:solidFill>
              </a:rPr>
              <a:t>を踏まえて頭の中で考える</a:t>
            </a:r>
            <a:r>
              <a:rPr lang="en-US" altLang="ja-JP" dirty="0" smtClean="0">
                <a:solidFill>
                  <a:srgbClr val="FF0000"/>
                </a:solidFill>
              </a:rPr>
              <a:t>.</a:t>
            </a:r>
          </a:p>
          <a:p>
            <a:pPr lvl="4"/>
            <a:r>
              <a:rPr lang="ja-JP" altLang="en-US" dirty="0">
                <a:solidFill>
                  <a:srgbClr val="FF0000"/>
                </a:solidFill>
              </a:rPr>
              <a:t>「</a:t>
            </a:r>
            <a:r>
              <a:rPr lang="ja-JP" altLang="en-US" dirty="0" smtClean="0">
                <a:solidFill>
                  <a:srgbClr val="FF0000"/>
                </a:solidFill>
              </a:rPr>
              <a:t>簡単</a:t>
            </a:r>
            <a:r>
              <a:rPr lang="ja-JP" altLang="en-US" dirty="0">
                <a:solidFill>
                  <a:srgbClr val="FF0000"/>
                </a:solidFill>
              </a:rPr>
              <a:t>な</a:t>
            </a:r>
            <a:r>
              <a:rPr lang="ja-JP" altLang="en-US" dirty="0" smtClean="0">
                <a:solidFill>
                  <a:srgbClr val="FF0000"/>
                </a:solidFill>
              </a:rPr>
              <a:t>系」</a:t>
            </a:r>
            <a:r>
              <a:rPr lang="en-US" altLang="ja-JP" dirty="0" smtClean="0">
                <a:solidFill>
                  <a:srgbClr val="FF0000"/>
                </a:solidFill>
              </a:rPr>
              <a:t>: </a:t>
            </a:r>
            <a:r>
              <a:rPr lang="ja-JP" altLang="en-US" dirty="0" smtClean="0">
                <a:solidFill>
                  <a:srgbClr val="FF0000"/>
                </a:solidFill>
              </a:rPr>
              <a:t>解析解</a:t>
            </a:r>
            <a:r>
              <a:rPr lang="en-US" altLang="ja-JP" dirty="0" smtClean="0">
                <a:solidFill>
                  <a:srgbClr val="FF0000"/>
                </a:solidFill>
              </a:rPr>
              <a:t>, </a:t>
            </a:r>
            <a:r>
              <a:rPr lang="ja-JP" altLang="en-US" dirty="0" smtClean="0">
                <a:solidFill>
                  <a:srgbClr val="FF0000"/>
                </a:solidFill>
              </a:rPr>
              <a:t>近似方程式の数値解</a:t>
            </a:r>
            <a:endParaRPr lang="en-US" altLang="ja-JP" dirty="0">
              <a:solidFill>
                <a:srgbClr val="FF0000"/>
              </a:solidFill>
            </a:endParaRPr>
          </a:p>
          <a:p>
            <a:pPr lvl="1"/>
            <a:endParaRPr kumimoji="1" lang="ja-JP" altLang="en-US" dirty="0"/>
          </a:p>
        </p:txBody>
      </p:sp>
    </p:spTree>
    <p:extLst>
      <p:ext uri="{BB962C8B-B14F-4D97-AF65-F5344CB8AC3E}">
        <p14:creationId xmlns:p14="http://schemas.microsoft.com/office/powerpoint/2010/main" val="37854954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簡単モデルを使った検証</a:t>
            </a:r>
            <a:endParaRPr kumimoji="1" lang="ja-JP" alt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980728"/>
            <a:ext cx="6939023" cy="52025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テキスト ボックス 2"/>
          <p:cNvSpPr txBox="1"/>
          <p:nvPr/>
        </p:nvSpPr>
        <p:spPr>
          <a:xfrm>
            <a:off x="450414" y="6407750"/>
            <a:ext cx="7721986" cy="261610"/>
          </a:xfrm>
          <a:prstGeom prst="rect">
            <a:avLst/>
          </a:prstGeom>
          <a:noFill/>
        </p:spPr>
        <p:txBody>
          <a:bodyPr wrap="none" rtlCol="0">
            <a:spAutoFit/>
          </a:bodyPr>
          <a:lstStyle/>
          <a:p>
            <a:r>
              <a:rPr lang="en-US" altLang="ja-JP" sz="1100" dirty="0">
                <a:solidFill>
                  <a:schemeClr val="tx2"/>
                </a:solidFill>
              </a:rPr>
              <a:t>(http://</a:t>
            </a:r>
            <a:r>
              <a:rPr lang="en-US" altLang="ja-JP" sz="1100" dirty="0" smtClean="0">
                <a:solidFill>
                  <a:schemeClr val="tx2"/>
                </a:solidFill>
              </a:rPr>
              <a:t>www.gfd-dennou.org/library/davis/workshop/2012-03-05/0306_dcmodel_takehiro/pub/0306_dcmodel_takehiro.pdf)</a:t>
            </a:r>
            <a:endParaRPr kumimoji="1" lang="ja-JP" altLang="en-US" sz="1100" dirty="0">
              <a:solidFill>
                <a:schemeClr val="tx2"/>
              </a:solidFill>
            </a:endParaRPr>
          </a:p>
        </p:txBody>
      </p:sp>
    </p:spTree>
    <p:extLst>
      <p:ext uri="{BB962C8B-B14F-4D97-AF65-F5344CB8AC3E}">
        <p14:creationId xmlns:p14="http://schemas.microsoft.com/office/powerpoint/2010/main" val="32606292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デバッグ方法まとめ</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lang="ja-JP" altLang="en-US" dirty="0" smtClean="0"/>
              <a:t>プログラムを「美しく」書く</a:t>
            </a:r>
            <a:r>
              <a:rPr lang="en-US" altLang="ja-JP" dirty="0" smtClean="0"/>
              <a:t>.</a:t>
            </a:r>
          </a:p>
          <a:p>
            <a:r>
              <a:rPr lang="ja-JP" altLang="en-US" dirty="0" smtClean="0"/>
              <a:t>プログラミング後に（ノートの）離散化式と比較</a:t>
            </a:r>
            <a:r>
              <a:rPr lang="en-US" altLang="ja-JP" dirty="0" smtClean="0"/>
              <a:t>.</a:t>
            </a:r>
            <a:endParaRPr lang="en-US" altLang="ja-JP" dirty="0"/>
          </a:p>
          <a:p>
            <a:r>
              <a:rPr lang="ja-JP" altLang="en-US" dirty="0"/>
              <a:t>コンパイラのデバッグオプションを</a:t>
            </a:r>
            <a:r>
              <a:rPr lang="ja-JP" altLang="en-US" dirty="0" smtClean="0"/>
              <a:t>活用</a:t>
            </a:r>
            <a:r>
              <a:rPr lang="en-US" altLang="ja-JP" dirty="0" smtClean="0"/>
              <a:t>.</a:t>
            </a:r>
            <a:endParaRPr lang="en-US" altLang="ja-JP" dirty="0"/>
          </a:p>
          <a:p>
            <a:r>
              <a:rPr lang="ja-JP" altLang="en-US" dirty="0" smtClean="0"/>
              <a:t>可能な限り「同値変形」</a:t>
            </a:r>
            <a:r>
              <a:rPr lang="en-US" altLang="ja-JP" dirty="0" smtClean="0"/>
              <a:t>.</a:t>
            </a:r>
            <a:endParaRPr kumimoji="1" lang="en-US" altLang="ja-JP" dirty="0" smtClean="0"/>
          </a:p>
          <a:p>
            <a:r>
              <a:rPr kumimoji="1" lang="ja-JP" altLang="en-US" dirty="0" smtClean="0"/>
              <a:t>並列数を変更しても結果が変わらないことを確認</a:t>
            </a:r>
            <a:r>
              <a:rPr kumimoji="1" lang="en-US" altLang="ja-JP" dirty="0" smtClean="0"/>
              <a:t>.</a:t>
            </a:r>
          </a:p>
          <a:p>
            <a:r>
              <a:rPr lang="ja-JP" altLang="en-US" dirty="0" smtClean="0"/>
              <a:t>計算</a:t>
            </a:r>
            <a:r>
              <a:rPr lang="ja-JP" altLang="en-US" dirty="0"/>
              <a:t>内容の物理的性質を使って</a:t>
            </a:r>
            <a:r>
              <a:rPr lang="ja-JP" altLang="en-US" dirty="0" smtClean="0"/>
              <a:t>検証</a:t>
            </a:r>
            <a:r>
              <a:rPr lang="en-US" altLang="ja-JP" dirty="0" smtClean="0"/>
              <a:t>.</a:t>
            </a:r>
            <a:endParaRPr lang="en-US" altLang="ja-JP" dirty="0"/>
          </a:p>
          <a:p>
            <a:pPr lvl="1"/>
            <a:r>
              <a:rPr lang="ja-JP" altLang="en-US" dirty="0"/>
              <a:t>何を計算しているのか</a:t>
            </a:r>
            <a:r>
              <a:rPr lang="ja-JP" altLang="en-US" dirty="0" smtClean="0"/>
              <a:t>思い出す</a:t>
            </a:r>
            <a:r>
              <a:rPr lang="en-US" altLang="ja-JP" dirty="0" smtClean="0"/>
              <a:t>.</a:t>
            </a:r>
            <a:endParaRPr lang="en-US" altLang="ja-JP" dirty="0"/>
          </a:p>
          <a:p>
            <a:pPr lvl="1"/>
            <a:r>
              <a:rPr lang="ja-JP" altLang="en-US" dirty="0"/>
              <a:t>直接使っている計算式以外の形で検証</a:t>
            </a:r>
            <a:r>
              <a:rPr lang="ja-JP" altLang="en-US" dirty="0" smtClean="0"/>
              <a:t>する</a:t>
            </a:r>
            <a:r>
              <a:rPr lang="en-US" altLang="ja-JP" dirty="0" smtClean="0"/>
              <a:t>.</a:t>
            </a:r>
            <a:endParaRPr lang="en-US" altLang="ja-JP" dirty="0"/>
          </a:p>
          <a:p>
            <a:endParaRPr kumimoji="1" lang="ja-JP" altLang="en-US" dirty="0"/>
          </a:p>
        </p:txBody>
      </p:sp>
    </p:spTree>
    <p:extLst>
      <p:ext uri="{BB962C8B-B14F-4D97-AF65-F5344CB8AC3E}">
        <p14:creationId xmlns:p14="http://schemas.microsoft.com/office/powerpoint/2010/main" val="10425774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はじめに</a:t>
            </a:r>
            <a:endParaRPr kumimoji="1" lang="ja-JP" altLang="en-US" dirty="0"/>
          </a:p>
        </p:txBody>
      </p:sp>
      <p:sp>
        <p:nvSpPr>
          <p:cNvPr id="3" name="コンテンツ プレースホルダー 2"/>
          <p:cNvSpPr>
            <a:spLocks noGrp="1"/>
          </p:cNvSpPr>
          <p:nvPr>
            <p:ph idx="1"/>
          </p:nvPr>
        </p:nvSpPr>
        <p:spPr/>
        <p:txBody>
          <a:bodyPr>
            <a:normAutofit fontScale="70000" lnSpcReduction="20000"/>
          </a:bodyPr>
          <a:lstStyle/>
          <a:p>
            <a:r>
              <a:rPr lang="ja-JP" altLang="en-US" dirty="0"/>
              <a:t>数値</a:t>
            </a:r>
            <a:r>
              <a:rPr lang="ja-JP" altLang="en-US" dirty="0" smtClean="0"/>
              <a:t>計算はイマドキの科学研究の重要な方法の</a:t>
            </a:r>
            <a:r>
              <a:rPr lang="ja-JP" altLang="en-US" dirty="0"/>
              <a:t>一つ</a:t>
            </a:r>
            <a:r>
              <a:rPr lang="ja-JP" altLang="en-US" dirty="0" smtClean="0"/>
              <a:t>である</a:t>
            </a:r>
            <a:r>
              <a:rPr lang="en-US" altLang="ja-JP" dirty="0" smtClean="0"/>
              <a:t>. </a:t>
            </a:r>
            <a:r>
              <a:rPr lang="ja-JP" altLang="en-US" dirty="0" smtClean="0"/>
              <a:t>数値計算のためにはプログラムを書かなければならず</a:t>
            </a:r>
            <a:r>
              <a:rPr lang="en-US" altLang="ja-JP" dirty="0" smtClean="0"/>
              <a:t>, </a:t>
            </a:r>
            <a:r>
              <a:rPr lang="ja-JP" altLang="en-US" dirty="0" smtClean="0"/>
              <a:t>プログラミングにはデバッグが不可欠である</a:t>
            </a:r>
            <a:r>
              <a:rPr lang="en-US" altLang="ja-JP" dirty="0" smtClean="0"/>
              <a:t>. </a:t>
            </a:r>
            <a:r>
              <a:rPr lang="ja-JP" altLang="en-US" dirty="0"/>
              <a:t>デバッグ</a:t>
            </a:r>
            <a:r>
              <a:rPr lang="ja-JP" altLang="en-US" dirty="0" smtClean="0"/>
              <a:t>を効率的に行えれば研究が効率的に進むことは言うまでもない</a:t>
            </a:r>
            <a:r>
              <a:rPr lang="en-US" altLang="ja-JP" dirty="0" smtClean="0"/>
              <a:t>. </a:t>
            </a:r>
            <a:r>
              <a:rPr lang="ja-JP" altLang="en-US" dirty="0" smtClean="0"/>
              <a:t>しかし</a:t>
            </a:r>
            <a:r>
              <a:rPr lang="en-US" altLang="ja-JP" dirty="0" smtClean="0"/>
              <a:t>, </a:t>
            </a:r>
            <a:r>
              <a:rPr lang="ja-JP" altLang="en-US" dirty="0" smtClean="0">
                <a:solidFill>
                  <a:srgbClr val="FF0000"/>
                </a:solidFill>
              </a:rPr>
              <a:t>より重要なのは</a:t>
            </a:r>
            <a:r>
              <a:rPr lang="en-US" altLang="ja-JP" dirty="0" smtClean="0">
                <a:solidFill>
                  <a:srgbClr val="FF0000"/>
                </a:solidFill>
              </a:rPr>
              <a:t>, </a:t>
            </a:r>
            <a:r>
              <a:rPr lang="ja-JP" altLang="en-US" dirty="0" smtClean="0">
                <a:solidFill>
                  <a:srgbClr val="FF0000"/>
                </a:solidFill>
              </a:rPr>
              <a:t>プログラムのデバッグが計算対象に対する理解を見直す機会であることである</a:t>
            </a:r>
            <a:r>
              <a:rPr lang="en-US" altLang="ja-JP" dirty="0" smtClean="0"/>
              <a:t>. </a:t>
            </a:r>
          </a:p>
          <a:p>
            <a:r>
              <a:rPr lang="ja-JP" altLang="en-US" dirty="0" smtClean="0"/>
              <a:t>デバッグ</a:t>
            </a:r>
            <a:r>
              <a:rPr lang="ja-JP" altLang="en-US" dirty="0"/>
              <a:t>方法を学ぶ一番</a:t>
            </a:r>
            <a:r>
              <a:rPr lang="ja-JP" altLang="en-US" dirty="0" smtClean="0"/>
              <a:t>の方法は</a:t>
            </a:r>
            <a:r>
              <a:rPr lang="en-US" altLang="ja-JP" dirty="0" smtClean="0"/>
              <a:t>, </a:t>
            </a:r>
            <a:r>
              <a:rPr lang="ja-JP" altLang="en-US" dirty="0" smtClean="0"/>
              <a:t>プログラムをたくさん書くことであり</a:t>
            </a:r>
            <a:r>
              <a:rPr lang="en-US" altLang="ja-JP" dirty="0" smtClean="0"/>
              <a:t>, </a:t>
            </a:r>
            <a:r>
              <a:rPr lang="ja-JP" altLang="en-US" dirty="0" smtClean="0"/>
              <a:t>デバッグをたくさんすることであり</a:t>
            </a:r>
            <a:r>
              <a:rPr lang="en-US" altLang="ja-JP" dirty="0" smtClean="0"/>
              <a:t>, </a:t>
            </a:r>
            <a:r>
              <a:rPr lang="ja-JP" altLang="en-US" dirty="0" smtClean="0"/>
              <a:t>プログラムについてたくさん考えることであろう</a:t>
            </a:r>
            <a:r>
              <a:rPr lang="en-US" altLang="ja-JP" dirty="0" smtClean="0"/>
              <a:t>. </a:t>
            </a:r>
            <a:r>
              <a:rPr lang="ja-JP" altLang="en-US" dirty="0" smtClean="0">
                <a:solidFill>
                  <a:srgbClr val="FF0000"/>
                </a:solidFill>
              </a:rPr>
              <a:t>近道はないと思う</a:t>
            </a:r>
            <a:r>
              <a:rPr lang="en-US" altLang="ja-JP" dirty="0" smtClean="0"/>
              <a:t>. </a:t>
            </a:r>
          </a:p>
          <a:p>
            <a:r>
              <a:rPr lang="ja-JP" altLang="en-US" dirty="0" smtClean="0"/>
              <a:t>しかし</a:t>
            </a:r>
            <a:r>
              <a:rPr lang="en-US" altLang="ja-JP" dirty="0" smtClean="0"/>
              <a:t>, </a:t>
            </a:r>
            <a:r>
              <a:rPr lang="ja-JP" altLang="en-US" dirty="0" smtClean="0"/>
              <a:t>周囲</a:t>
            </a:r>
            <a:r>
              <a:rPr lang="ja-JP" altLang="en-US" dirty="0"/>
              <a:t>で行われているプログラミングの様子を見ていて</a:t>
            </a:r>
            <a:r>
              <a:rPr lang="en-US" altLang="ja-JP" dirty="0"/>
              <a:t>, </a:t>
            </a:r>
            <a:r>
              <a:rPr lang="ja-JP" altLang="en-US" dirty="0"/>
              <a:t>デバッグの方法について意見交換</a:t>
            </a:r>
            <a:r>
              <a:rPr lang="ja-JP" altLang="en-US" dirty="0" smtClean="0"/>
              <a:t>する意味はあるかもしれないと思えたので</a:t>
            </a:r>
            <a:r>
              <a:rPr lang="en-US" altLang="ja-JP" dirty="0" smtClean="0"/>
              <a:t>, </a:t>
            </a:r>
            <a:r>
              <a:rPr lang="ja-JP" altLang="en-US" dirty="0" smtClean="0"/>
              <a:t>自分の考えるデバッグ方法の紹介を</a:t>
            </a:r>
            <a:r>
              <a:rPr lang="ja-JP" altLang="en-US" dirty="0"/>
              <a:t>きっかけと</a:t>
            </a:r>
            <a:r>
              <a:rPr lang="ja-JP" altLang="en-US" dirty="0" smtClean="0"/>
              <a:t>して</a:t>
            </a:r>
            <a:r>
              <a:rPr lang="en-US" altLang="ja-JP" dirty="0" smtClean="0"/>
              <a:t>, </a:t>
            </a:r>
            <a:r>
              <a:rPr lang="ja-JP" altLang="en-US" dirty="0" smtClean="0">
                <a:solidFill>
                  <a:srgbClr val="FF0000"/>
                </a:solidFill>
              </a:rPr>
              <a:t>セミナー参加者の経験談も交えながら知識を共有したい</a:t>
            </a:r>
            <a:r>
              <a:rPr lang="en-US" altLang="ja-JP" dirty="0" smtClean="0"/>
              <a:t>.</a:t>
            </a:r>
            <a:endParaRPr lang="en-US" altLang="ja-JP" dirty="0"/>
          </a:p>
          <a:p>
            <a:endParaRPr kumimoji="1" lang="en-US" altLang="ja-JP" dirty="0" smtClean="0"/>
          </a:p>
          <a:p>
            <a:r>
              <a:rPr lang="ja-JP" altLang="en-US" dirty="0" smtClean="0"/>
              <a:t>なお</a:t>
            </a:r>
            <a:r>
              <a:rPr lang="en-US" altLang="ja-JP" dirty="0" smtClean="0"/>
              <a:t>, </a:t>
            </a:r>
            <a:r>
              <a:rPr lang="ja-JP" altLang="en-US" dirty="0" smtClean="0"/>
              <a:t>内容は様々なレベルのものが混ざっていて</a:t>
            </a:r>
            <a:r>
              <a:rPr lang="en-US" altLang="ja-JP" dirty="0" smtClean="0"/>
              <a:t>, </a:t>
            </a:r>
            <a:r>
              <a:rPr lang="ja-JP" altLang="en-US" dirty="0" smtClean="0"/>
              <a:t>まとまっていませんのでご容赦ください</a:t>
            </a:r>
            <a:r>
              <a:rPr lang="en-US" altLang="ja-JP" dirty="0" smtClean="0"/>
              <a:t>.</a:t>
            </a:r>
            <a:endParaRPr kumimoji="1" lang="ja-JP" altLang="en-US" dirty="0"/>
          </a:p>
        </p:txBody>
      </p:sp>
    </p:spTree>
    <p:extLst>
      <p:ext uri="{BB962C8B-B14F-4D97-AF65-F5344CB8AC3E}">
        <p14:creationId xmlns:p14="http://schemas.microsoft.com/office/powerpoint/2010/main" val="9697755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必要であれば初心者向け説明</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dirty="0"/>
          </a:p>
        </p:txBody>
      </p:sp>
      <p:sp>
        <p:nvSpPr>
          <p:cNvPr id="4" name="AutoShape 2" descr="https://itpass.scitec.kobe-u.ac.jp/~fourtran/Nagoya-Fortran/seminar-6.5/ppt/src/img4.p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 name="AutoShape 4" descr="https://itpass.scitec.kobe-u.ac.jp/~fourtran/Nagoya-Fortran/seminar-6.5/ppt/src/img4.pn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pic>
        <p:nvPicPr>
          <p:cNvPr id="1029" name="Picture 5" descr="C:\Users\yot\Documents\desktop\Kobe_EPA_group_related_files\itpass\2014\2014-03-13\img4.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882352"/>
            <a:ext cx="7620000" cy="5715000"/>
          </a:xfrm>
          <a:prstGeom prst="rect">
            <a:avLst/>
          </a:prstGeom>
          <a:noFill/>
          <a:extLst>
            <a:ext uri="{909E8E84-426E-40DD-AFC4-6F175D3DCCD1}">
              <a14:hiddenFill xmlns:a14="http://schemas.microsoft.com/office/drawing/2010/main">
                <a:solidFill>
                  <a:srgbClr val="FFFFFF"/>
                </a:solidFill>
              </a14:hiddenFill>
            </a:ext>
          </a:extLst>
        </p:spPr>
      </p:pic>
      <p:sp>
        <p:nvSpPr>
          <p:cNvPr id="6" name="テキスト ボックス 5"/>
          <p:cNvSpPr txBox="1"/>
          <p:nvPr/>
        </p:nvSpPr>
        <p:spPr>
          <a:xfrm>
            <a:off x="338204" y="6536230"/>
            <a:ext cx="7834196" cy="307777"/>
          </a:xfrm>
          <a:prstGeom prst="rect">
            <a:avLst/>
          </a:prstGeom>
          <a:noFill/>
        </p:spPr>
        <p:txBody>
          <a:bodyPr wrap="none" rtlCol="0">
            <a:spAutoFit/>
          </a:bodyPr>
          <a:lstStyle/>
          <a:p>
            <a:r>
              <a:rPr lang="en-US" altLang="ja-JP" sz="1400" dirty="0" smtClean="0">
                <a:solidFill>
                  <a:schemeClr val="tx2"/>
                </a:solidFill>
              </a:rPr>
              <a:t>(https</a:t>
            </a:r>
            <a:r>
              <a:rPr lang="en-US" altLang="ja-JP" sz="1400" dirty="0">
                <a:solidFill>
                  <a:schemeClr val="tx2"/>
                </a:solidFill>
              </a:rPr>
              <a:t>://itpass.scitec.kobe-u.ac.jp/~</a:t>
            </a:r>
            <a:r>
              <a:rPr lang="en-US" altLang="ja-JP" sz="1400" dirty="0" smtClean="0">
                <a:solidFill>
                  <a:schemeClr val="tx2"/>
                </a:solidFill>
              </a:rPr>
              <a:t>fourtran/Nagoya-Fortran/seminar-6.5/ppt/seminar-6.5.pdf, p. 4)</a:t>
            </a:r>
            <a:endParaRPr kumimoji="1" lang="ja-JP" altLang="en-US" sz="1400" dirty="0">
              <a:solidFill>
                <a:schemeClr val="tx2"/>
              </a:solidFill>
            </a:endParaRPr>
          </a:p>
        </p:txBody>
      </p:sp>
    </p:spTree>
    <p:extLst>
      <p:ext uri="{BB962C8B-B14F-4D97-AF65-F5344CB8AC3E}">
        <p14:creationId xmlns:p14="http://schemas.microsoft.com/office/powerpoint/2010/main" val="6828340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中身に入る前に</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dirty="0" smtClean="0"/>
              <a:t>例えば</a:t>
            </a:r>
            <a:r>
              <a:rPr kumimoji="1" lang="en-US" altLang="ja-JP" dirty="0" smtClean="0"/>
              <a:t>, Fortran </a:t>
            </a:r>
            <a:r>
              <a:rPr kumimoji="1" lang="ja-JP" altLang="en-US" dirty="0" smtClean="0"/>
              <a:t>で言えば</a:t>
            </a:r>
            <a:r>
              <a:rPr kumimoji="1" lang="en-US" altLang="ja-JP" dirty="0" smtClean="0"/>
              <a:t>, </a:t>
            </a:r>
          </a:p>
          <a:p>
            <a:pPr lvl="1"/>
            <a:r>
              <a:rPr lang="ja-JP" altLang="en-US" dirty="0" smtClean="0"/>
              <a:t>「</a:t>
            </a:r>
            <a:r>
              <a:rPr lang="en-US" altLang="ja-JP" dirty="0" err="1" smtClean="0"/>
              <a:t>printf</a:t>
            </a:r>
            <a:r>
              <a:rPr lang="en-US" altLang="ja-JP" dirty="0" smtClean="0"/>
              <a:t> </a:t>
            </a:r>
            <a:r>
              <a:rPr lang="ja-JP" altLang="en-US" dirty="0" smtClean="0"/>
              <a:t>デバッグ」 </a:t>
            </a:r>
            <a:endParaRPr lang="en-US" altLang="ja-JP" dirty="0" smtClean="0"/>
          </a:p>
          <a:p>
            <a:pPr lvl="1"/>
            <a:r>
              <a:rPr lang="ja-JP" altLang="en-US" dirty="0" smtClean="0"/>
              <a:t>そもそもエラー文をよく読む</a:t>
            </a:r>
            <a:endParaRPr lang="en-US" altLang="ja-JP" dirty="0"/>
          </a:p>
          <a:p>
            <a:pPr>
              <a:buFont typeface="Arial" panose="020B0604020202020204" pitchFamily="34" charset="0"/>
              <a:buChar char="‪"/>
            </a:pPr>
            <a:r>
              <a:rPr lang="ja-JP" altLang="en-US" dirty="0" smtClean="0"/>
              <a:t>などのノウハウがある</a:t>
            </a:r>
            <a:r>
              <a:rPr lang="ja-JP" altLang="en-US" dirty="0"/>
              <a:t>こと</a:t>
            </a:r>
            <a:r>
              <a:rPr lang="ja-JP" altLang="en-US" dirty="0" smtClean="0"/>
              <a:t>は良く知られている</a:t>
            </a:r>
            <a:r>
              <a:rPr lang="en-US" altLang="ja-JP" dirty="0" smtClean="0"/>
              <a:t>. </a:t>
            </a:r>
            <a:r>
              <a:rPr lang="ja-JP" altLang="en-US" dirty="0" smtClean="0"/>
              <a:t>これはこれで改めてまとめると意味があるかもしれないが</a:t>
            </a:r>
            <a:r>
              <a:rPr lang="en-US" altLang="ja-JP" dirty="0" smtClean="0"/>
              <a:t>, </a:t>
            </a:r>
            <a:r>
              <a:rPr lang="ja-JP" altLang="en-US" dirty="0" smtClean="0"/>
              <a:t>今回の話の中ではこの手のことには言及しない</a:t>
            </a:r>
            <a:r>
              <a:rPr lang="en-US" altLang="ja-JP" dirty="0" smtClean="0"/>
              <a:t>.</a:t>
            </a:r>
          </a:p>
          <a:p>
            <a:pPr lvl="1"/>
            <a:r>
              <a:rPr kumimoji="1" lang="ja-JP" altLang="en-US" dirty="0" smtClean="0"/>
              <a:t>あるいは</a:t>
            </a:r>
            <a:r>
              <a:rPr kumimoji="1" lang="en-US" altLang="ja-JP" dirty="0" smtClean="0"/>
              <a:t>, </a:t>
            </a:r>
            <a:r>
              <a:rPr kumimoji="1" lang="ja-JP" altLang="en-US" dirty="0" smtClean="0"/>
              <a:t>ここで書いて終了</a:t>
            </a:r>
            <a:r>
              <a:rPr kumimoji="1" lang="en-US" altLang="ja-JP" dirty="0" smtClean="0"/>
              <a:t>.</a:t>
            </a:r>
          </a:p>
        </p:txBody>
      </p:sp>
    </p:spTree>
    <p:extLst>
      <p:ext uri="{BB962C8B-B14F-4D97-AF65-F5344CB8AC3E}">
        <p14:creationId xmlns:p14="http://schemas.microsoft.com/office/powerpoint/2010/main" val="7061980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デバッグ方法まとめ</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lang="ja-JP" altLang="en-US" dirty="0" smtClean="0"/>
              <a:t>プログラムを「美しく」書く</a:t>
            </a:r>
            <a:r>
              <a:rPr lang="en-US" altLang="ja-JP" dirty="0" smtClean="0"/>
              <a:t>.</a:t>
            </a:r>
          </a:p>
          <a:p>
            <a:r>
              <a:rPr lang="ja-JP" altLang="en-US" dirty="0" smtClean="0"/>
              <a:t>プログラミング後に（ノートの）離散化式と比較</a:t>
            </a:r>
            <a:r>
              <a:rPr lang="en-US" altLang="ja-JP" dirty="0" smtClean="0"/>
              <a:t>.</a:t>
            </a:r>
            <a:endParaRPr lang="en-US" altLang="ja-JP" dirty="0"/>
          </a:p>
          <a:p>
            <a:r>
              <a:rPr lang="ja-JP" altLang="en-US" dirty="0"/>
              <a:t>コンパイラのデバッグオプションを</a:t>
            </a:r>
            <a:r>
              <a:rPr lang="ja-JP" altLang="en-US" dirty="0" smtClean="0"/>
              <a:t>活用</a:t>
            </a:r>
            <a:r>
              <a:rPr lang="en-US" altLang="ja-JP" dirty="0" smtClean="0"/>
              <a:t>.</a:t>
            </a:r>
            <a:endParaRPr lang="en-US" altLang="ja-JP" dirty="0"/>
          </a:p>
          <a:p>
            <a:r>
              <a:rPr lang="ja-JP" altLang="en-US" dirty="0" smtClean="0"/>
              <a:t>可能な限り「同値変形」</a:t>
            </a:r>
            <a:r>
              <a:rPr lang="en-US" altLang="ja-JP" dirty="0" smtClean="0"/>
              <a:t>.</a:t>
            </a:r>
            <a:endParaRPr kumimoji="1" lang="en-US" altLang="ja-JP" dirty="0" smtClean="0"/>
          </a:p>
          <a:p>
            <a:r>
              <a:rPr kumimoji="1" lang="ja-JP" altLang="en-US" dirty="0" smtClean="0"/>
              <a:t>並列数を変更しても結果が変わらないことを確認</a:t>
            </a:r>
            <a:r>
              <a:rPr kumimoji="1" lang="en-US" altLang="ja-JP" dirty="0" smtClean="0"/>
              <a:t>.</a:t>
            </a:r>
          </a:p>
          <a:p>
            <a:r>
              <a:rPr lang="ja-JP" altLang="en-US" dirty="0" smtClean="0"/>
              <a:t>計算</a:t>
            </a:r>
            <a:r>
              <a:rPr lang="ja-JP" altLang="en-US" dirty="0"/>
              <a:t>内容の物理的性質を使って</a:t>
            </a:r>
            <a:r>
              <a:rPr lang="ja-JP" altLang="en-US" dirty="0" smtClean="0"/>
              <a:t>検証</a:t>
            </a:r>
            <a:r>
              <a:rPr lang="en-US" altLang="ja-JP" dirty="0" smtClean="0"/>
              <a:t>.</a:t>
            </a:r>
            <a:endParaRPr lang="en-US" altLang="ja-JP" dirty="0"/>
          </a:p>
          <a:p>
            <a:pPr lvl="1"/>
            <a:r>
              <a:rPr lang="ja-JP" altLang="en-US" dirty="0"/>
              <a:t>何を計算しているのか</a:t>
            </a:r>
            <a:r>
              <a:rPr lang="ja-JP" altLang="en-US" dirty="0" smtClean="0"/>
              <a:t>思い出す</a:t>
            </a:r>
            <a:r>
              <a:rPr lang="en-US" altLang="ja-JP" dirty="0" smtClean="0"/>
              <a:t>.</a:t>
            </a:r>
            <a:endParaRPr lang="en-US" altLang="ja-JP" dirty="0"/>
          </a:p>
          <a:p>
            <a:pPr lvl="1"/>
            <a:r>
              <a:rPr lang="ja-JP" altLang="en-US" dirty="0"/>
              <a:t>直接使っている計算式以外の形で検証</a:t>
            </a:r>
            <a:r>
              <a:rPr lang="ja-JP" altLang="en-US" dirty="0" smtClean="0"/>
              <a:t>する</a:t>
            </a:r>
            <a:r>
              <a:rPr lang="en-US" altLang="ja-JP" dirty="0" smtClean="0"/>
              <a:t>.</a:t>
            </a:r>
            <a:endParaRPr lang="en-US" altLang="ja-JP" dirty="0"/>
          </a:p>
          <a:p>
            <a:endParaRPr kumimoji="1" lang="ja-JP" altLang="en-US" dirty="0"/>
          </a:p>
        </p:txBody>
      </p:sp>
    </p:spTree>
    <p:extLst>
      <p:ext uri="{BB962C8B-B14F-4D97-AF65-F5344CB8AC3E}">
        <p14:creationId xmlns:p14="http://schemas.microsoft.com/office/powerpoint/2010/main" val="14590462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プログラムを「美しく」書く</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a:t>プログラム</a:t>
            </a:r>
            <a:r>
              <a:rPr lang="ja-JP" altLang="en-US" dirty="0" smtClean="0"/>
              <a:t>を「美しく」書くことは非常に有効なデバッグ方法</a:t>
            </a:r>
            <a:r>
              <a:rPr lang="ja-JP" altLang="en-US" dirty="0"/>
              <a:t>だ</a:t>
            </a:r>
            <a:r>
              <a:rPr lang="ja-JP" altLang="en-US" dirty="0" smtClean="0"/>
              <a:t>と思う</a:t>
            </a:r>
            <a:r>
              <a:rPr lang="en-US" altLang="ja-JP" dirty="0" smtClean="0"/>
              <a:t>.</a:t>
            </a:r>
          </a:p>
          <a:p>
            <a:pPr lvl="1"/>
            <a:r>
              <a:rPr lang="ja-JP" altLang="en-US" dirty="0"/>
              <a:t>見た目で間違いに気づくこともある</a:t>
            </a:r>
            <a:r>
              <a:rPr lang="en-US" altLang="ja-JP" dirty="0"/>
              <a:t>.</a:t>
            </a:r>
          </a:p>
          <a:p>
            <a:pPr lvl="1"/>
            <a:r>
              <a:rPr lang="ja-JP" altLang="en-US" dirty="0" smtClean="0"/>
              <a:t>紙の上での数式変形と同じ</a:t>
            </a:r>
            <a:r>
              <a:rPr lang="en-US" altLang="ja-JP" dirty="0" smtClean="0"/>
              <a:t>.</a:t>
            </a:r>
          </a:p>
          <a:p>
            <a:pPr lvl="1"/>
            <a:endParaRPr lang="en-US" altLang="ja-JP" dirty="0" smtClean="0"/>
          </a:p>
        </p:txBody>
      </p:sp>
    </p:spTree>
    <p:extLst>
      <p:ext uri="{BB962C8B-B14F-4D97-AF65-F5344CB8AC3E}">
        <p14:creationId xmlns:p14="http://schemas.microsoft.com/office/powerpoint/2010/main" val="11679941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プログラム</a:t>
            </a:r>
            <a:r>
              <a:rPr kumimoji="1" lang="ja-JP" altLang="en-US" dirty="0" smtClean="0"/>
              <a:t>の例</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テキスト ボックス 3"/>
          <p:cNvSpPr txBox="1"/>
          <p:nvPr/>
        </p:nvSpPr>
        <p:spPr>
          <a:xfrm>
            <a:off x="275864" y="6453336"/>
            <a:ext cx="5791970" cy="338554"/>
          </a:xfrm>
          <a:prstGeom prst="rect">
            <a:avLst/>
          </a:prstGeom>
          <a:noFill/>
        </p:spPr>
        <p:txBody>
          <a:bodyPr wrap="none" rtlCol="0">
            <a:spAutoFit/>
          </a:bodyPr>
          <a:lstStyle/>
          <a:p>
            <a:r>
              <a:rPr kumimoji="1" lang="en-US" altLang="ja-JP" sz="1600" dirty="0" smtClean="0">
                <a:solidFill>
                  <a:schemeClr val="tx2"/>
                </a:solidFill>
              </a:rPr>
              <a:t>(</a:t>
            </a:r>
            <a:r>
              <a:rPr kumimoji="1" lang="ja-JP" altLang="en-US" sz="1600" dirty="0" smtClean="0">
                <a:solidFill>
                  <a:schemeClr val="tx2"/>
                </a:solidFill>
              </a:rPr>
              <a:t>大気大循環モデル</a:t>
            </a:r>
            <a:r>
              <a:rPr kumimoji="1" lang="en-US" altLang="ja-JP" sz="1600" dirty="0" smtClean="0">
                <a:solidFill>
                  <a:schemeClr val="tx2"/>
                </a:solidFill>
              </a:rPr>
              <a:t>, </a:t>
            </a:r>
            <a:r>
              <a:rPr kumimoji="1" lang="en-US" altLang="ja-JP" sz="1600" dirty="0" err="1" smtClean="0">
                <a:solidFill>
                  <a:schemeClr val="tx2"/>
                </a:solidFill>
              </a:rPr>
              <a:t>dcpam</a:t>
            </a:r>
            <a:r>
              <a:rPr lang="en-US" altLang="ja-JP" sz="1600" dirty="0" smtClean="0">
                <a:solidFill>
                  <a:schemeClr val="tx2"/>
                </a:solidFill>
              </a:rPr>
              <a:t>, </a:t>
            </a:r>
            <a:r>
              <a:rPr lang="ja-JP" altLang="en-US" sz="1600" dirty="0" smtClean="0">
                <a:solidFill>
                  <a:schemeClr val="tx2"/>
                </a:solidFill>
              </a:rPr>
              <a:t>の放射モデルプログラムより抜粋</a:t>
            </a:r>
            <a:r>
              <a:rPr kumimoji="1" lang="en-US" altLang="ja-JP" sz="1600" dirty="0" smtClean="0">
                <a:solidFill>
                  <a:schemeClr val="tx2"/>
                </a:solidFill>
              </a:rPr>
              <a:t>)</a:t>
            </a:r>
            <a:endParaRPr kumimoji="1" lang="ja-JP" altLang="en-US" sz="1600" dirty="0">
              <a:solidFill>
                <a:schemeClr val="tx2"/>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177" y="1008112"/>
            <a:ext cx="9040327" cy="50851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正方形/長方形 4"/>
          <p:cNvSpPr/>
          <p:nvPr/>
        </p:nvSpPr>
        <p:spPr>
          <a:xfrm>
            <a:off x="1619672" y="2132856"/>
            <a:ext cx="1368152" cy="216024"/>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1691680" y="4437112"/>
            <a:ext cx="1368152" cy="216024"/>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6911445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プログラミング後にプログラムを見直す</a:t>
            </a:r>
            <a:endParaRPr kumimoji="1" lang="ja-JP" altLang="en-US" dirty="0"/>
          </a:p>
        </p:txBody>
      </p:sp>
      <p:sp>
        <p:nvSpPr>
          <p:cNvPr id="3" name="コンテンツ プレースホルダー 2"/>
          <p:cNvSpPr>
            <a:spLocks noGrp="1"/>
          </p:cNvSpPr>
          <p:nvPr>
            <p:ph idx="1"/>
          </p:nvPr>
        </p:nvSpPr>
        <p:spPr/>
        <p:txBody>
          <a:bodyPr>
            <a:normAutofit fontScale="77500" lnSpcReduction="20000"/>
          </a:bodyPr>
          <a:lstStyle/>
          <a:p>
            <a:r>
              <a:rPr lang="ja-JP" altLang="en-US" dirty="0" smtClean="0"/>
              <a:t>ある微分方程式を離散化して計算機で解くことを考える</a:t>
            </a:r>
            <a:r>
              <a:rPr lang="en-US" altLang="ja-JP" dirty="0" smtClean="0"/>
              <a:t>. </a:t>
            </a:r>
            <a:r>
              <a:rPr lang="ja-JP" altLang="en-US" dirty="0"/>
              <a:t>下のような手順を踏む</a:t>
            </a:r>
            <a:r>
              <a:rPr lang="ja-JP" altLang="en-US" dirty="0" smtClean="0"/>
              <a:t>だろう</a:t>
            </a:r>
            <a:r>
              <a:rPr lang="en-US" altLang="ja-JP" dirty="0" smtClean="0"/>
              <a:t>.</a:t>
            </a:r>
          </a:p>
          <a:p>
            <a:pPr lvl="1"/>
            <a:r>
              <a:rPr lang="ja-JP" altLang="en-US" dirty="0"/>
              <a:t>（ノートで）</a:t>
            </a:r>
            <a:r>
              <a:rPr kumimoji="1" lang="ja-JP" altLang="en-US" dirty="0" smtClean="0"/>
              <a:t>微分方程式を定式化</a:t>
            </a:r>
            <a:endParaRPr kumimoji="1" lang="en-US" altLang="ja-JP" dirty="0" smtClean="0"/>
          </a:p>
          <a:p>
            <a:pPr lvl="1"/>
            <a:r>
              <a:rPr lang="ja-JP" altLang="en-US" dirty="0"/>
              <a:t>（ノートで）</a:t>
            </a:r>
            <a:r>
              <a:rPr lang="ja-JP" altLang="en-US" dirty="0" smtClean="0"/>
              <a:t>方程式を離散化</a:t>
            </a:r>
            <a:endParaRPr lang="en-US" altLang="ja-JP" dirty="0" smtClean="0"/>
          </a:p>
          <a:p>
            <a:pPr lvl="1"/>
            <a:r>
              <a:rPr lang="ja-JP" altLang="en-US" dirty="0"/>
              <a:t>プログラム</a:t>
            </a:r>
            <a:r>
              <a:rPr lang="ja-JP" altLang="en-US" dirty="0" smtClean="0"/>
              <a:t>を書く</a:t>
            </a:r>
            <a:r>
              <a:rPr lang="en-US" altLang="ja-JP" dirty="0"/>
              <a:t>.</a:t>
            </a:r>
            <a:endParaRPr lang="en-US" altLang="ja-JP" dirty="0" smtClean="0"/>
          </a:p>
          <a:p>
            <a:r>
              <a:rPr kumimoji="1" lang="ja-JP" altLang="en-US" dirty="0" smtClean="0"/>
              <a:t>その後</a:t>
            </a:r>
            <a:r>
              <a:rPr kumimoji="1" lang="en-US" altLang="ja-JP" dirty="0" smtClean="0"/>
              <a:t>, </a:t>
            </a:r>
            <a:r>
              <a:rPr kumimoji="1" lang="ja-JP" altLang="en-US" dirty="0" smtClean="0"/>
              <a:t>まずプログラムとノートを一文字ずつ照らし合わせて一通り確認する</a:t>
            </a:r>
            <a:r>
              <a:rPr lang="ja-JP" altLang="en-US" dirty="0"/>
              <a:t>こと</a:t>
            </a:r>
            <a:r>
              <a:rPr lang="ja-JP" altLang="en-US" dirty="0" smtClean="0"/>
              <a:t>が重要</a:t>
            </a:r>
            <a:r>
              <a:rPr lang="en-US" altLang="ja-JP" dirty="0" smtClean="0"/>
              <a:t>.</a:t>
            </a:r>
          </a:p>
          <a:p>
            <a:pPr lvl="1"/>
            <a:r>
              <a:rPr kumimoji="1" lang="en-US" altLang="ja-JP" dirty="0" smtClean="0"/>
              <a:t>+/-, </a:t>
            </a:r>
            <a:r>
              <a:rPr kumimoji="1" lang="ja-JP" altLang="en-US" dirty="0" smtClean="0"/>
              <a:t>配列要素のインデックスなど</a:t>
            </a:r>
            <a:r>
              <a:rPr lang="ja-JP" altLang="en-US" dirty="0"/>
              <a:t>の</a:t>
            </a:r>
            <a:r>
              <a:rPr lang="ja-JP" altLang="en-US" dirty="0" smtClean="0"/>
              <a:t>間違いを見つける</a:t>
            </a:r>
            <a:r>
              <a:rPr lang="ja-JP" altLang="en-US" dirty="0"/>
              <a:t>こと</a:t>
            </a:r>
            <a:r>
              <a:rPr lang="ja-JP" altLang="en-US" dirty="0" smtClean="0"/>
              <a:t>ができる（こともある）</a:t>
            </a:r>
            <a:r>
              <a:rPr lang="en-US" altLang="ja-JP" dirty="0" smtClean="0"/>
              <a:t>.</a:t>
            </a:r>
          </a:p>
          <a:p>
            <a:pPr lvl="2"/>
            <a:r>
              <a:rPr kumimoji="1" lang="ja-JP" altLang="en-US" dirty="0"/>
              <a:t>変数名の</a:t>
            </a:r>
            <a:r>
              <a:rPr kumimoji="1" lang="ja-JP" altLang="en-US" dirty="0" smtClean="0"/>
              <a:t>間違い</a:t>
            </a:r>
            <a:r>
              <a:rPr kumimoji="1" lang="en-US" altLang="ja-JP" dirty="0" smtClean="0"/>
              <a:t>, </a:t>
            </a:r>
            <a:r>
              <a:rPr kumimoji="1" lang="ja-JP" altLang="en-US" dirty="0" smtClean="0"/>
              <a:t>配列要素の範囲外参照などはコンパイラのデバッグオプションで調べることもできるが</a:t>
            </a:r>
            <a:r>
              <a:rPr kumimoji="1" lang="en-US" altLang="ja-JP" dirty="0" smtClean="0"/>
              <a:t>, +/- </a:t>
            </a:r>
            <a:r>
              <a:rPr kumimoji="1" lang="ja-JP" altLang="en-US" dirty="0" smtClean="0"/>
              <a:t>などは見つけられない</a:t>
            </a:r>
            <a:r>
              <a:rPr kumimoji="1" lang="en-US" altLang="ja-JP" dirty="0" smtClean="0"/>
              <a:t>.</a:t>
            </a:r>
          </a:p>
          <a:p>
            <a:pPr lvl="1"/>
            <a:r>
              <a:rPr lang="ja-JP" altLang="en-US" dirty="0" smtClean="0"/>
              <a:t>なお</a:t>
            </a:r>
            <a:r>
              <a:rPr lang="en-US" altLang="ja-JP" dirty="0" smtClean="0"/>
              <a:t>, </a:t>
            </a:r>
            <a:r>
              <a:rPr lang="ja-JP" altLang="en-US" dirty="0" smtClean="0"/>
              <a:t>プログラムとノートとの照らし合わせには</a:t>
            </a:r>
            <a:r>
              <a:rPr lang="en-US" altLang="ja-JP" dirty="0" smtClean="0"/>
              <a:t>, </a:t>
            </a:r>
            <a:r>
              <a:rPr lang="ja-JP" altLang="en-US" dirty="0" smtClean="0"/>
              <a:t>プログラムが読みやすいことが重要で</a:t>
            </a:r>
            <a:r>
              <a:rPr lang="en-US" altLang="ja-JP" dirty="0" smtClean="0"/>
              <a:t>, </a:t>
            </a:r>
            <a:r>
              <a:rPr lang="ja-JP" altLang="en-US" dirty="0" smtClean="0"/>
              <a:t>結果として自分が書くプログラムはかなりノートの内容（式）に近い形になる</a:t>
            </a:r>
            <a:r>
              <a:rPr lang="en-US" altLang="ja-JP" dirty="0" smtClean="0"/>
              <a:t>. </a:t>
            </a:r>
            <a:r>
              <a:rPr lang="ja-JP" altLang="en-US" dirty="0" smtClean="0"/>
              <a:t>良くも悪くも</a:t>
            </a:r>
            <a:r>
              <a:rPr lang="en-US" altLang="ja-JP" dirty="0" smtClean="0"/>
              <a:t>.</a:t>
            </a:r>
            <a:endParaRPr kumimoji="1" lang="ja-JP" altLang="en-US" dirty="0"/>
          </a:p>
        </p:txBody>
      </p:sp>
    </p:spTree>
    <p:extLst>
      <p:ext uri="{BB962C8B-B14F-4D97-AF65-F5344CB8AC3E}">
        <p14:creationId xmlns:p14="http://schemas.microsoft.com/office/powerpoint/2010/main" val="2402417155"/>
      </p:ext>
    </p:extLst>
  </p:cSld>
  <p:clrMapOvr>
    <a:masterClrMapping/>
  </p:clrMapOvr>
  <p:timing>
    <p:tnLst>
      <p:par>
        <p:cTn id="1" dur="indefinite" restart="never" nodeType="tmRoot"/>
      </p:par>
    </p:tnLst>
  </p:timing>
</p:sld>
</file>

<file path=ppt/theme/theme1.xml><?xml version="1.0" encoding="utf-8"?>
<a:theme xmlns:a="http://schemas.openxmlformats.org/drawingml/2006/main" name="itpass_v1">
  <a:themeElements>
    <a:clrScheme name="">
      <a:dk1>
        <a:srgbClr val="000000"/>
      </a:dk1>
      <a:lt1>
        <a:srgbClr val="0080FF"/>
      </a:lt1>
      <a:dk2>
        <a:srgbClr val="FFFFFF"/>
      </a:dk2>
      <a:lt2>
        <a:srgbClr val="B3B3B3"/>
      </a:lt2>
      <a:accent1>
        <a:srgbClr val="0080FF"/>
      </a:accent1>
      <a:accent2>
        <a:srgbClr val="004080"/>
      </a:accent2>
      <a:accent3>
        <a:srgbClr val="AAC0FF"/>
      </a:accent3>
      <a:accent4>
        <a:srgbClr val="000000"/>
      </a:accent4>
      <a:accent5>
        <a:srgbClr val="AAC0FF"/>
      </a:accent5>
      <a:accent6>
        <a:srgbClr val="003973"/>
      </a:accent6>
      <a:hlink>
        <a:srgbClr val="0000FF"/>
      </a:hlink>
      <a:folHlink>
        <a:srgbClr val="800040"/>
      </a:folHlink>
    </a:clrScheme>
    <a:fontScheme name="Office ​​テーマ">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テーマ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テーマ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テーマ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テーマ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テーマ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テーマ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テーマ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テーマ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テーマ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itpass_v1</Template>
  <TotalTime>941</TotalTime>
  <Words>1671</Words>
  <Application>Microsoft Office PowerPoint</Application>
  <PresentationFormat>画面に合わせる (4:3)</PresentationFormat>
  <Paragraphs>169</Paragraphs>
  <Slides>25</Slides>
  <Notes>0</Notes>
  <HiddenSlides>0</HiddenSlides>
  <MMClips>0</MMClips>
  <ScaleCrop>false</ScaleCrop>
  <HeadingPairs>
    <vt:vector size="4" baseType="variant">
      <vt:variant>
        <vt:lpstr>テーマ</vt:lpstr>
      </vt:variant>
      <vt:variant>
        <vt:i4>1</vt:i4>
      </vt:variant>
      <vt:variant>
        <vt:lpstr>スライド タイトル</vt:lpstr>
      </vt:variant>
      <vt:variant>
        <vt:i4>25</vt:i4>
      </vt:variant>
    </vt:vector>
  </HeadingPairs>
  <TitlesOfParts>
    <vt:vector size="26" baseType="lpstr">
      <vt:lpstr>itpass_v1</vt:lpstr>
      <vt:lpstr>科学計算プログラムのデバッグ に関わる一考察</vt:lpstr>
      <vt:lpstr>PowerPoint プレゼンテーション</vt:lpstr>
      <vt:lpstr>はじめに</vt:lpstr>
      <vt:lpstr>必要であれば初心者向け説明</vt:lpstr>
      <vt:lpstr>中身に入る前に</vt:lpstr>
      <vt:lpstr>デバッグ方法まとめ</vt:lpstr>
      <vt:lpstr>プログラムを「美しく」書く</vt:lpstr>
      <vt:lpstr>プログラムの例</vt:lpstr>
      <vt:lpstr>プログラミング後にプログラムを見直す</vt:lpstr>
      <vt:lpstr>コンパイラのデバッグオプションの活用</vt:lpstr>
      <vt:lpstr>コンパイラのデバッグオプションの例 （嘘があるかもしれません）</vt:lpstr>
      <vt:lpstr>PowerPoint プレゼンテーション</vt:lpstr>
      <vt:lpstr>コンパイラのデバッグオプション使用上の 注意</vt:lpstr>
      <vt:lpstr>ループ一重化の例</vt:lpstr>
      <vt:lpstr>可能な限り「同値変形」</vt:lpstr>
      <vt:lpstr>可能な限り「同値変形」 時の注意</vt:lpstr>
      <vt:lpstr>可能な限り「同値変形」 時の注意 続き</vt:lpstr>
      <vt:lpstr>可能な限り「同値変形」 できないとき</vt:lpstr>
      <vt:lpstr>並列化の際のデバッグ</vt:lpstr>
      <vt:lpstr>計算内容の物理的性質に基づいて デバッグ</vt:lpstr>
      <vt:lpstr>計算結果の確からしさをどのように 判断するのか?</vt:lpstr>
      <vt:lpstr>保存量の例</vt:lpstr>
      <vt:lpstr>計算結果の確からしさをどのように 判断するのか?　続き</vt:lpstr>
      <vt:lpstr>簡単モデルを使った検証</vt:lpstr>
      <vt:lpstr>デバッグ方法まとめ</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yot</dc:creator>
  <cp:lastModifiedBy>yot</cp:lastModifiedBy>
  <cp:revision>161</cp:revision>
  <dcterms:created xsi:type="dcterms:W3CDTF">2013-07-05T03:10:41Z</dcterms:created>
  <dcterms:modified xsi:type="dcterms:W3CDTF">2014-03-14T14:19:48Z</dcterms:modified>
</cp:coreProperties>
</file>