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6" r:id="rId21"/>
    <p:sldId id="275" r:id="rId22"/>
    <p:sldId id="277" r:id="rId23"/>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DDDDD"/>
    <a:srgbClr val="008000"/>
    <a:srgbClr val="4D4D4D"/>
    <a:srgbClr val="5F5F5F"/>
    <a:srgbClr val="99CCFF"/>
    <a:srgbClr val="6699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7418" autoAdjust="0"/>
  </p:normalViewPr>
  <p:slideViewPr>
    <p:cSldViewPr>
      <p:cViewPr varScale="1">
        <p:scale>
          <a:sx n="92" d="100"/>
          <a:sy n="92" d="100"/>
        </p:scale>
        <p:origin x="-488" y="-120"/>
      </p:cViewPr>
      <p:guideLst>
        <p:guide orient="horz" pos="2160"/>
        <p:guide pos="3120"/>
      </p:guideLst>
    </p:cSldViewPr>
  </p:slideViewPr>
  <p:notesTextViewPr>
    <p:cViewPr>
      <p:scale>
        <a:sx n="100" d="100"/>
        <a:sy n="100" d="100"/>
      </p:scale>
      <p:origin x="0" y="0"/>
    </p:cViewPr>
  </p:notesTextViewPr>
  <p:notesViewPr>
    <p:cSldViewPr>
      <p:cViewPr varScale="1">
        <p:scale>
          <a:sx n="83" d="100"/>
          <a:sy n="83" d="100"/>
        </p:scale>
        <p:origin x="-624"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6147" name="Rectangle 3"/>
          <p:cNvSpPr>
            <a:spLocks noGrp="1" noChangeArrowheads="1"/>
          </p:cNvSpPr>
          <p:nvPr>
            <p:ph type="dt" sz="quarter" idx="1"/>
          </p:nvPr>
        </p:nvSpPr>
        <p:spPr bwMode="auto">
          <a:xfrm>
            <a:off x="3816029"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6148" name="Rectangle 4"/>
          <p:cNvSpPr>
            <a:spLocks noGrp="1" noChangeArrowheads="1"/>
          </p:cNvSpPr>
          <p:nvPr>
            <p:ph type="ftr" sz="quarter" idx="2"/>
          </p:nvPr>
        </p:nvSpPr>
        <p:spPr bwMode="auto">
          <a:xfrm>
            <a:off x="0" y="9371020"/>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6149" name="Rectangle 5"/>
          <p:cNvSpPr>
            <a:spLocks noGrp="1" noChangeArrowheads="1"/>
          </p:cNvSpPr>
          <p:nvPr>
            <p:ph type="sldNum" sz="quarter" idx="3"/>
          </p:nvPr>
        </p:nvSpPr>
        <p:spPr bwMode="auto">
          <a:xfrm>
            <a:off x="3816029" y="9371020"/>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ED31FA8-536D-4D35-B0EA-99F8CF5FA1F9}" type="slidenum">
              <a:rPr lang="en-US" altLang="ja-JP"/>
              <a:pPr/>
              <a:t>‹#›</a:t>
            </a:fld>
            <a:endParaRPr lang="en-US" altLang="ja-JP"/>
          </a:p>
        </p:txBody>
      </p:sp>
    </p:spTree>
    <p:extLst>
      <p:ext uri="{BB962C8B-B14F-4D97-AF65-F5344CB8AC3E}">
        <p14:creationId xmlns:p14="http://schemas.microsoft.com/office/powerpoint/2010/main" val="2207124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idx="1"/>
          </p:nvPr>
        </p:nvSpPr>
        <p:spPr bwMode="auto">
          <a:xfrm>
            <a:off x="3817113"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696913" y="739775"/>
            <a:ext cx="5341937" cy="3698875"/>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898464" y="4685512"/>
            <a:ext cx="4938836" cy="44413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9373346"/>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5127" name="Rectangle 7"/>
          <p:cNvSpPr>
            <a:spLocks noGrp="1" noChangeArrowheads="1"/>
          </p:cNvSpPr>
          <p:nvPr>
            <p:ph type="sldNum" sz="quarter" idx="5"/>
          </p:nvPr>
        </p:nvSpPr>
        <p:spPr bwMode="auto">
          <a:xfrm>
            <a:off x="3817113" y="9373346"/>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7DE6DCC-55AA-4203-AE29-0F7B835843F0}" type="slidenum">
              <a:rPr lang="en-US" altLang="ja-JP"/>
              <a:pPr/>
              <a:t>‹#›</a:t>
            </a:fld>
            <a:endParaRPr lang="en-US" altLang="ja-JP"/>
          </a:p>
        </p:txBody>
      </p:sp>
    </p:spTree>
    <p:extLst>
      <p:ext uri="{BB962C8B-B14F-4D97-AF65-F5344CB8AC3E}">
        <p14:creationId xmlns:p14="http://schemas.microsoft.com/office/powerpoint/2010/main" val="373741425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14</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16</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20</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4</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7</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10</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11</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12</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p:nvSpPr>
        <p:spPr bwMode="auto">
          <a:xfrm>
            <a:off x="753269" y="3505200"/>
            <a:ext cx="8421820" cy="762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3077" name="Rectangle 5"/>
          <p:cNvSpPr>
            <a:spLocks noGrp="1" noChangeArrowheads="1"/>
          </p:cNvSpPr>
          <p:nvPr>
            <p:ph type="ctrTitle"/>
          </p:nvPr>
        </p:nvSpPr>
        <p:spPr>
          <a:xfrm>
            <a:off x="742950" y="1371600"/>
            <a:ext cx="8420100" cy="2057400"/>
          </a:xfrm>
        </p:spPr>
        <p:txBody>
          <a:bodyPr/>
          <a:lstStyle>
            <a:lvl1pPr algn="r">
              <a:defRPr sz="5400">
                <a:gradFill flip="none" rotWithShape="1">
                  <a:gsLst>
                    <a:gs pos="0">
                      <a:schemeClr val="tx1"/>
                    </a:gs>
                    <a:gs pos="100000">
                      <a:schemeClr val="bg1">
                        <a:lumMod val="75000"/>
                      </a:schemeClr>
                    </a:gs>
                  </a:gsLst>
                  <a:lin ang="0" scaled="1"/>
                  <a:tileRect/>
                </a:gradFill>
                <a:effectLst>
                  <a:outerShdw blurRad="50800" dist="38100" dir="2700000" algn="tl" rotWithShape="0">
                    <a:srgbClr val="000000">
                      <a:alpha val="43000"/>
                    </a:srgbClr>
                  </a:outerShdw>
                </a:effectLst>
              </a:defRPr>
            </a:lvl1pPr>
          </a:lstStyle>
          <a:p>
            <a:pPr lvl="0"/>
            <a:r>
              <a:rPr lang="ja-JP" altLang="en-US" noProof="0" dirty="0" smtClean="0"/>
              <a:t>マスター タイトルの書式設定</a:t>
            </a:r>
          </a:p>
        </p:txBody>
      </p:sp>
      <p:sp>
        <p:nvSpPr>
          <p:cNvPr id="3078" name="Rectangle 6"/>
          <p:cNvSpPr>
            <a:spLocks noGrp="1" noChangeArrowheads="1"/>
          </p:cNvSpPr>
          <p:nvPr>
            <p:ph type="subTitle" idx="1"/>
          </p:nvPr>
        </p:nvSpPr>
        <p:spPr>
          <a:xfrm>
            <a:off x="2146300" y="3657600"/>
            <a:ext cx="6934200" cy="1981200"/>
          </a:xfrm>
        </p:spPr>
        <p:txBody>
          <a:bodyPr/>
          <a:lstStyle>
            <a:lvl1pPr marL="0" indent="0" algn="r">
              <a:buFontTx/>
              <a:buNone/>
              <a:defRPr/>
            </a:lvl1pPr>
          </a:lstStyle>
          <a:p>
            <a:pPr lvl="0"/>
            <a:r>
              <a:rPr lang="ja-JP" altLang="en-US" noProof="0" smtClean="0"/>
              <a:t>マスター サブタイトルの書式設定</a:t>
            </a:r>
          </a:p>
        </p:txBody>
      </p:sp>
      <p:grpSp>
        <p:nvGrpSpPr>
          <p:cNvPr id="8" name="グループ化 7"/>
          <p:cNvGrpSpPr/>
          <p:nvPr/>
        </p:nvGrpSpPr>
        <p:grpSpPr>
          <a:xfrm>
            <a:off x="1634" y="0"/>
            <a:ext cx="1206210" cy="512434"/>
            <a:chOff x="-56176" y="6348648"/>
            <a:chExt cx="1113425" cy="512434"/>
          </a:xfrm>
        </p:grpSpPr>
        <p:sp>
          <p:nvSpPr>
            <p:cNvPr id="9" name="テキスト ボックス 8"/>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1"/>
                  </a:solidFill>
                  <a:effectLst>
                    <a:outerShdw blurRad="38100" dist="38100" dir="2700000" algn="tl">
                      <a:srgbClr val="000000">
                        <a:alpha val="43137"/>
                      </a:srgbClr>
                    </a:outerShdw>
                  </a:effectLst>
                </a:rPr>
                <a:t>ITPASS</a:t>
              </a:r>
              <a:endParaRPr kumimoji="1" lang="ja-JP" altLang="en-US" sz="2000" b="1" i="1" dirty="0">
                <a:solidFill>
                  <a:schemeClr val="tx1"/>
                </a:solidFill>
                <a:effectLst>
                  <a:outerShdw blurRad="38100" dist="38100" dir="2700000" algn="tl">
                    <a:srgbClr val="000000">
                      <a:alpha val="43137"/>
                    </a:srgbClr>
                  </a:outerShdw>
                </a:effectLst>
              </a:endParaRPr>
            </a:p>
          </p:txBody>
        </p:sp>
        <p:sp>
          <p:nvSpPr>
            <p:cNvPr id="10" name="テキスト ボックス 9"/>
            <p:cNvSpPr txBox="1"/>
            <p:nvPr userDrawn="1"/>
          </p:nvSpPr>
          <p:spPr>
            <a:xfrm>
              <a:off x="-56176" y="6608705"/>
              <a:ext cx="1022539"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with a spirit of self-help</a:t>
              </a:r>
            </a:p>
          </p:txBody>
        </p:sp>
      </p:grpSp>
    </p:spTree>
    <p:extLst>
      <p:ext uri="{BB962C8B-B14F-4D97-AF65-F5344CB8AC3E}">
        <p14:creationId xmlns:p14="http://schemas.microsoft.com/office/powerpoint/2010/main" val="350697526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FD9227-A024-4A54-B0DD-71B51C6DC23B}" type="slidenum">
              <a:rPr lang="en-US" altLang="ja-JP"/>
              <a:pPr>
                <a:defRPr/>
              </a:pPr>
              <a:t>‹#›</a:t>
            </a:fld>
            <a:endParaRPr lang="en-US" altLang="ja-JP"/>
          </a:p>
        </p:txBody>
      </p:sp>
    </p:spTree>
    <p:extLst>
      <p:ext uri="{BB962C8B-B14F-4D97-AF65-F5344CB8AC3E}">
        <p14:creationId xmlns:p14="http://schemas.microsoft.com/office/powerpoint/2010/main" val="178721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706C3C-323A-42B0-BAD4-FC0489CB695B}" type="slidenum">
              <a:rPr lang="en-US" altLang="ja-JP"/>
              <a:pPr>
                <a:defRPr/>
              </a:pPr>
              <a:t>‹#›</a:t>
            </a:fld>
            <a:endParaRPr lang="en-US" altLang="ja-JP"/>
          </a:p>
        </p:txBody>
      </p:sp>
    </p:spTree>
    <p:extLst>
      <p:ext uri="{BB962C8B-B14F-4D97-AF65-F5344CB8AC3E}">
        <p14:creationId xmlns:p14="http://schemas.microsoft.com/office/powerpoint/2010/main" val="163629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98426"/>
            <a:ext cx="2105025" cy="5997575"/>
          </a:xfrm>
        </p:spPr>
        <p:txBody>
          <a:bodyPr vert="eaVert"/>
          <a:lstStyle>
            <a:lvl1pPr>
              <a:defRPr>
                <a:solidFill>
                  <a:schemeClr val="tx1"/>
                </a:solidFill>
              </a:defRPr>
            </a:lvl1pPr>
          </a:lstStyle>
          <a:p>
            <a:r>
              <a:rPr lang="ja-JP" altLang="en-US" dirty="0" smtClean="0"/>
              <a:t>マスター タイトルの書式設定</a:t>
            </a:r>
            <a:endParaRPr lang="ja-JP" altLang="en-US" dirty="0"/>
          </a:p>
        </p:txBody>
      </p:sp>
      <p:sp>
        <p:nvSpPr>
          <p:cNvPr id="3" name="縦書きテキスト プレースホルダー 2"/>
          <p:cNvSpPr>
            <a:spLocks noGrp="1"/>
          </p:cNvSpPr>
          <p:nvPr>
            <p:ph type="body" orient="vert" idx="1"/>
          </p:nvPr>
        </p:nvSpPr>
        <p:spPr>
          <a:xfrm>
            <a:off x="742950" y="98426"/>
            <a:ext cx="6149975" cy="5997575"/>
          </a:xfrm>
        </p:spPr>
        <p:txBody>
          <a:bodyPr vert="eaVert"/>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A71D92-5516-41BC-9970-4656CD1BF28A}" type="slidenum">
              <a:rPr lang="en-US" altLang="ja-JP"/>
              <a:pPr>
                <a:defRPr/>
              </a:pPr>
              <a:t>‹#›</a:t>
            </a:fld>
            <a:endParaRPr lang="en-US" altLang="ja-JP"/>
          </a:p>
        </p:txBody>
      </p:sp>
    </p:spTree>
    <p:extLst>
      <p:ext uri="{BB962C8B-B14F-4D97-AF65-F5344CB8AC3E}">
        <p14:creationId xmlns:p14="http://schemas.microsoft.com/office/powerpoint/2010/main" val="4183898612"/>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lvl1pPr marL="514350" indent="-514350">
              <a:buClr>
                <a:srgbClr val="000090"/>
              </a:buClr>
              <a:buSzPct val="90000"/>
              <a:buFont typeface="Wingdings" charset="2"/>
              <a:buChar char="v"/>
              <a:defRPr/>
            </a:lvl1pPr>
            <a:lvl2pPr marL="742950" indent="-285750">
              <a:buClr>
                <a:schemeClr val="bg1">
                  <a:lumMod val="50000"/>
                </a:schemeClr>
              </a:buClr>
              <a:buSzPct val="80000"/>
              <a:buFont typeface="Wingdings" charset="2"/>
              <a:buChar char="p"/>
              <a:defRPr/>
            </a:lvl2pPr>
            <a:lvl3pPr marL="1143000" indent="-228600">
              <a:buClr>
                <a:schemeClr val="accent3">
                  <a:lumMod val="50000"/>
                </a:schemeClr>
              </a:buClr>
              <a:buSzPct val="85000"/>
              <a:buFont typeface="Wingdings" charset="2"/>
              <a:buChar char="Ø"/>
              <a:defRPr/>
            </a:lvl3pPr>
            <a:lvl4pPr marL="1600200" indent="-228600">
              <a:buFont typeface="Arial"/>
              <a:buChar char="•"/>
              <a:defRPr/>
            </a:lvl4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CAD38F7-FD22-48F6-8F4C-5C0F44DC1AE6}" type="slidenum">
              <a:rPr lang="en-US" altLang="ja-JP"/>
              <a:pPr>
                <a:defRPr/>
              </a:pPr>
              <a:t>‹#›</a:t>
            </a:fld>
            <a:endParaRPr lang="en-US" altLang="ja-JP" dirty="0"/>
          </a:p>
        </p:txBody>
      </p:sp>
    </p:spTree>
    <p:extLst>
      <p:ext uri="{BB962C8B-B14F-4D97-AF65-F5344CB8AC3E}">
        <p14:creationId xmlns:p14="http://schemas.microsoft.com/office/powerpoint/2010/main" val="292351406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42950" y="1097850"/>
            <a:ext cx="41275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3"/>
          <p:cNvSpPr>
            <a:spLocks noGrp="1"/>
          </p:cNvSpPr>
          <p:nvPr>
            <p:ph sz="half" idx="2"/>
          </p:nvPr>
        </p:nvSpPr>
        <p:spPr>
          <a:xfrm>
            <a:off x="5035550" y="1097850"/>
            <a:ext cx="41275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191B4AD-5113-4EDB-B6CA-539755A8EA04}" type="slidenum">
              <a:rPr lang="en-US" altLang="ja-JP"/>
              <a:pPr>
                <a:defRPr/>
              </a:pPr>
              <a:t>‹#›</a:t>
            </a:fld>
            <a:endParaRPr lang="en-US" altLang="ja-JP"/>
          </a:p>
        </p:txBody>
      </p:sp>
    </p:spTree>
    <p:extLst>
      <p:ext uri="{BB962C8B-B14F-4D97-AF65-F5344CB8AC3E}">
        <p14:creationId xmlns:p14="http://schemas.microsoft.com/office/powerpoint/2010/main" val="262121890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8" name="コンテンツ プレースホルダー 2"/>
          <p:cNvSpPr>
            <a:spLocks noGrp="1"/>
          </p:cNvSpPr>
          <p:nvPr>
            <p:ph idx="1"/>
          </p:nvPr>
        </p:nvSpPr>
        <p:spPr>
          <a:xfrm>
            <a:off x="742950" y="1124549"/>
            <a:ext cx="84201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ー 2"/>
          <p:cNvSpPr>
            <a:spLocks noGrp="1"/>
          </p:cNvSpPr>
          <p:nvPr>
            <p:ph idx="17"/>
          </p:nvPr>
        </p:nvSpPr>
        <p:spPr>
          <a:xfrm>
            <a:off x="755100" y="3716837"/>
            <a:ext cx="84201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8"/>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9"/>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20"/>
          </p:nvPr>
        </p:nvSpPr>
        <p:spPr>
          <a:ln/>
        </p:spPr>
        <p:txBody>
          <a:bodyPr/>
          <a:lstStyle>
            <a:lvl1pPr>
              <a:defRPr/>
            </a:lvl1pPr>
          </a:lstStyle>
          <a:p>
            <a:pPr>
              <a:defRPr/>
            </a:pPr>
            <a:fld id="{3D5E0E79-504E-4329-85C8-8401F40EA11A}" type="slidenum">
              <a:rPr lang="en-US" altLang="ja-JP"/>
              <a:pPr>
                <a:defRPr/>
              </a:pPr>
              <a:t>‹#›</a:t>
            </a:fld>
            <a:endParaRPr lang="en-US" altLang="ja-JP"/>
          </a:p>
        </p:txBody>
      </p:sp>
    </p:spTree>
    <p:extLst>
      <p:ext uri="{BB962C8B-B14F-4D97-AF65-F5344CB8AC3E}">
        <p14:creationId xmlns:p14="http://schemas.microsoft.com/office/powerpoint/2010/main" val="1423650695"/>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55D5180-DD74-4F79-A43D-E4BE9305578A}" type="slidenum">
              <a:rPr lang="en-US" altLang="ja-JP"/>
              <a:pPr>
                <a:defRPr/>
              </a:pPr>
              <a:t>‹#›</a:t>
            </a:fld>
            <a:endParaRPr lang="en-US" altLang="ja-JP"/>
          </a:p>
        </p:txBody>
      </p:sp>
    </p:spTree>
    <p:extLst>
      <p:ext uri="{BB962C8B-B14F-4D97-AF65-F5344CB8AC3E}">
        <p14:creationId xmlns:p14="http://schemas.microsoft.com/office/powerpoint/2010/main" val="209183835"/>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0261A99-B17D-4DAD-A160-7A41469E965A}" type="slidenum">
              <a:rPr lang="en-US" altLang="ja-JP"/>
              <a:pPr>
                <a:defRPr/>
              </a:pPr>
              <a:t>‹#›</a:t>
            </a:fld>
            <a:endParaRPr lang="en-US" altLang="ja-JP"/>
          </a:p>
        </p:txBody>
      </p:sp>
    </p:spTree>
    <p:extLst>
      <p:ext uri="{BB962C8B-B14F-4D97-AF65-F5344CB8AC3E}">
        <p14:creationId xmlns:p14="http://schemas.microsoft.com/office/powerpoint/2010/main" val="181806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4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3FFE7E-31C2-4647-900E-F2D0B7B36DA7}" type="slidenum">
              <a:rPr lang="en-US" altLang="ja-JP"/>
              <a:pPr>
                <a:defRPr/>
              </a:pPr>
              <a:t>‹#›</a:t>
            </a:fld>
            <a:endParaRPr lang="en-US" altLang="ja-JP"/>
          </a:p>
        </p:txBody>
      </p:sp>
    </p:spTree>
    <p:extLst>
      <p:ext uri="{BB962C8B-B14F-4D97-AF65-F5344CB8AC3E}">
        <p14:creationId xmlns:p14="http://schemas.microsoft.com/office/powerpoint/2010/main" val="426363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33832"/>
            <a:ext cx="8915400" cy="874888"/>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161E3C-FC9E-4568-80BE-6C9291D9C82A}" type="slidenum">
              <a:rPr lang="en-US" altLang="ja-JP"/>
              <a:pPr>
                <a:defRPr/>
              </a:pPr>
              <a:t>‹#›</a:t>
            </a:fld>
            <a:endParaRPr lang="en-US" altLang="ja-JP"/>
          </a:p>
        </p:txBody>
      </p:sp>
    </p:spTree>
    <p:extLst>
      <p:ext uri="{BB962C8B-B14F-4D97-AF65-F5344CB8AC3E}">
        <p14:creationId xmlns:p14="http://schemas.microsoft.com/office/powerpoint/2010/main" val="77106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3872971" y="273051"/>
            <a:ext cx="5537729" cy="5853113"/>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A18FE5-6F8C-446B-A31C-8CB24B14CE27}" type="slidenum">
              <a:rPr lang="en-US" altLang="ja-JP"/>
              <a:pPr>
                <a:defRPr/>
              </a:pPr>
              <a:t>‹#›</a:t>
            </a:fld>
            <a:endParaRPr lang="en-US" altLang="ja-JP"/>
          </a:p>
        </p:txBody>
      </p:sp>
    </p:spTree>
    <p:extLst>
      <p:ext uri="{BB962C8B-B14F-4D97-AF65-F5344CB8AC3E}">
        <p14:creationId xmlns:p14="http://schemas.microsoft.com/office/powerpoint/2010/main" val="7951411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1720" y="0"/>
            <a:ext cx="9918038" cy="9144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27" name="Rectangle 10"/>
          <p:cNvSpPr>
            <a:spLocks noChangeArrowheads="1"/>
          </p:cNvSpPr>
          <p:nvPr/>
        </p:nvSpPr>
        <p:spPr bwMode="auto">
          <a:xfrm>
            <a:off x="1721" y="6354764"/>
            <a:ext cx="9907719" cy="503237"/>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dirty="0"/>
          </a:p>
        </p:txBody>
      </p:sp>
      <p:sp>
        <p:nvSpPr>
          <p:cNvPr id="1028" name="Rectangle 2"/>
          <p:cNvSpPr>
            <a:spLocks noGrp="1" noChangeArrowheads="1"/>
          </p:cNvSpPr>
          <p:nvPr>
            <p:ph type="title"/>
          </p:nvPr>
        </p:nvSpPr>
        <p:spPr bwMode="auto">
          <a:xfrm>
            <a:off x="742950" y="98425"/>
            <a:ext cx="8421820"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9" name="Rectangle 3"/>
          <p:cNvSpPr>
            <a:spLocks noGrp="1" noChangeArrowheads="1"/>
          </p:cNvSpPr>
          <p:nvPr>
            <p:ph type="body" idx="1"/>
          </p:nvPr>
        </p:nvSpPr>
        <p:spPr bwMode="auto">
          <a:xfrm>
            <a:off x="742950" y="1106488"/>
            <a:ext cx="8420100" cy="50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2" name="Rectangle 4"/>
          <p:cNvSpPr>
            <a:spLocks noGrp="1" noChangeArrowheads="1"/>
          </p:cNvSpPr>
          <p:nvPr>
            <p:ph type="dt" sz="half" idx="2"/>
          </p:nvPr>
        </p:nvSpPr>
        <p:spPr bwMode="auto">
          <a:xfrm>
            <a:off x="1172898" y="6434138"/>
            <a:ext cx="206375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3" name="Rectangle 5"/>
          <p:cNvSpPr>
            <a:spLocks noGrp="1" noChangeArrowheads="1"/>
          </p:cNvSpPr>
          <p:nvPr>
            <p:ph type="ftr" sz="quarter" idx="3"/>
          </p:nvPr>
        </p:nvSpPr>
        <p:spPr bwMode="auto">
          <a:xfrm>
            <a:off x="3384550" y="6434138"/>
            <a:ext cx="31369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solidFill>
                  <a:schemeClr val="tx2"/>
                </a:solidFill>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4" name="Rectangle 6"/>
          <p:cNvSpPr>
            <a:spLocks noGrp="1" noChangeArrowheads="1"/>
          </p:cNvSpPr>
          <p:nvPr>
            <p:ph type="sldNum" sz="quarter" idx="4"/>
          </p:nvPr>
        </p:nvSpPr>
        <p:spPr bwMode="auto">
          <a:xfrm>
            <a:off x="6669352" y="6434138"/>
            <a:ext cx="206375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CC197FE1-0935-46BC-BEA3-AEB9DB5B934A}" type="slidenum">
              <a:rPr lang="en-US" altLang="ja-JP"/>
              <a:pPr>
                <a:defRPr/>
              </a:pPr>
              <a:t>‹#›</a:t>
            </a:fld>
            <a:endParaRPr lang="en-US" altLang="ja-JP"/>
          </a:p>
        </p:txBody>
      </p:sp>
      <p:grpSp>
        <p:nvGrpSpPr>
          <p:cNvPr id="7" name="グループ化 6"/>
          <p:cNvGrpSpPr/>
          <p:nvPr/>
        </p:nvGrpSpPr>
        <p:grpSpPr>
          <a:xfrm>
            <a:off x="8763298" y="6343454"/>
            <a:ext cx="1206210" cy="512434"/>
            <a:chOff x="-56176" y="6348648"/>
            <a:chExt cx="1113425" cy="512434"/>
          </a:xfrm>
        </p:grpSpPr>
        <p:sp>
          <p:nvSpPr>
            <p:cNvPr id="5" name="テキスト ボックス 4"/>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2"/>
                  </a:solidFill>
                  <a:effectLst>
                    <a:outerShdw blurRad="38100" dist="38100" dir="2700000" algn="tl">
                      <a:srgbClr val="000000">
                        <a:alpha val="43137"/>
                      </a:srgbClr>
                    </a:outerShdw>
                  </a:effectLst>
                </a:rPr>
                <a:t>ITPASS</a:t>
              </a:r>
              <a:endParaRPr kumimoji="1" lang="ja-JP" altLang="en-US" sz="2000" b="1" i="1" dirty="0">
                <a:solidFill>
                  <a:schemeClr val="tx2"/>
                </a:solidFill>
                <a:effectLst>
                  <a:outerShdw blurRad="38100" dist="38100" dir="2700000" algn="tl">
                    <a:srgbClr val="000000">
                      <a:alpha val="43137"/>
                    </a:srgbClr>
                  </a:outerShdw>
                </a:effectLst>
              </a:endParaRPr>
            </a:p>
          </p:txBody>
        </p:sp>
        <p:sp>
          <p:nvSpPr>
            <p:cNvPr id="6" name="テキスト ボックス 5"/>
            <p:cNvSpPr txBox="1"/>
            <p:nvPr userDrawn="1"/>
          </p:nvSpPr>
          <p:spPr>
            <a:xfrm>
              <a:off x="-56176" y="6608705"/>
              <a:ext cx="1022539"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with a spirit of self-help</a:t>
              </a: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hf hdr="0"/>
  <p:txStyles>
    <p:titleStyle>
      <a:lvl1pPr algn="l" rtl="0" eaLnBrk="1" fontAlgn="base" hangingPunct="1">
        <a:spcBef>
          <a:spcPct val="0"/>
        </a:spcBef>
        <a:spcAft>
          <a:spcPct val="0"/>
        </a:spcAft>
        <a:defRPr kumimoji="1" sz="3600">
          <a:solidFill>
            <a:schemeClr val="tx2"/>
          </a:solidFill>
          <a:latin typeface="ヒラギノ角ゴ Pro W3"/>
          <a:ea typeface="ヒラギノ角ゴ Pro W3"/>
          <a:cs typeface="ヒラギノ角ゴ Pro W3"/>
        </a:defRPr>
      </a:lvl1pPr>
      <a:lvl2pPr algn="l" rtl="0" eaLnBrk="1" fontAlgn="base" hangingPunct="1">
        <a:spcBef>
          <a:spcPct val="0"/>
        </a:spcBef>
        <a:spcAft>
          <a:spcPct val="0"/>
        </a:spcAft>
        <a:defRPr kumimoji="1" sz="3600">
          <a:solidFill>
            <a:schemeClr val="tx2"/>
          </a:solidFill>
          <a:latin typeface="Arial" charset="0"/>
          <a:ea typeface="ＭＳ Ｐゴシック" pitchFamily="-48" charset="-128"/>
        </a:defRPr>
      </a:lvl2pPr>
      <a:lvl3pPr algn="l" rtl="0" eaLnBrk="1" fontAlgn="base" hangingPunct="1">
        <a:spcBef>
          <a:spcPct val="0"/>
        </a:spcBef>
        <a:spcAft>
          <a:spcPct val="0"/>
        </a:spcAft>
        <a:defRPr kumimoji="1" sz="3600">
          <a:solidFill>
            <a:schemeClr val="tx2"/>
          </a:solidFill>
          <a:latin typeface="Arial" charset="0"/>
          <a:ea typeface="ＭＳ Ｐゴシック" pitchFamily="-48" charset="-128"/>
        </a:defRPr>
      </a:lvl3pPr>
      <a:lvl4pPr algn="l" rtl="0" eaLnBrk="1" fontAlgn="base" hangingPunct="1">
        <a:spcBef>
          <a:spcPct val="0"/>
        </a:spcBef>
        <a:spcAft>
          <a:spcPct val="0"/>
        </a:spcAft>
        <a:defRPr kumimoji="1" sz="3600">
          <a:solidFill>
            <a:schemeClr val="tx2"/>
          </a:solidFill>
          <a:latin typeface="Arial" charset="0"/>
          <a:ea typeface="ＭＳ Ｐゴシック" pitchFamily="-48" charset="-128"/>
        </a:defRPr>
      </a:lvl4pPr>
      <a:lvl5pPr algn="l" rtl="0" eaLnBrk="1" fontAlgn="base" hangingPunct="1">
        <a:spcBef>
          <a:spcPct val="0"/>
        </a:spcBef>
        <a:spcAft>
          <a:spcPct val="0"/>
        </a:spcAft>
        <a:defRPr kumimoji="1" sz="3600">
          <a:solidFill>
            <a:schemeClr val="tx2"/>
          </a:solidFill>
          <a:latin typeface="Arial" charset="0"/>
          <a:ea typeface="ＭＳ Ｐゴシック" pitchFamily="-48" charset="-128"/>
        </a:defRPr>
      </a:lvl5pPr>
      <a:lvl6pPr marL="457200" algn="l" rtl="0" eaLnBrk="1" fontAlgn="base" hangingPunct="1">
        <a:spcBef>
          <a:spcPct val="0"/>
        </a:spcBef>
        <a:spcAft>
          <a:spcPct val="0"/>
        </a:spcAft>
        <a:defRPr kumimoji="1" sz="3600">
          <a:solidFill>
            <a:schemeClr val="tx2"/>
          </a:solidFill>
          <a:latin typeface="Arial" charset="0"/>
          <a:ea typeface="ＭＳ Ｐゴシック" pitchFamily="-48" charset="-128"/>
        </a:defRPr>
      </a:lvl6pPr>
      <a:lvl7pPr marL="914400" algn="l" rtl="0" eaLnBrk="1" fontAlgn="base" hangingPunct="1">
        <a:spcBef>
          <a:spcPct val="0"/>
        </a:spcBef>
        <a:spcAft>
          <a:spcPct val="0"/>
        </a:spcAft>
        <a:defRPr kumimoji="1" sz="3600">
          <a:solidFill>
            <a:schemeClr val="tx2"/>
          </a:solidFill>
          <a:latin typeface="Arial" charset="0"/>
          <a:ea typeface="ＭＳ Ｐゴシック" pitchFamily="-48" charset="-128"/>
        </a:defRPr>
      </a:lvl7pPr>
      <a:lvl8pPr marL="1371600" algn="l" rtl="0" eaLnBrk="1" fontAlgn="base" hangingPunct="1">
        <a:spcBef>
          <a:spcPct val="0"/>
        </a:spcBef>
        <a:spcAft>
          <a:spcPct val="0"/>
        </a:spcAft>
        <a:defRPr kumimoji="1" sz="3600">
          <a:solidFill>
            <a:schemeClr val="tx2"/>
          </a:solidFill>
          <a:latin typeface="Arial" charset="0"/>
          <a:ea typeface="ＭＳ Ｐゴシック" pitchFamily="-48" charset="-128"/>
        </a:defRPr>
      </a:lvl8pPr>
      <a:lvl9pPr marL="1828800" algn="l" rtl="0" eaLnBrk="1" fontAlgn="base" hangingPunct="1">
        <a:spcBef>
          <a:spcPct val="0"/>
        </a:spcBef>
        <a:spcAft>
          <a:spcPct val="0"/>
        </a:spcAft>
        <a:defRPr kumimoji="1" sz="36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kumimoji="1" sz="3200">
          <a:solidFill>
            <a:srgbClr val="000000"/>
          </a:solidFill>
          <a:latin typeface="ヒラギノ角ゴ Pro W3"/>
          <a:ea typeface="ヒラギノ角ゴ Pro W3"/>
          <a:cs typeface="ヒラギノ角ゴ Pro W3"/>
        </a:defRPr>
      </a:lvl1pPr>
      <a:lvl2pPr marL="742950" indent="-285750" algn="l" rtl="0" eaLnBrk="1" fontAlgn="base" hangingPunct="1">
        <a:spcBef>
          <a:spcPct val="20000"/>
        </a:spcBef>
        <a:spcAft>
          <a:spcPct val="0"/>
        </a:spcAft>
        <a:buChar char="–"/>
        <a:defRPr kumimoji="1" sz="2800">
          <a:solidFill>
            <a:srgbClr val="000000"/>
          </a:solidFill>
          <a:latin typeface="ヒラギノ角ゴ Pro W3"/>
          <a:ea typeface="ヒラギノ角ゴ Pro W3"/>
          <a:cs typeface="ヒラギノ角ゴ Pro W3"/>
        </a:defRPr>
      </a:lvl2pPr>
      <a:lvl3pPr marL="1143000" indent="-228600" algn="l" rtl="0" eaLnBrk="1" fontAlgn="base" hangingPunct="1">
        <a:spcBef>
          <a:spcPct val="20000"/>
        </a:spcBef>
        <a:spcAft>
          <a:spcPct val="0"/>
        </a:spcAft>
        <a:buChar char="•"/>
        <a:defRPr kumimoji="1" sz="2400">
          <a:solidFill>
            <a:srgbClr val="000000"/>
          </a:solidFill>
          <a:latin typeface="ヒラギノ角ゴ Pro W3"/>
          <a:ea typeface="ヒラギノ角ゴ Pro W3"/>
          <a:cs typeface="ヒラギノ角ゴ Pro W3"/>
        </a:defRPr>
      </a:lvl3pPr>
      <a:lvl4pPr marL="16002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4pPr>
      <a:lvl5pPr marL="20574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5pPr>
      <a:lvl6pPr marL="2514600" indent="-228600" algn="l" rtl="0" eaLnBrk="1" fontAlgn="base" hangingPunct="1">
        <a:spcBef>
          <a:spcPct val="20000"/>
        </a:spcBef>
        <a:spcAft>
          <a:spcPct val="0"/>
        </a:spcAft>
        <a:buChar char="»"/>
        <a:defRPr kumimoji="1" sz="2000">
          <a:solidFill>
            <a:srgbClr val="000000"/>
          </a:solidFill>
          <a:latin typeface="+mn-lt"/>
          <a:ea typeface="+mn-ea"/>
        </a:defRPr>
      </a:lvl6pPr>
      <a:lvl7pPr marL="2971800" indent="-228600" algn="l" rtl="0" eaLnBrk="1" fontAlgn="base" hangingPunct="1">
        <a:spcBef>
          <a:spcPct val="20000"/>
        </a:spcBef>
        <a:spcAft>
          <a:spcPct val="0"/>
        </a:spcAft>
        <a:buChar char="»"/>
        <a:defRPr kumimoji="1" sz="2000">
          <a:solidFill>
            <a:srgbClr val="000000"/>
          </a:solidFill>
          <a:latin typeface="+mn-lt"/>
          <a:ea typeface="+mn-ea"/>
        </a:defRPr>
      </a:lvl7pPr>
      <a:lvl8pPr marL="3429000" indent="-228600" algn="l" rtl="0" eaLnBrk="1" fontAlgn="base" hangingPunct="1">
        <a:spcBef>
          <a:spcPct val="20000"/>
        </a:spcBef>
        <a:spcAft>
          <a:spcPct val="0"/>
        </a:spcAft>
        <a:buChar char="»"/>
        <a:defRPr kumimoji="1" sz="2000">
          <a:solidFill>
            <a:srgbClr val="000000"/>
          </a:solidFill>
          <a:latin typeface="+mn-lt"/>
          <a:ea typeface="+mn-ea"/>
        </a:defRPr>
      </a:lvl8pPr>
      <a:lvl9pPr marL="3886200" indent="-228600" algn="l" rtl="0" eaLnBrk="1" fontAlgn="base" hangingPunct="1">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5" Type="http://schemas.openxmlformats.org/officeDocument/2006/relationships/image" Target="../media/image3.wmf"/><Relationship Id="rId6" Type="http://schemas.openxmlformats.org/officeDocument/2006/relationships/image" Target="../media/image4.wmf"/><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sz="6000" dirty="0" smtClean="0">
                <a:solidFill>
                  <a:srgbClr val="000000"/>
                </a:solidFill>
                <a:latin typeface="+mj-ea"/>
              </a:rPr>
              <a:t>ITPASS </a:t>
            </a:r>
            <a:r>
              <a:rPr lang="ja-JP" altLang="en-US" sz="6000" dirty="0" smtClean="0">
                <a:solidFill>
                  <a:srgbClr val="000000"/>
                </a:solidFill>
                <a:latin typeface="+mj-ea"/>
              </a:rPr>
              <a:t>サーバ入門</a:t>
            </a:r>
            <a:endParaRPr lang="en-US" altLang="ja-JP" sz="6000" dirty="0">
              <a:solidFill>
                <a:srgbClr val="000000"/>
              </a:solidFill>
              <a:latin typeface="+mj-ea"/>
            </a:endParaRPr>
          </a:p>
        </p:txBody>
      </p:sp>
      <p:sp>
        <p:nvSpPr>
          <p:cNvPr id="2051" name="Rectangle 3"/>
          <p:cNvSpPr>
            <a:spLocks noGrp="1" noChangeArrowheads="1"/>
          </p:cNvSpPr>
          <p:nvPr>
            <p:ph type="subTitle" idx="1"/>
          </p:nvPr>
        </p:nvSpPr>
        <p:spPr>
          <a:xfrm>
            <a:off x="1640632" y="3657600"/>
            <a:ext cx="7439868" cy="1981200"/>
          </a:xfrm>
        </p:spPr>
        <p:txBody>
          <a:bodyPr/>
          <a:lstStyle/>
          <a:p>
            <a:r>
              <a:rPr lang="ja-JP" altLang="en-US" sz="2800" dirty="0" smtClean="0">
                <a:solidFill>
                  <a:srgbClr val="000000"/>
                </a:solidFill>
              </a:rPr>
              <a:t>神戸大学理学研究科惑星学専攻</a:t>
            </a:r>
            <a:endParaRPr lang="en-US" altLang="ja-JP" sz="2800" dirty="0" smtClean="0">
              <a:solidFill>
                <a:srgbClr val="000000"/>
              </a:solidFill>
            </a:endParaRPr>
          </a:p>
          <a:p>
            <a:r>
              <a:rPr lang="ja-JP" altLang="en-US" sz="2800" dirty="0" smtClean="0">
                <a:solidFill>
                  <a:srgbClr val="000000"/>
                </a:solidFill>
              </a:rPr>
              <a:t>流体地球物理学教育分野</a:t>
            </a:r>
            <a:r>
              <a:rPr lang="en-US" altLang="ja-JP" sz="2800" dirty="0" smtClean="0">
                <a:solidFill>
                  <a:srgbClr val="000000"/>
                </a:solidFill>
              </a:rPr>
              <a:t> M1 </a:t>
            </a:r>
          </a:p>
          <a:p>
            <a:r>
              <a:rPr lang="ja-JP" altLang="en-US" sz="2800" dirty="0" smtClean="0"/>
              <a:t>岡﨑</a:t>
            </a:r>
            <a:r>
              <a:rPr lang="en-US" altLang="ja-JP" sz="2800" dirty="0" smtClean="0">
                <a:solidFill>
                  <a:srgbClr val="000000"/>
                </a:solidFill>
              </a:rPr>
              <a:t> </a:t>
            </a:r>
            <a:r>
              <a:rPr lang="ja-JP" altLang="en-US" sz="2800" dirty="0" smtClean="0">
                <a:solidFill>
                  <a:srgbClr val="000000"/>
                </a:solidFill>
              </a:rPr>
              <a:t>正悟</a:t>
            </a:r>
            <a:endParaRPr lang="en-US" altLang="ja-JP" sz="2800" dirty="0" smtClean="0">
              <a:solidFill>
                <a:srgbClr val="000000"/>
              </a:solidFill>
            </a:endParaRPr>
          </a:p>
          <a:p>
            <a:r>
              <a:rPr lang="en-US" altLang="ja-JP" sz="1800" dirty="0" smtClean="0">
                <a:latin typeface="ヒラギノ角ゴ StdN W2"/>
                <a:ea typeface="ヒラギノ角ゴ StdN W2"/>
                <a:cs typeface="ヒラギノ角ゴ StdN W2"/>
              </a:rPr>
              <a:t>2015 </a:t>
            </a:r>
            <a:r>
              <a:rPr lang="ja-JP" altLang="en-US" sz="1800" dirty="0" smtClean="0">
                <a:latin typeface="ヒラギノ角ゴ StdN W2"/>
                <a:ea typeface="ヒラギノ角ゴ StdN W2"/>
                <a:cs typeface="ヒラギノ角ゴ StdN W2"/>
              </a:rPr>
              <a:t>年</a:t>
            </a:r>
            <a:r>
              <a:rPr lang="en-US" altLang="ja-JP" sz="1800" dirty="0" smtClean="0">
                <a:latin typeface="ヒラギノ角ゴ StdN W2"/>
                <a:ea typeface="ヒラギノ角ゴ StdN W2"/>
                <a:cs typeface="ヒラギノ角ゴ StdN W2"/>
              </a:rPr>
              <a:t> 9 </a:t>
            </a:r>
            <a:r>
              <a:rPr lang="ja-JP" altLang="en-US" sz="1800" dirty="0" smtClean="0">
                <a:latin typeface="ヒラギノ角ゴ StdN W2"/>
                <a:ea typeface="ヒラギノ角ゴ StdN W2"/>
                <a:cs typeface="ヒラギノ角ゴ StdN W2"/>
              </a:rPr>
              <a:t>月</a:t>
            </a:r>
            <a:r>
              <a:rPr lang="en-US" altLang="ja-JP" sz="1800" dirty="0" smtClean="0">
                <a:latin typeface="ヒラギノ角ゴ StdN W2"/>
                <a:ea typeface="ヒラギノ角ゴ StdN W2"/>
                <a:cs typeface="ヒラギノ角ゴ StdN W2"/>
              </a:rPr>
              <a:t> 18 </a:t>
            </a:r>
            <a:r>
              <a:rPr lang="ja-JP" altLang="en-US" sz="1800" dirty="0" smtClean="0">
                <a:latin typeface="ヒラギノ角ゴ StdN W2"/>
                <a:ea typeface="ヒラギノ角ゴ StdN W2"/>
                <a:cs typeface="ヒラギノ角ゴ StdN W2"/>
              </a:rPr>
              <a:t>日</a:t>
            </a:r>
            <a:r>
              <a:rPr lang="en-US" altLang="ja-JP" sz="1800" dirty="0" smtClean="0">
                <a:latin typeface="ヒラギノ角ゴ StdN W2"/>
                <a:ea typeface="ヒラギノ角ゴ StdN W2"/>
                <a:cs typeface="ヒラギノ角ゴ StdN W2"/>
              </a:rPr>
              <a:t> ITPASS </a:t>
            </a:r>
            <a:r>
              <a:rPr lang="ja-JP" altLang="en-US" sz="1800" dirty="0" smtClean="0">
                <a:latin typeface="ヒラギノ角ゴ StdN W2"/>
                <a:ea typeface="ヒラギノ角ゴ StdN W2"/>
                <a:cs typeface="ヒラギノ角ゴ StdN W2"/>
              </a:rPr>
              <a:t>サーバー再構築オリエンテーション</a:t>
            </a:r>
            <a:endParaRPr lang="en-US" altLang="ja-JP" sz="1800" dirty="0" smtClean="0">
              <a:solidFill>
                <a:srgbClr val="000000"/>
              </a:solidFill>
              <a:latin typeface="ヒラギノ角ゴ StdN W2"/>
              <a:ea typeface="ヒラギノ角ゴ StdN W2"/>
              <a:cs typeface="ヒラギノ角ゴ StdN W2"/>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サーバの構成 </a:t>
            </a:r>
            <a:r>
              <a:rPr lang="en-US" altLang="ja-JP" smtClean="0"/>
              <a:t>(2/2)</a:t>
            </a:r>
            <a:endParaRPr kumimoji="1" lang="ja-JP" altLang="en-US"/>
          </a:p>
        </p:txBody>
      </p:sp>
      <p:sp>
        <p:nvSpPr>
          <p:cNvPr id="3" name="コンテンツ プレースホルダ 2"/>
          <p:cNvSpPr>
            <a:spLocks noGrp="1"/>
          </p:cNvSpPr>
          <p:nvPr>
            <p:ph idx="1"/>
          </p:nvPr>
        </p:nvSpPr>
        <p:spPr/>
        <p:txBody>
          <a:bodyPr anchor="ctr"/>
          <a:lstStyle/>
          <a:p>
            <a:r>
              <a:rPr lang="ja-JP" altLang="en-US" dirty="0" smtClean="0"/>
              <a:t>ソフトウェア</a:t>
            </a:r>
            <a:endParaRPr lang="en-US" altLang="ja-JP" dirty="0" smtClean="0"/>
          </a:p>
          <a:p>
            <a:pPr lvl="1"/>
            <a:r>
              <a:rPr lang="en-US" altLang="ja-JP" dirty="0" smtClean="0"/>
              <a:t>OS: </a:t>
            </a:r>
            <a:r>
              <a:rPr lang="en-US" altLang="ja-JP" dirty="0" err="1" smtClean="0"/>
              <a:t>Debian</a:t>
            </a:r>
            <a:r>
              <a:rPr lang="en-US" altLang="ja-JP" dirty="0" smtClean="0"/>
              <a:t> GNU/Linux</a:t>
            </a:r>
          </a:p>
          <a:p>
            <a:pPr lvl="1"/>
            <a:r>
              <a:rPr lang="ja-JP" altLang="en-US" dirty="0" smtClean="0"/>
              <a:t>アプリケーションソフトウェアは </a:t>
            </a:r>
            <a:r>
              <a:rPr lang="en-US" altLang="ja-JP" dirty="0" smtClean="0"/>
              <a:t>ITPASS </a:t>
            </a:r>
            <a:r>
              <a:rPr lang="ja-JP" altLang="en-US" dirty="0" smtClean="0"/>
              <a:t>メンバーの要望に応じて導入</a:t>
            </a:r>
            <a:r>
              <a:rPr lang="en-US" altLang="ja-JP" dirty="0" smtClean="0"/>
              <a:t>/</a:t>
            </a:r>
            <a:r>
              <a:rPr lang="ja-JP" altLang="en-US" dirty="0" smtClean="0"/>
              <a:t>削除</a:t>
            </a:r>
            <a:endParaRPr lang="en-US" altLang="ja-JP" dirty="0" smtClean="0"/>
          </a:p>
          <a:p>
            <a:pPr lvl="1"/>
            <a:r>
              <a:rPr lang="ja-JP" altLang="en-US" dirty="0" smtClean="0"/>
              <a:t>サーバソフトウェアについては後述</a:t>
            </a:r>
            <a:endParaRPr lang="en-US" altLang="ja-JP" dirty="0" smtClean="0"/>
          </a:p>
          <a:p>
            <a:pPr lvl="2"/>
            <a:r>
              <a:rPr lang="en-US" altLang="ja-JP" dirty="0" smtClean="0"/>
              <a:t>ITPASS </a:t>
            </a:r>
            <a:r>
              <a:rPr lang="ja-JP" altLang="en-US" dirty="0" smtClean="0"/>
              <a:t>メンバーの了承を得れば各自で追加も可能</a:t>
            </a:r>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10</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サービス </a:t>
            </a:r>
            <a:r>
              <a:rPr lang="en-US" altLang="ja-JP" smtClean="0"/>
              <a:t>(+</a:t>
            </a:r>
            <a:r>
              <a:rPr lang="en-US" altLang="ja-JP" smtClean="0">
                <a:latin typeface="+mj-ea"/>
              </a:rPr>
              <a:t>α)</a:t>
            </a:r>
            <a:r>
              <a:rPr lang="ja-JP" altLang="en-US" smtClean="0">
                <a:latin typeface="+mj-ea"/>
              </a:rPr>
              <a:t> 一覧</a:t>
            </a:r>
            <a:endParaRPr kumimoji="1" lang="ja-JP" altLang="en-US">
              <a:latin typeface="+mj-ea"/>
            </a:endParaRPr>
          </a:p>
        </p:txBody>
      </p:sp>
      <p:sp>
        <p:nvSpPr>
          <p:cNvPr id="3" name="コンテンツ プレースホルダ 2"/>
          <p:cNvSpPr>
            <a:spLocks noGrp="1"/>
          </p:cNvSpPr>
          <p:nvPr>
            <p:ph idx="1"/>
          </p:nvPr>
        </p:nvSpPr>
        <p:spPr/>
        <p:txBody>
          <a:bodyPr/>
          <a:lstStyle/>
          <a:p>
            <a:r>
              <a:rPr kumimoji="1" lang="en-US" altLang="ja-JP" dirty="0" smtClean="0"/>
              <a:t>WWW</a:t>
            </a:r>
          </a:p>
          <a:p>
            <a:r>
              <a:rPr lang="en-US" altLang="ja-JP" dirty="0" smtClean="0"/>
              <a:t>MAIL</a:t>
            </a:r>
          </a:p>
          <a:p>
            <a:r>
              <a:rPr kumimoji="1" lang="en-US" altLang="ja-JP" dirty="0" smtClean="0"/>
              <a:t>DNS</a:t>
            </a:r>
          </a:p>
          <a:p>
            <a:pPr lvl="1"/>
            <a:r>
              <a:rPr lang="ja-JP" altLang="en-US" dirty="0" smtClean="0"/>
              <a:t>現在はキャッシュサーバとして稼働中</a:t>
            </a:r>
            <a:endParaRPr lang="en-US" altLang="ja-JP" dirty="0" smtClean="0"/>
          </a:p>
          <a:p>
            <a:r>
              <a:rPr lang="en-US" altLang="ja-JP" dirty="0" smtClean="0"/>
              <a:t>gate-</a:t>
            </a:r>
            <a:r>
              <a:rPr lang="en-US" altLang="ja-JP" dirty="0" err="1" smtClean="0"/>
              <a:t>toroku</a:t>
            </a:r>
            <a:r>
              <a:rPr lang="en-US" altLang="ja-JP" dirty="0" smtClean="0"/>
              <a:t>-system</a:t>
            </a:r>
          </a:p>
          <a:p>
            <a:r>
              <a:rPr lang="en-US" altLang="ja-JP" dirty="0" err="1" smtClean="0"/>
              <a:t>Hiki</a:t>
            </a:r>
            <a:endParaRPr lang="en-US" altLang="ja-JP" dirty="0" smtClean="0"/>
          </a:p>
          <a:p>
            <a:endParaRPr lang="en-US" altLang="ja-JP" dirty="0" smtClean="0"/>
          </a:p>
          <a:p>
            <a:r>
              <a:rPr lang="ja-JP" altLang="en-US" dirty="0" smtClean="0"/>
              <a:t>それぞれの技術的詳細は今後の </a:t>
            </a:r>
            <a:r>
              <a:rPr lang="en-US" altLang="ja-JP" dirty="0" smtClean="0"/>
              <a:t>ITPASS </a:t>
            </a:r>
            <a:r>
              <a:rPr lang="ja-JP" altLang="en-US" dirty="0" smtClean="0"/>
              <a:t>セミナーにて</a:t>
            </a:r>
            <a:r>
              <a:rPr lang="en-US" altLang="ja-JP" dirty="0" smtClean="0"/>
              <a:t>…</a:t>
            </a:r>
          </a:p>
          <a:p>
            <a:pPr lvl="1"/>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11</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WWW</a:t>
            </a:r>
            <a:endParaRPr kumimoji="1" lang="ja-JP" altLang="en-US"/>
          </a:p>
        </p:txBody>
      </p:sp>
      <p:sp>
        <p:nvSpPr>
          <p:cNvPr id="3" name="コンテンツ プレースホルダ 2"/>
          <p:cNvSpPr>
            <a:spLocks noGrp="1"/>
          </p:cNvSpPr>
          <p:nvPr>
            <p:ph idx="1"/>
          </p:nvPr>
        </p:nvSpPr>
        <p:spPr>
          <a:xfrm>
            <a:off x="825500" y="1844675"/>
            <a:ext cx="8664004" cy="4495800"/>
          </a:xfrm>
        </p:spPr>
        <p:txBody>
          <a:bodyPr/>
          <a:lstStyle/>
          <a:p>
            <a:r>
              <a:rPr kumimoji="1" lang="en-US" altLang="ja-JP" smtClean="0"/>
              <a:t>HTTP</a:t>
            </a:r>
            <a:r>
              <a:rPr kumimoji="1" lang="ja-JP" altLang="en-US" smtClean="0"/>
              <a:t>・</a:t>
            </a:r>
            <a:r>
              <a:rPr kumimoji="1" lang="en-US" altLang="ja-JP" smtClean="0"/>
              <a:t>HTTPS (apache2) </a:t>
            </a:r>
            <a:r>
              <a:rPr kumimoji="1" lang="ja-JP" altLang="en-US" smtClean="0"/>
              <a:t>サービスを提供</a:t>
            </a:r>
            <a:endParaRPr kumimoji="1" lang="en-US" altLang="ja-JP" smtClean="0"/>
          </a:p>
          <a:p>
            <a:r>
              <a:rPr lang="en-US" altLang="ja-JP" smtClean="0"/>
              <a:t>URL: http(s)://{itpass,epa,aoe}.scitec.kobe-u.ac.jp/</a:t>
            </a:r>
          </a:p>
          <a:p>
            <a:r>
              <a:rPr kumimoji="1" lang="en-US" altLang="ja-JP" smtClean="0"/>
              <a:t>ITPASS, </a:t>
            </a:r>
            <a:r>
              <a:rPr kumimoji="1" lang="ja-JP" altLang="en-US" smtClean="0"/>
              <a:t>研究室</a:t>
            </a:r>
            <a:r>
              <a:rPr lang="en-US" altLang="ja-JP" smtClean="0"/>
              <a:t>, </a:t>
            </a:r>
            <a:r>
              <a:rPr lang="ja-JP" altLang="en-US" smtClean="0"/>
              <a:t>個々人の情報発信の場</a:t>
            </a:r>
            <a:endParaRPr lang="en-US" altLang="ja-JP" smtClean="0"/>
          </a:p>
          <a:p>
            <a:r>
              <a:rPr kumimoji="1" lang="en-US" altLang="ja-JP" smtClean="0"/>
              <a:t>HikiWiki</a:t>
            </a:r>
            <a:r>
              <a:rPr kumimoji="1" lang="ja-JP" altLang="en-US" smtClean="0"/>
              <a:t> によるコンテンツ管理</a:t>
            </a:r>
            <a:endParaRPr kumimoji="1" lang="en-US" altLang="ja-JP" smtClean="0"/>
          </a:p>
          <a:p>
            <a:pPr lvl="1"/>
            <a:r>
              <a:rPr lang="ja-JP" altLang="en-US" smtClean="0"/>
              <a:t>ブラウザ越しにコンテンツの編集が可能</a:t>
            </a:r>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12</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MAIL</a:t>
            </a:r>
            <a:endParaRPr kumimoji="1" lang="ja-JP" altLang="en-US"/>
          </a:p>
        </p:txBody>
      </p:sp>
      <p:sp>
        <p:nvSpPr>
          <p:cNvPr id="3" name="コンテンツ プレースホルダ 2"/>
          <p:cNvSpPr>
            <a:spLocks noGrp="1"/>
          </p:cNvSpPr>
          <p:nvPr>
            <p:ph idx="1"/>
          </p:nvPr>
        </p:nvSpPr>
        <p:spPr/>
        <p:txBody>
          <a:bodyPr anchor="ctr"/>
          <a:lstStyle/>
          <a:p>
            <a:r>
              <a:rPr kumimoji="1" lang="en-US" altLang="ja-JP" dirty="0" smtClean="0"/>
              <a:t>SMTP(</a:t>
            </a:r>
            <a:r>
              <a:rPr kumimoji="1" lang="en-US" altLang="ja-JP" dirty="0" err="1" smtClean="0"/>
              <a:t>qmail</a:t>
            </a:r>
            <a:r>
              <a:rPr kumimoji="1" lang="en-US" altLang="ja-JP" dirty="0" smtClean="0"/>
              <a:t>), APOP(</a:t>
            </a:r>
            <a:r>
              <a:rPr kumimoji="1" lang="en-US" altLang="ja-JP" dirty="0" err="1" smtClean="0"/>
              <a:t>qpopper</a:t>
            </a:r>
            <a:r>
              <a:rPr kumimoji="1" lang="en-US" altLang="ja-JP" dirty="0" smtClean="0"/>
              <a:t>)</a:t>
            </a:r>
            <a:r>
              <a:rPr kumimoji="1" lang="ja-JP" altLang="en-US" dirty="0" smtClean="0"/>
              <a:t> をサービス</a:t>
            </a:r>
            <a:endParaRPr kumimoji="1" lang="en-US" altLang="ja-JP" dirty="0" smtClean="0"/>
          </a:p>
          <a:p>
            <a:r>
              <a:rPr lang="en-US" altLang="ja-JP" dirty="0" smtClean="0"/>
              <a:t>xxx@{</a:t>
            </a:r>
            <a:r>
              <a:rPr lang="en-US" altLang="ja-JP" dirty="0" err="1" smtClean="0"/>
              <a:t>itpass,epa,aoe</a:t>
            </a:r>
            <a:r>
              <a:rPr lang="en-US" altLang="ja-JP" dirty="0" smtClean="0"/>
              <a:t>}.</a:t>
            </a:r>
            <a:r>
              <a:rPr lang="en-US" altLang="ja-JP" dirty="0" err="1" smtClean="0"/>
              <a:t>scitec.kobe-u.ac.jp</a:t>
            </a:r>
            <a:r>
              <a:rPr lang="ja-JP" altLang="en-US" dirty="0" smtClean="0"/>
              <a:t>　宛のメールの受信</a:t>
            </a:r>
            <a:endParaRPr lang="en-US" altLang="ja-JP" dirty="0" smtClean="0"/>
          </a:p>
          <a:p>
            <a:r>
              <a:rPr kumimoji="1" lang="en-US" altLang="ja-JP" dirty="0" err="1" smtClean="0"/>
              <a:t>ezmlm</a:t>
            </a:r>
            <a:r>
              <a:rPr kumimoji="1" lang="en-US" altLang="ja-JP" dirty="0" smtClean="0"/>
              <a:t> </a:t>
            </a:r>
            <a:r>
              <a:rPr kumimoji="1" lang="ja-JP" altLang="en-US" dirty="0" smtClean="0"/>
              <a:t>によるメーリングリスト管理</a:t>
            </a: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13</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DNS</a:t>
            </a:r>
            <a:endParaRPr kumimoji="1" lang="ja-JP" altLang="en-US"/>
          </a:p>
        </p:txBody>
      </p:sp>
      <p:sp>
        <p:nvSpPr>
          <p:cNvPr id="3" name="コンテンツ プレースホルダ 2"/>
          <p:cNvSpPr>
            <a:spLocks noGrp="1"/>
          </p:cNvSpPr>
          <p:nvPr>
            <p:ph idx="1"/>
          </p:nvPr>
        </p:nvSpPr>
        <p:spPr/>
        <p:txBody>
          <a:bodyPr anchor="ctr"/>
          <a:lstStyle/>
          <a:p>
            <a:r>
              <a:rPr kumimoji="1" lang="ja-JP" altLang="en-US" dirty="0" smtClean="0"/>
              <a:t>ドメイン </a:t>
            </a:r>
            <a:r>
              <a:rPr lang="en-US" altLang="ja-JP" dirty="0" smtClean="0"/>
              <a:t>{</a:t>
            </a:r>
            <a:r>
              <a:rPr lang="en-US" altLang="ja-JP" dirty="0" err="1" smtClean="0"/>
              <a:t>epa,aoe</a:t>
            </a:r>
            <a:r>
              <a:rPr lang="en-US" altLang="ja-JP" dirty="0" smtClean="0"/>
              <a:t>}.</a:t>
            </a:r>
            <a:r>
              <a:rPr lang="en-US" altLang="ja-JP" dirty="0" err="1" smtClean="0"/>
              <a:t>scitec.kobe-u.ac.jp</a:t>
            </a:r>
            <a:r>
              <a:rPr lang="en-US" altLang="ja-JP" dirty="0" smtClean="0"/>
              <a:t> </a:t>
            </a:r>
            <a:r>
              <a:rPr lang="ja-JP" altLang="en-US" dirty="0" smtClean="0"/>
              <a:t>と </a:t>
            </a:r>
            <a:r>
              <a:rPr lang="en-US" altLang="ja-JP" dirty="0" smtClean="0"/>
              <a:t>IP </a:t>
            </a:r>
            <a:r>
              <a:rPr lang="ja-JP" altLang="en-US" dirty="0" smtClean="0"/>
              <a:t>アドレス </a:t>
            </a:r>
            <a:r>
              <a:rPr lang="en-US" altLang="ja-JP" dirty="0" smtClean="0"/>
              <a:t>133.30.109.0/25 </a:t>
            </a:r>
            <a:r>
              <a:rPr lang="ja-JP" altLang="en-US" dirty="0" smtClean="0"/>
              <a:t>の対応表の管理 </a:t>
            </a:r>
            <a:r>
              <a:rPr lang="en-US" altLang="ja-JP" dirty="0" smtClean="0"/>
              <a:t>(</a:t>
            </a:r>
            <a:r>
              <a:rPr lang="ja-JP" altLang="en-US" dirty="0" smtClean="0"/>
              <a:t>をしていた</a:t>
            </a:r>
            <a:r>
              <a:rPr lang="en-US" altLang="ja-JP" dirty="0" smtClean="0"/>
              <a:t>)</a:t>
            </a:r>
          </a:p>
          <a:p>
            <a:pPr lvl="1"/>
            <a:r>
              <a:rPr lang="ja-JP" altLang="en-US" dirty="0" smtClean="0"/>
              <a:t>情報基盤センターに移行済み</a:t>
            </a:r>
            <a:endParaRPr lang="en-US" altLang="ja-JP" dirty="0" smtClean="0"/>
          </a:p>
          <a:p>
            <a:pPr lvl="1"/>
            <a:r>
              <a:rPr lang="ja-JP" altLang="en-US" dirty="0" smtClean="0"/>
              <a:t>勉強のため</a:t>
            </a:r>
            <a:r>
              <a:rPr lang="en-US" altLang="ja-JP" dirty="0" smtClean="0"/>
              <a:t>, </a:t>
            </a:r>
            <a:r>
              <a:rPr lang="ja-JP" altLang="en-US" dirty="0" smtClean="0"/>
              <a:t>内向きキャッシュサーバとして構築</a:t>
            </a:r>
            <a:r>
              <a:rPr lang="en-US" altLang="ja-JP" dirty="0" smtClean="0"/>
              <a:t>, </a:t>
            </a:r>
            <a:r>
              <a:rPr lang="ja-JP" altLang="en-US" dirty="0" smtClean="0"/>
              <a:t>運用</a:t>
            </a:r>
            <a:endParaRPr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14</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gate-toroku-system</a:t>
            </a:r>
            <a:endParaRPr kumimoji="1" lang="ja-JP" altLang="en-US"/>
          </a:p>
        </p:txBody>
      </p:sp>
      <p:sp>
        <p:nvSpPr>
          <p:cNvPr id="3" name="コンテンツ プレースホルダ 2"/>
          <p:cNvSpPr>
            <a:spLocks noGrp="1"/>
          </p:cNvSpPr>
          <p:nvPr>
            <p:ph idx="1"/>
          </p:nvPr>
        </p:nvSpPr>
        <p:spPr>
          <a:xfrm>
            <a:off x="848544" y="1052736"/>
            <a:ext cx="8519988" cy="5184576"/>
          </a:xfrm>
        </p:spPr>
        <p:txBody>
          <a:bodyPr anchor="ctr"/>
          <a:lstStyle/>
          <a:p>
            <a:r>
              <a:rPr lang="ja-JP" altLang="en-US" sz="2800" dirty="0" smtClean="0"/>
              <a:t>ユーザ管理システム</a:t>
            </a:r>
            <a:endParaRPr lang="en-US" altLang="ja-JP" sz="2800" dirty="0" smtClean="0"/>
          </a:p>
          <a:p>
            <a:r>
              <a:rPr kumimoji="1" lang="en-US" altLang="ja-JP" sz="2800" dirty="0" smtClean="0"/>
              <a:t>CGI </a:t>
            </a:r>
            <a:r>
              <a:rPr kumimoji="1" lang="ja-JP" altLang="en-US" sz="2800" dirty="0" smtClean="0"/>
              <a:t>を用いることで</a:t>
            </a:r>
            <a:r>
              <a:rPr kumimoji="1" lang="en-US" altLang="ja-JP" sz="2800" dirty="0" smtClean="0"/>
              <a:t> WWW </a:t>
            </a:r>
            <a:r>
              <a:rPr kumimoji="1" lang="ja-JP" altLang="en-US" sz="2800" dirty="0" smtClean="0"/>
              <a:t>を介したユーザ</a:t>
            </a:r>
            <a:r>
              <a:rPr kumimoji="1" lang="en-US" altLang="ja-JP" sz="2800" dirty="0" smtClean="0"/>
              <a:t>/</a:t>
            </a:r>
            <a:r>
              <a:rPr kumimoji="1" lang="ja-JP" altLang="en-US" sz="2800" dirty="0" smtClean="0"/>
              <a:t>グループの登録申請・承認・変更・廃止を行うことが可能</a:t>
            </a:r>
            <a:endParaRPr kumimoji="1" lang="en-US" altLang="ja-JP" sz="2800" dirty="0" smtClean="0"/>
          </a:p>
          <a:p>
            <a:r>
              <a:rPr lang="ja-JP" altLang="en-US" sz="2800" dirty="0" smtClean="0"/>
              <a:t>複数サーバでユーザ情報の共有が可能</a:t>
            </a:r>
            <a:endParaRPr lang="en-US" altLang="ja-JP" sz="2800" dirty="0" smtClean="0"/>
          </a:p>
          <a:p>
            <a:pPr lvl="1"/>
            <a:r>
              <a:rPr kumimoji="1" lang="ja-JP" altLang="en-US" sz="2400" dirty="0" smtClean="0"/>
              <a:t>現 </a:t>
            </a:r>
            <a:r>
              <a:rPr kumimoji="1" lang="en-US" altLang="ja-JP" sz="2400" dirty="0" smtClean="0"/>
              <a:t>ITPASS </a:t>
            </a:r>
            <a:r>
              <a:rPr kumimoji="1" lang="ja-JP" altLang="en-US" sz="2400" dirty="0" smtClean="0"/>
              <a:t>サーバ </a:t>
            </a:r>
            <a:r>
              <a:rPr kumimoji="1" lang="en-US" altLang="ja-JP" sz="2400" dirty="0" smtClean="0"/>
              <a:t>(</a:t>
            </a:r>
            <a:r>
              <a:rPr kumimoji="1" lang="en-US" altLang="ja-JP" sz="2400" dirty="0" err="1" smtClean="0"/>
              <a:t>ika</a:t>
            </a:r>
            <a:r>
              <a:rPr kumimoji="1" lang="en-US" altLang="ja-JP" sz="2400" dirty="0" smtClean="0"/>
              <a:t> </a:t>
            </a:r>
            <a:r>
              <a:rPr kumimoji="1" lang="ja-JP" altLang="en-US" sz="2400" dirty="0" smtClean="0"/>
              <a:t>のみで運用中</a:t>
            </a:r>
            <a:r>
              <a:rPr kumimoji="1" lang="en-US" altLang="ja-JP" sz="2400" dirty="0" smtClean="0"/>
              <a:t>)</a:t>
            </a:r>
            <a:r>
              <a:rPr kumimoji="1" lang="ja-JP" altLang="en-US" sz="2400" dirty="0" smtClean="0"/>
              <a:t> では関係ないが</a:t>
            </a:r>
            <a:r>
              <a:rPr kumimoji="1" lang="en-US" altLang="ja-JP" sz="2400" dirty="0" smtClean="0"/>
              <a:t>...</a:t>
            </a:r>
          </a:p>
          <a:p>
            <a:r>
              <a:rPr lang="ja-JP" altLang="en-US" sz="2800" dirty="0" smtClean="0"/>
              <a:t>特定のグループに対してシステム管理者の権限の付与が可能</a:t>
            </a:r>
            <a:endParaRPr lang="en-US" altLang="ja-JP" sz="2800" dirty="0" smtClean="0"/>
          </a:p>
          <a:p>
            <a:pPr lvl="1"/>
            <a:r>
              <a:rPr kumimoji="1" lang="en-US" altLang="ja-JP" sz="2400" dirty="0" smtClean="0"/>
              <a:t>ITPASS </a:t>
            </a:r>
            <a:r>
              <a:rPr kumimoji="1" lang="ja-JP" altLang="en-US" sz="2400" dirty="0" smtClean="0"/>
              <a:t>サーバでは</a:t>
            </a:r>
            <a:r>
              <a:rPr lang="en-US" altLang="ja-JP" sz="2400" dirty="0" smtClean="0"/>
              <a:t>, </a:t>
            </a:r>
            <a:r>
              <a:rPr lang="en-US" altLang="ja-JP" sz="2400" dirty="0" err="1" smtClean="0"/>
              <a:t>itpadmin</a:t>
            </a:r>
            <a:r>
              <a:rPr lang="en-US" altLang="ja-JP" sz="2400" dirty="0" smtClean="0"/>
              <a:t> </a:t>
            </a:r>
            <a:r>
              <a:rPr lang="ja-JP" altLang="en-US" sz="2400" dirty="0" smtClean="0"/>
              <a:t>グループのメンバーは </a:t>
            </a:r>
            <a:r>
              <a:rPr lang="en-US" altLang="ja-JP" sz="2400" dirty="0" err="1" smtClean="0"/>
              <a:t>sudo</a:t>
            </a:r>
            <a:r>
              <a:rPr lang="en-US" altLang="ja-JP" sz="2400" dirty="0" smtClean="0"/>
              <a:t> </a:t>
            </a:r>
            <a:r>
              <a:rPr lang="ja-JP" altLang="en-US" sz="2400" dirty="0" smtClean="0"/>
              <a:t>コマンドで </a:t>
            </a:r>
            <a:r>
              <a:rPr lang="en-US" altLang="ja-JP" sz="2400" dirty="0" smtClean="0"/>
              <a:t>root </a:t>
            </a:r>
            <a:r>
              <a:rPr lang="ja-JP" altLang="en-US" sz="2400" dirty="0" smtClean="0"/>
              <a:t>になれる</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15</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サーバまとめ</a:t>
            </a:r>
            <a:endParaRPr kumimoji="1" lang="ja-JP" altLang="en-US"/>
          </a:p>
        </p:txBody>
      </p:sp>
      <p:sp>
        <p:nvSpPr>
          <p:cNvPr id="3" name="コンテンツ プレースホルダ 2"/>
          <p:cNvSpPr>
            <a:spLocks noGrp="1"/>
          </p:cNvSpPr>
          <p:nvPr>
            <p:ph idx="1"/>
          </p:nvPr>
        </p:nvSpPr>
        <p:spPr/>
        <p:txBody>
          <a:bodyPr anchor="ctr"/>
          <a:lstStyle/>
          <a:p>
            <a:r>
              <a:rPr kumimoji="1" lang="ja-JP" altLang="en-US" sz="2800" dirty="0" smtClean="0"/>
              <a:t>サーバ構築・運用を通して技術や運営のノウハウを身につけるためのトレーニングキット</a:t>
            </a:r>
            <a:endParaRPr kumimoji="1" lang="en-US" altLang="ja-JP" sz="2800" dirty="0" smtClean="0"/>
          </a:p>
          <a:p>
            <a:r>
              <a:rPr lang="ja-JP" altLang="en-US" sz="2800" dirty="0" smtClean="0"/>
              <a:t>北大 </a:t>
            </a:r>
            <a:r>
              <a:rPr lang="en-US" altLang="ja-JP" sz="2800" dirty="0" smtClean="0"/>
              <a:t>EP </a:t>
            </a:r>
            <a:r>
              <a:rPr lang="ja-JP" altLang="en-US" sz="2800" dirty="0" smtClean="0"/>
              <a:t>サーバ</a:t>
            </a:r>
            <a:r>
              <a:rPr lang="en-US" altLang="ja-JP" sz="2800" dirty="0" smtClean="0"/>
              <a:t>, </a:t>
            </a:r>
            <a:r>
              <a:rPr lang="ja-JP" altLang="en-US" sz="2800" dirty="0" smtClean="0"/>
              <a:t>神戸大 </a:t>
            </a:r>
            <a:r>
              <a:rPr lang="en-US" altLang="ja-JP" sz="2800" dirty="0" smtClean="0"/>
              <a:t>AHS </a:t>
            </a:r>
            <a:r>
              <a:rPr lang="ja-JP" altLang="en-US" sz="2800" dirty="0" smtClean="0"/>
              <a:t>サーバ</a:t>
            </a:r>
            <a:r>
              <a:rPr lang="en-US" altLang="ja-JP" sz="2800" dirty="0" smtClean="0"/>
              <a:t>, </a:t>
            </a:r>
            <a:r>
              <a:rPr lang="ja-JP" altLang="en-US" sz="2800" dirty="0" smtClean="0"/>
              <a:t>電脳サーバのツール・ノウハウを継承して構築・運用</a:t>
            </a:r>
            <a:endParaRPr lang="en-US" altLang="ja-JP" sz="2800" dirty="0" smtClean="0"/>
          </a:p>
          <a:p>
            <a:r>
              <a:rPr kumimoji="1" lang="ja-JP" altLang="en-US" sz="2800" dirty="0" smtClean="0"/>
              <a:t>年一回</a:t>
            </a:r>
            <a:r>
              <a:rPr kumimoji="1" lang="en-US" altLang="ja-JP" sz="2800" dirty="0" smtClean="0"/>
              <a:t>, </a:t>
            </a:r>
            <a:r>
              <a:rPr kumimoji="1" lang="ja-JP" altLang="en-US" sz="2800" dirty="0" smtClean="0"/>
              <a:t>ユーザ整理とサーバ再構築を行っている</a:t>
            </a:r>
            <a:endParaRPr kumimoji="1" lang="en-US" altLang="ja-JP" sz="2800" dirty="0" smtClean="0"/>
          </a:p>
          <a:p>
            <a:r>
              <a:rPr lang="en-US" altLang="ja-JP" sz="2800" dirty="0" smtClean="0"/>
              <a:t>WWW, MAIL, DNS </a:t>
            </a:r>
            <a:r>
              <a:rPr lang="ja-JP" altLang="en-US" sz="2800" dirty="0" smtClean="0"/>
              <a:t>サービスを提供している</a:t>
            </a:r>
            <a:endParaRPr lang="en-US" altLang="ja-JP" sz="2800" dirty="0" smtClean="0"/>
          </a:p>
          <a:p>
            <a:r>
              <a:rPr kumimoji="1" lang="ja-JP" altLang="en-US" sz="2800" dirty="0" smtClean="0"/>
              <a:t>ユーザ管理に </a:t>
            </a:r>
            <a:r>
              <a:rPr kumimoji="1" lang="en-US" altLang="ja-JP" sz="2800" dirty="0" smtClean="0"/>
              <a:t>gate-</a:t>
            </a:r>
            <a:r>
              <a:rPr kumimoji="1" lang="en-US" altLang="ja-JP" sz="2800" dirty="0" err="1" smtClean="0"/>
              <a:t>toroku</a:t>
            </a:r>
            <a:r>
              <a:rPr kumimoji="1" lang="en-US" altLang="ja-JP" sz="2800" dirty="0" smtClean="0"/>
              <a:t>-system </a:t>
            </a:r>
            <a:r>
              <a:rPr kumimoji="1" lang="ja-JP" altLang="en-US" sz="2800" dirty="0" smtClean="0"/>
              <a:t>を用いている</a:t>
            </a:r>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16</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0472" y="2430016"/>
            <a:ext cx="9001000" cy="1143000"/>
          </a:xfrm>
        </p:spPr>
        <p:txBody>
          <a:bodyPr/>
          <a:lstStyle/>
          <a:p>
            <a:r>
              <a:rPr kumimoji="1" lang="en-US" altLang="ja-JP" sz="4400" dirty="0" smtClean="0"/>
              <a:t>ITPASS </a:t>
            </a:r>
            <a:r>
              <a:rPr kumimoji="1" lang="ja-JP" altLang="en-US" sz="4400" dirty="0" smtClean="0"/>
              <a:t>サーバ</a:t>
            </a:r>
            <a:r>
              <a:rPr lang="ja-JP" altLang="en-US" sz="4400" dirty="0" smtClean="0"/>
              <a:t>再構築に向けて</a:t>
            </a:r>
            <a:endParaRPr kumimoji="1" lang="ja-JP" altLang="en-US" sz="4400"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サーバ再構築概要</a:t>
            </a:r>
            <a:endParaRPr kumimoji="1" lang="ja-JP" altLang="en-US"/>
          </a:p>
        </p:txBody>
      </p:sp>
      <p:sp>
        <p:nvSpPr>
          <p:cNvPr id="3" name="コンテンツ プレースホルダ 2"/>
          <p:cNvSpPr>
            <a:spLocks noGrp="1"/>
          </p:cNvSpPr>
          <p:nvPr>
            <p:ph idx="1"/>
          </p:nvPr>
        </p:nvSpPr>
        <p:spPr/>
        <p:txBody>
          <a:bodyPr anchor="ctr"/>
          <a:lstStyle/>
          <a:p>
            <a:r>
              <a:rPr kumimoji="1" lang="ja-JP" altLang="en-US" sz="2800" dirty="0" smtClean="0"/>
              <a:t>現在の予備機である </a:t>
            </a:r>
            <a:r>
              <a:rPr kumimoji="1" lang="en-US" altLang="ja-JP" sz="2800" dirty="0" err="1" smtClean="0"/>
              <a:t>tako</a:t>
            </a:r>
            <a:r>
              <a:rPr kumimoji="1" lang="en-US" altLang="ja-JP" sz="2800" dirty="0" smtClean="0"/>
              <a:t> </a:t>
            </a:r>
            <a:r>
              <a:rPr kumimoji="1" lang="ja-JP" altLang="en-US" sz="2800" dirty="0" smtClean="0"/>
              <a:t>を再構築し</a:t>
            </a:r>
            <a:r>
              <a:rPr kumimoji="1" lang="en-US" altLang="ja-JP" sz="2800" dirty="0" smtClean="0"/>
              <a:t>, </a:t>
            </a:r>
            <a:r>
              <a:rPr kumimoji="1" lang="en-US" altLang="ja-JP" sz="2800" dirty="0" err="1" smtClean="0"/>
              <a:t>ika</a:t>
            </a:r>
            <a:r>
              <a:rPr kumimoji="1" lang="en-US" altLang="ja-JP" sz="2800" dirty="0" smtClean="0"/>
              <a:t> </a:t>
            </a:r>
            <a:r>
              <a:rPr kumimoji="1" lang="ja-JP" altLang="en-US" sz="2800" dirty="0" smtClean="0"/>
              <a:t>から </a:t>
            </a:r>
            <a:r>
              <a:rPr kumimoji="1" lang="en-US" altLang="ja-JP" sz="2800" dirty="0" err="1" smtClean="0"/>
              <a:t>tako</a:t>
            </a:r>
            <a:r>
              <a:rPr kumimoji="1" lang="en-US" altLang="ja-JP" sz="2800" dirty="0" smtClean="0"/>
              <a:t> </a:t>
            </a:r>
            <a:r>
              <a:rPr kumimoji="1" lang="ja-JP" altLang="en-US" sz="2800" dirty="0" smtClean="0"/>
              <a:t>へ </a:t>
            </a:r>
            <a:r>
              <a:rPr kumimoji="1" lang="en-US" altLang="ja-JP" sz="2800" dirty="0" smtClean="0"/>
              <a:t>ITPASS </a:t>
            </a:r>
            <a:r>
              <a:rPr kumimoji="1" lang="ja-JP" altLang="en-US" sz="2800" dirty="0" smtClean="0"/>
              <a:t>本サーバを入れ替える</a:t>
            </a:r>
            <a:endParaRPr kumimoji="1" lang="en-US" altLang="ja-JP" sz="2800" dirty="0" smtClean="0"/>
          </a:p>
          <a:p>
            <a:r>
              <a:rPr lang="ja-JP" altLang="en-US" sz="2800" dirty="0" smtClean="0"/>
              <a:t>院生</a:t>
            </a:r>
            <a:r>
              <a:rPr lang="en-US" altLang="ja-JP" sz="2800" dirty="0" smtClean="0"/>
              <a:t>, </a:t>
            </a:r>
            <a:r>
              <a:rPr lang="ja-JP" altLang="en-US" sz="2800" dirty="0" smtClean="0"/>
              <a:t>学部生が中心となって行う</a:t>
            </a:r>
            <a:endParaRPr lang="en-US" altLang="ja-JP" sz="2800" dirty="0" smtClean="0"/>
          </a:p>
          <a:p>
            <a:pPr lvl="1"/>
            <a:r>
              <a:rPr kumimoji="1" lang="ja-JP" altLang="en-US" sz="2400" dirty="0" smtClean="0"/>
              <a:t>その後の運用・メンテナンスも行う</a:t>
            </a:r>
            <a:endParaRPr kumimoji="1" lang="en-US" altLang="ja-JP" sz="2400" dirty="0" smtClean="0"/>
          </a:p>
          <a:p>
            <a:r>
              <a:rPr lang="ja-JP" altLang="en-US" sz="2800" dirty="0" smtClean="0"/>
              <a:t>チュータは去年の構築者 </a:t>
            </a:r>
            <a:r>
              <a:rPr lang="en-US" altLang="ja-JP" sz="2800" dirty="0" smtClean="0"/>
              <a:t>(</a:t>
            </a:r>
            <a:r>
              <a:rPr lang="ja-JP" altLang="en-US" sz="2800" dirty="0" smtClean="0"/>
              <a:t>括弧内は前回担当</a:t>
            </a:r>
            <a:r>
              <a:rPr lang="en-US" altLang="ja-JP" sz="2800" dirty="0" smtClean="0"/>
              <a:t>)</a:t>
            </a:r>
          </a:p>
          <a:p>
            <a:pPr lvl="1"/>
            <a:r>
              <a:rPr lang="en-US" altLang="en-US" sz="2400" dirty="0" smtClean="0"/>
              <a:t>岡﨑</a:t>
            </a:r>
            <a:r>
              <a:rPr kumimoji="1" lang="ja-JP" altLang="en-US" sz="2400" dirty="0" smtClean="0"/>
              <a:t> </a:t>
            </a:r>
            <a:r>
              <a:rPr kumimoji="1" lang="en-US" altLang="ja-JP" sz="2400" dirty="0" smtClean="0"/>
              <a:t>(WWW)</a:t>
            </a:r>
          </a:p>
          <a:p>
            <a:pPr lvl="1"/>
            <a:r>
              <a:rPr lang="ja-JP" altLang="en-US" sz="2400" dirty="0" smtClean="0"/>
              <a:t>村上 </a:t>
            </a:r>
            <a:r>
              <a:rPr lang="en-US" altLang="ja-JP" sz="2400" dirty="0" smtClean="0"/>
              <a:t>(MAIL + </a:t>
            </a:r>
            <a:r>
              <a:rPr lang="en-US" altLang="ja-JP" sz="2400" dirty="0" err="1" smtClean="0"/>
              <a:t>Hiki</a:t>
            </a:r>
            <a:r>
              <a:rPr lang="en-US" altLang="ja-JP" sz="2400" dirty="0" smtClean="0"/>
              <a:t>)</a:t>
            </a:r>
          </a:p>
          <a:p>
            <a:pPr lvl="1"/>
            <a:r>
              <a:rPr kumimoji="1" lang="ja-JP" altLang="en-US" sz="2400" dirty="0" smtClean="0"/>
              <a:t>河合</a:t>
            </a:r>
            <a:r>
              <a:rPr kumimoji="1" lang="en-US" altLang="ja-JP" sz="2400" dirty="0" smtClean="0"/>
              <a:t> (</a:t>
            </a:r>
            <a:r>
              <a:rPr kumimoji="1" lang="ja-JP" altLang="en-US" sz="2400" dirty="0" smtClean="0"/>
              <a:t>全体</a:t>
            </a:r>
            <a:r>
              <a:rPr kumimoji="1" lang="en-US" altLang="ja-JP" sz="2400" dirty="0" smtClean="0"/>
              <a:t>)</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18</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サーバ再構築に向けて </a:t>
            </a:r>
            <a:r>
              <a:rPr kumimoji="1" lang="en-US" altLang="ja-JP" smtClean="0"/>
              <a:t>(1/3)</a:t>
            </a:r>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分担</a:t>
            </a:r>
            <a:endParaRPr kumimoji="1" lang="en-US" altLang="ja-JP" dirty="0" smtClean="0"/>
          </a:p>
          <a:p>
            <a:pPr lvl="1"/>
            <a:r>
              <a:rPr lang="en-US" altLang="ja-JP" dirty="0" smtClean="0"/>
              <a:t>DNS + gate </a:t>
            </a:r>
            <a:r>
              <a:rPr lang="ja-JP" altLang="en-US" dirty="0" smtClean="0"/>
              <a:t>： </a:t>
            </a:r>
            <a:r>
              <a:rPr lang="ja-JP" altLang="en-US" dirty="0" smtClean="0"/>
              <a:t>松田</a:t>
            </a:r>
            <a:r>
              <a:rPr lang="en-US" altLang="ja-JP" dirty="0" smtClean="0"/>
              <a:t>, </a:t>
            </a:r>
            <a:r>
              <a:rPr lang="ja-JP" altLang="en-US" dirty="0" smtClean="0"/>
              <a:t>石崎</a:t>
            </a:r>
            <a:endParaRPr lang="en-US" altLang="ja-JP" dirty="0" smtClean="0"/>
          </a:p>
          <a:p>
            <a:pPr lvl="1"/>
            <a:r>
              <a:rPr lang="en-US" altLang="ja-JP" dirty="0"/>
              <a:t>WWW</a:t>
            </a:r>
            <a:r>
              <a:rPr lang="ja-JP" altLang="en-US" dirty="0"/>
              <a:t> ： </a:t>
            </a:r>
            <a:r>
              <a:rPr lang="ja-JP" altLang="en-US" dirty="0" smtClean="0"/>
              <a:t>岡﨑</a:t>
            </a:r>
            <a:r>
              <a:rPr lang="en-US" altLang="ja-JP" dirty="0" smtClean="0"/>
              <a:t>, </a:t>
            </a:r>
            <a:r>
              <a:rPr lang="ja-JP" altLang="en-US" dirty="0" smtClean="0"/>
              <a:t>西岡</a:t>
            </a:r>
            <a:endParaRPr lang="en-US" altLang="ja-JP" dirty="0" smtClean="0"/>
          </a:p>
          <a:p>
            <a:pPr lvl="1"/>
            <a:r>
              <a:rPr lang="en-US" altLang="ja-JP" dirty="0" smtClean="0"/>
              <a:t>MAIL + </a:t>
            </a:r>
            <a:r>
              <a:rPr lang="en-US" altLang="ja-JP" dirty="0" err="1" smtClean="0"/>
              <a:t>Hiki</a:t>
            </a:r>
            <a:r>
              <a:rPr lang="ja-JP" altLang="en-US" dirty="0" smtClean="0"/>
              <a:t> ： </a:t>
            </a:r>
            <a:r>
              <a:rPr lang="ja-JP" altLang="en-US" dirty="0" smtClean="0"/>
              <a:t>村上</a:t>
            </a:r>
            <a:r>
              <a:rPr lang="en-US" altLang="ja-JP" dirty="0" smtClean="0"/>
              <a:t>, </a:t>
            </a:r>
            <a:r>
              <a:rPr lang="ja-JP" altLang="en-US" smtClean="0"/>
              <a:t>坂東</a:t>
            </a:r>
            <a:endParaRPr lang="en-US" altLang="ja-JP" dirty="0" smtClean="0"/>
          </a:p>
          <a:p>
            <a:pPr lvl="1"/>
            <a:r>
              <a:rPr kumimoji="1" lang="en-US" altLang="ja-JP" dirty="0" smtClean="0"/>
              <a:t>(</a:t>
            </a:r>
            <a:r>
              <a:rPr kumimoji="1" lang="ja-JP" altLang="en-US" dirty="0" smtClean="0"/>
              <a:t>上記に属さない作業は適宜分担する</a:t>
            </a:r>
            <a:r>
              <a:rPr kumimoji="1" lang="en-US" altLang="ja-JP" dirty="0" smtClean="0"/>
              <a:t>)</a:t>
            </a:r>
          </a:p>
          <a:p>
            <a:pPr lvl="1"/>
            <a:endParaRPr lang="en-US" altLang="ja-JP" dirty="0" smtClean="0"/>
          </a:p>
          <a:p>
            <a:r>
              <a:rPr kumimoji="1" lang="ja-JP" altLang="en-US" dirty="0" smtClean="0"/>
              <a:t>担当者は</a:t>
            </a:r>
            <a:r>
              <a:rPr kumimoji="1" lang="en-US" altLang="ja-JP" dirty="0" smtClean="0"/>
              <a:t>, </a:t>
            </a:r>
            <a:r>
              <a:rPr kumimoji="1" lang="ja-JP" altLang="en-US" dirty="0" smtClean="0"/>
              <a:t>サーバ構築と </a:t>
            </a:r>
            <a:r>
              <a:rPr kumimoji="1" lang="en-US" altLang="ja-JP" dirty="0" smtClean="0"/>
              <a:t>ITPASS </a:t>
            </a:r>
            <a:r>
              <a:rPr kumimoji="1" lang="ja-JP" altLang="en-US" dirty="0" smtClean="0"/>
              <a:t>セミナーを行う</a:t>
            </a:r>
            <a:endParaRPr kumimoji="1" lang="en-US" altLang="ja-JP" dirty="0" smtClean="0"/>
          </a:p>
          <a:p>
            <a:pPr lvl="1"/>
            <a:r>
              <a:rPr lang="ja-JP" altLang="en-US" dirty="0" smtClean="0"/>
              <a:t>両名とも構築とセミナーにそれぞれ関わること</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19</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 2"/>
          <p:cNvSpPr>
            <a:spLocks noGrp="1"/>
          </p:cNvSpPr>
          <p:nvPr>
            <p:ph idx="1"/>
          </p:nvPr>
        </p:nvSpPr>
        <p:spPr/>
        <p:txBody>
          <a:bodyPr/>
          <a:lstStyle/>
          <a:p>
            <a:r>
              <a:rPr kumimoji="1" lang="en-US" altLang="ja-JP" smtClean="0"/>
              <a:t>ITPASS </a:t>
            </a:r>
            <a:r>
              <a:rPr kumimoji="1" lang="ja-JP" altLang="en-US" smtClean="0"/>
              <a:t>サーバの紹介</a:t>
            </a:r>
            <a:endParaRPr kumimoji="1" lang="en-US" altLang="ja-JP" smtClean="0"/>
          </a:p>
          <a:p>
            <a:pPr lvl="1"/>
            <a:r>
              <a:rPr kumimoji="1" lang="en-US" altLang="ja-JP" smtClean="0"/>
              <a:t>ITPASS </a:t>
            </a:r>
            <a:r>
              <a:rPr kumimoji="1" lang="ja-JP" altLang="en-US" smtClean="0"/>
              <a:t>サーバとは</a:t>
            </a:r>
            <a:r>
              <a:rPr kumimoji="1" lang="en-US" altLang="ja-JP" smtClean="0"/>
              <a:t>?</a:t>
            </a:r>
          </a:p>
          <a:p>
            <a:pPr lvl="1"/>
            <a:r>
              <a:rPr lang="ja-JP" altLang="en-US" smtClean="0"/>
              <a:t>何のための</a:t>
            </a:r>
            <a:r>
              <a:rPr lang="en-US" altLang="ja-JP" smtClean="0"/>
              <a:t>ITPASS </a:t>
            </a:r>
            <a:r>
              <a:rPr lang="ja-JP" altLang="en-US" smtClean="0"/>
              <a:t>サーバ</a:t>
            </a:r>
            <a:r>
              <a:rPr lang="en-US" altLang="ja-JP" smtClean="0"/>
              <a:t>?</a:t>
            </a:r>
          </a:p>
          <a:p>
            <a:pPr lvl="1"/>
            <a:r>
              <a:rPr lang="ja-JP" altLang="en-US" smtClean="0"/>
              <a:t>生い立ち</a:t>
            </a:r>
            <a:endParaRPr lang="en-US" altLang="ja-JP" smtClean="0"/>
          </a:p>
          <a:p>
            <a:pPr lvl="1"/>
            <a:r>
              <a:rPr lang="ja-JP" altLang="en-US" smtClean="0"/>
              <a:t>年間行事</a:t>
            </a:r>
            <a:endParaRPr lang="en-US" altLang="ja-JP" smtClean="0"/>
          </a:p>
          <a:p>
            <a:pPr lvl="1"/>
            <a:r>
              <a:rPr lang="ja-JP" altLang="en-US" smtClean="0"/>
              <a:t>サーバの構成</a:t>
            </a:r>
            <a:endParaRPr lang="en-US" altLang="ja-JP" smtClean="0"/>
          </a:p>
          <a:p>
            <a:pPr lvl="1"/>
            <a:r>
              <a:rPr lang="ja-JP" altLang="en-US" smtClean="0"/>
              <a:t>サービス </a:t>
            </a:r>
            <a:r>
              <a:rPr lang="en-US" altLang="ja-JP" smtClean="0"/>
              <a:t>(+</a:t>
            </a:r>
            <a:r>
              <a:rPr lang="en-US" altLang="ja-JP" smtClean="0">
                <a:latin typeface="+mn-ea"/>
              </a:rPr>
              <a:t>α)</a:t>
            </a:r>
            <a:r>
              <a:rPr lang="ja-JP" altLang="en-US" smtClean="0">
                <a:latin typeface="+mn-ea"/>
              </a:rPr>
              <a:t> </a:t>
            </a:r>
            <a:r>
              <a:rPr lang="ja-JP" altLang="en-US" smtClean="0"/>
              <a:t>一覧</a:t>
            </a:r>
            <a:endParaRPr lang="en-US" altLang="ja-JP" smtClean="0"/>
          </a:p>
          <a:p>
            <a:pPr lvl="1"/>
            <a:r>
              <a:rPr lang="ja-JP" altLang="en-US" smtClean="0"/>
              <a:t>まとめ</a:t>
            </a:r>
            <a:endParaRPr lang="en-US" altLang="ja-JP" smtClean="0"/>
          </a:p>
          <a:p>
            <a:r>
              <a:rPr lang="en-US" altLang="ja-JP" smtClean="0"/>
              <a:t>ITPASS </a:t>
            </a:r>
            <a:r>
              <a:rPr lang="ja-JP" altLang="en-US" smtClean="0"/>
              <a:t>サーバ再構築に向けて</a:t>
            </a:r>
            <a:endParaRPr lang="en-US" altLang="ja-JP" smtClean="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サーバ再構築に向けて </a:t>
            </a:r>
            <a:r>
              <a:rPr kumimoji="1" lang="en-US" altLang="ja-JP" smtClean="0"/>
              <a:t>(2/3)</a:t>
            </a:r>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構築作業について</a:t>
            </a:r>
            <a:endParaRPr kumimoji="1" lang="en-US" altLang="ja-JP" dirty="0" smtClean="0"/>
          </a:p>
          <a:p>
            <a:pPr lvl="1"/>
            <a:r>
              <a:rPr lang="en-US" altLang="ja-JP" dirty="0" smtClean="0"/>
              <a:t>ITPASS </a:t>
            </a:r>
            <a:r>
              <a:rPr lang="ja-JP" altLang="en-US" dirty="0" smtClean="0"/>
              <a:t>の </a:t>
            </a:r>
            <a:r>
              <a:rPr lang="en-US" altLang="ja-JP" dirty="0" err="1" smtClean="0"/>
              <a:t>Hiki</a:t>
            </a:r>
            <a:r>
              <a:rPr lang="en-US" altLang="ja-JP" dirty="0" smtClean="0"/>
              <a:t> </a:t>
            </a:r>
            <a:r>
              <a:rPr lang="ja-JP" altLang="en-US" dirty="0" smtClean="0"/>
              <a:t>にあるマニュアルを参考に作業する</a:t>
            </a:r>
            <a:endParaRPr lang="en-US" altLang="ja-JP" dirty="0" smtClean="0"/>
          </a:p>
          <a:p>
            <a:pPr lvl="2"/>
            <a:r>
              <a:rPr kumimoji="1" lang="ja-JP" altLang="en-US" dirty="0" smtClean="0"/>
              <a:t>一部の情報は古くなっているので注意</a:t>
            </a:r>
            <a:endParaRPr kumimoji="1" lang="en-US" altLang="ja-JP" dirty="0" smtClean="0"/>
          </a:p>
          <a:p>
            <a:pPr lvl="2"/>
            <a:r>
              <a:rPr kumimoji="1" lang="ja-JP" altLang="en-US" dirty="0" smtClean="0"/>
              <a:t>マニュアルを直接編集しない</a:t>
            </a:r>
            <a:endParaRPr kumimoji="1" lang="en-US" altLang="ja-JP" dirty="0" smtClean="0"/>
          </a:p>
          <a:p>
            <a:pPr lvl="3"/>
            <a:r>
              <a:rPr lang="ja-JP" altLang="en-US" dirty="0" smtClean="0"/>
              <a:t>前回の構築のまとめとなっているため</a:t>
            </a:r>
            <a:endParaRPr lang="en-US" altLang="ja-JP" dirty="0" smtClean="0"/>
          </a:p>
          <a:p>
            <a:pPr lvl="1"/>
            <a:r>
              <a:rPr kumimoji="1" lang="ja-JP" altLang="en-US" dirty="0" smtClean="0"/>
              <a:t>作業ログを </a:t>
            </a:r>
            <a:r>
              <a:rPr kumimoji="1" lang="en-US" altLang="ja-JP" dirty="0" err="1" smtClean="0"/>
              <a:t>Hiki</a:t>
            </a:r>
            <a:r>
              <a:rPr kumimoji="1" lang="en-US" altLang="ja-JP" dirty="0" smtClean="0"/>
              <a:t> </a:t>
            </a:r>
            <a:r>
              <a:rPr kumimoji="1" lang="ja-JP" altLang="en-US" dirty="0" smtClean="0"/>
              <a:t>に記入する</a:t>
            </a:r>
            <a:endParaRPr kumimoji="1" lang="en-US" altLang="ja-JP" dirty="0" smtClean="0"/>
          </a:p>
          <a:p>
            <a:pPr lvl="2"/>
            <a:r>
              <a:rPr lang="ja-JP" altLang="en-US" dirty="0" smtClean="0"/>
              <a:t>ページは自由に作ってよいが</a:t>
            </a:r>
            <a:r>
              <a:rPr lang="en-US" altLang="ja-JP" dirty="0" smtClean="0"/>
              <a:t>, </a:t>
            </a:r>
            <a:r>
              <a:rPr lang="ja-JP" altLang="en-US" dirty="0" smtClean="0"/>
              <a:t>ページ名には先頭に </a:t>
            </a:r>
            <a:r>
              <a:rPr lang="en-US" altLang="ja-JP" dirty="0" smtClean="0"/>
              <a:t>“[Memo2015][ITPASS]” </a:t>
            </a:r>
            <a:r>
              <a:rPr lang="ja-JP" altLang="en-US" dirty="0" smtClean="0"/>
              <a:t>を付け</a:t>
            </a:r>
            <a:r>
              <a:rPr lang="en-US" altLang="ja-JP" dirty="0" smtClean="0"/>
              <a:t>, </a:t>
            </a:r>
            <a:r>
              <a:rPr lang="ja-JP" altLang="en-US" dirty="0" smtClean="0"/>
              <a:t>担当者名も記入する</a:t>
            </a:r>
            <a:endParaRPr lang="en-US" altLang="ja-JP" dirty="0" smtClean="0"/>
          </a:p>
          <a:p>
            <a:pPr lvl="1"/>
            <a:r>
              <a:rPr kumimoji="1" lang="ja-JP" altLang="en-US" dirty="0" smtClean="0"/>
              <a:t>その日の作業ログを </a:t>
            </a:r>
            <a:r>
              <a:rPr kumimoji="1" lang="en-US" altLang="ja-JP" dirty="0" err="1" smtClean="0"/>
              <a:t>itpass</a:t>
            </a:r>
            <a:r>
              <a:rPr kumimoji="1" lang="en-US" altLang="ja-JP" dirty="0" smtClean="0"/>
              <a:t>-ml </a:t>
            </a:r>
            <a:r>
              <a:rPr kumimoji="1" lang="ja-JP" altLang="en-US" dirty="0" smtClean="0"/>
              <a:t>に流す</a:t>
            </a: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20</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サーバ再構築に向けて </a:t>
            </a:r>
            <a:r>
              <a:rPr kumimoji="1" lang="en-US" altLang="ja-JP" smtClean="0"/>
              <a:t>(3/3)</a:t>
            </a:r>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ITPASS </a:t>
            </a:r>
            <a:r>
              <a:rPr kumimoji="1" lang="ja-JP" altLang="en-US" dirty="0" smtClean="0"/>
              <a:t>セミナーのためのキーワード</a:t>
            </a:r>
            <a:endParaRPr kumimoji="1" lang="en-US" altLang="ja-JP" dirty="0" smtClean="0"/>
          </a:p>
          <a:p>
            <a:pPr lvl="1"/>
            <a:r>
              <a:rPr lang="en-US" altLang="ja-JP" dirty="0"/>
              <a:t>DNS + gate (</a:t>
            </a:r>
            <a:r>
              <a:rPr lang="ja-JP" altLang="en-US" dirty="0"/>
              <a:t>セミナーでは </a:t>
            </a:r>
            <a:r>
              <a:rPr lang="en-US" altLang="ja-JP" dirty="0"/>
              <a:t>DNS </a:t>
            </a:r>
            <a:r>
              <a:rPr lang="ja-JP" altLang="en-US" dirty="0"/>
              <a:t>を中心に</a:t>
            </a:r>
            <a:r>
              <a:rPr lang="en-US" altLang="ja-JP" dirty="0"/>
              <a:t>)</a:t>
            </a:r>
          </a:p>
          <a:p>
            <a:pPr lvl="2"/>
            <a:r>
              <a:rPr lang="ja-JP" altLang="en-US" dirty="0"/>
              <a:t>ルート </a:t>
            </a:r>
            <a:r>
              <a:rPr lang="en-US" altLang="ja-JP" dirty="0"/>
              <a:t>DNS, </a:t>
            </a:r>
            <a:r>
              <a:rPr lang="ja-JP" altLang="en-US" dirty="0"/>
              <a:t>リゾルバ</a:t>
            </a:r>
            <a:r>
              <a:rPr lang="en-US" altLang="ja-JP" dirty="0"/>
              <a:t>, TTL, </a:t>
            </a:r>
            <a:r>
              <a:rPr lang="ja-JP" altLang="en-US" dirty="0"/>
              <a:t>ゾーンファイル</a:t>
            </a:r>
            <a:endParaRPr lang="en-US" altLang="ja-JP" dirty="0"/>
          </a:p>
          <a:p>
            <a:pPr lvl="2"/>
            <a:r>
              <a:rPr lang="en-US" altLang="ja-JP" dirty="0"/>
              <a:t>A, NS, CNAME, MX, PTR </a:t>
            </a:r>
            <a:r>
              <a:rPr lang="ja-JP" altLang="en-US" dirty="0"/>
              <a:t>レコード</a:t>
            </a:r>
            <a:endParaRPr lang="en-US" altLang="ja-JP" dirty="0"/>
          </a:p>
          <a:p>
            <a:pPr lvl="2"/>
            <a:r>
              <a:rPr lang="en-US" altLang="ja-JP" dirty="0"/>
              <a:t>host, dig </a:t>
            </a:r>
            <a:r>
              <a:rPr lang="ja-JP" altLang="en-US" dirty="0" smtClean="0"/>
              <a:t>コマンド</a:t>
            </a:r>
            <a:endParaRPr lang="en-US" altLang="ja-JP" dirty="0" smtClean="0"/>
          </a:p>
          <a:p>
            <a:pPr lvl="1"/>
            <a:r>
              <a:rPr lang="en-US" altLang="ja-JP" dirty="0"/>
              <a:t>WWW</a:t>
            </a:r>
          </a:p>
          <a:p>
            <a:pPr lvl="2"/>
            <a:r>
              <a:rPr lang="en-US" altLang="ja-JP" dirty="0"/>
              <a:t>apache, HTTP, HTTPS, </a:t>
            </a:r>
            <a:r>
              <a:rPr lang="en-US" altLang="ja-JP" dirty="0" smtClean="0"/>
              <a:t>SSL</a:t>
            </a:r>
            <a:endParaRPr kumimoji="1" lang="en-US" altLang="ja-JP" dirty="0" smtClean="0"/>
          </a:p>
          <a:p>
            <a:pPr lvl="1"/>
            <a:r>
              <a:rPr lang="en-US" altLang="ja-JP" dirty="0" smtClean="0"/>
              <a:t>MAIL + </a:t>
            </a:r>
            <a:r>
              <a:rPr lang="en-US" altLang="ja-JP" dirty="0" err="1" smtClean="0"/>
              <a:t>Hiki</a:t>
            </a:r>
            <a:r>
              <a:rPr lang="ja-JP" altLang="en-US" dirty="0" smtClean="0"/>
              <a:t> </a:t>
            </a:r>
            <a:r>
              <a:rPr lang="en-US" altLang="ja-JP" dirty="0" smtClean="0"/>
              <a:t>(</a:t>
            </a:r>
            <a:r>
              <a:rPr lang="ja-JP" altLang="en-US" dirty="0" smtClean="0"/>
              <a:t>セミナーでは </a:t>
            </a:r>
            <a:r>
              <a:rPr lang="en-US" altLang="ja-JP" dirty="0" smtClean="0"/>
              <a:t>MAIL </a:t>
            </a:r>
            <a:r>
              <a:rPr lang="ja-JP" altLang="en-US" dirty="0" smtClean="0"/>
              <a:t>を中心に</a:t>
            </a:r>
            <a:r>
              <a:rPr lang="en-US" altLang="ja-JP" dirty="0" smtClean="0"/>
              <a:t>)</a:t>
            </a:r>
          </a:p>
          <a:p>
            <a:pPr lvl="2"/>
            <a:r>
              <a:rPr lang="en-US" altLang="ja-JP" dirty="0" smtClean="0"/>
              <a:t>SMTP, POP, IMAP</a:t>
            </a:r>
          </a:p>
          <a:p>
            <a:pPr lvl="2"/>
            <a:r>
              <a:rPr lang="en-US" altLang="ja-JP" dirty="0" smtClean="0"/>
              <a:t>MUA, MTA, MDA</a:t>
            </a:r>
          </a:p>
          <a:p>
            <a:pPr lvl="2"/>
            <a:r>
              <a:rPr lang="ja-JP" altLang="en-US" dirty="0" smtClean="0"/>
              <a:t>ヘッダ </a:t>
            </a:r>
            <a:r>
              <a:rPr lang="en-US" altLang="ja-JP" dirty="0" smtClean="0"/>
              <a:t>(header), </a:t>
            </a:r>
            <a:r>
              <a:rPr lang="ja-JP" altLang="en-US" dirty="0" smtClean="0"/>
              <a:t>エンベロープ </a:t>
            </a:r>
            <a:r>
              <a:rPr lang="en-US" altLang="ja-JP" dirty="0" smtClean="0"/>
              <a:t>(envelope)</a:t>
            </a:r>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21</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参考資料</a:t>
            </a:r>
            <a:endParaRPr kumimoji="1" lang="ja-JP" altLang="en-US"/>
          </a:p>
        </p:txBody>
      </p:sp>
      <p:sp>
        <p:nvSpPr>
          <p:cNvPr id="3" name="コンテンツ プレースホルダ 2"/>
          <p:cNvSpPr>
            <a:spLocks noGrp="1"/>
          </p:cNvSpPr>
          <p:nvPr>
            <p:ph idx="1"/>
          </p:nvPr>
        </p:nvSpPr>
        <p:spPr/>
        <p:txBody>
          <a:bodyPr/>
          <a:lstStyle/>
          <a:p>
            <a:r>
              <a:rPr lang="en-US" altLang="ja-JP" sz="2000" dirty="0" smtClean="0"/>
              <a:t>2015/10/09</a:t>
            </a:r>
            <a:r>
              <a:rPr lang="ja-JP" altLang="en-US" sz="2000" dirty="0" smtClean="0"/>
              <a:t> </a:t>
            </a:r>
            <a:r>
              <a:rPr lang="en-US" altLang="ja-JP" sz="2000" dirty="0" smtClean="0"/>
              <a:t>ITPASS </a:t>
            </a:r>
            <a:r>
              <a:rPr lang="ja-JP" altLang="en-US" sz="2000" dirty="0" smtClean="0"/>
              <a:t>セミナー</a:t>
            </a:r>
            <a:r>
              <a:rPr kumimoji="1" lang="ja-JP" altLang="en-US" sz="2000" dirty="0" smtClean="0"/>
              <a:t>「</a:t>
            </a:r>
            <a:r>
              <a:rPr kumimoji="1" lang="en-US" altLang="ja-JP" sz="2000" dirty="0" smtClean="0"/>
              <a:t>ITPASS </a:t>
            </a:r>
            <a:r>
              <a:rPr kumimoji="1" lang="ja-JP" altLang="en-US" sz="2000" dirty="0" smtClean="0"/>
              <a:t>サーバ入門」</a:t>
            </a:r>
            <a:r>
              <a:rPr kumimoji="1" lang="en-US" altLang="ja-JP" sz="2000" dirty="0" smtClean="0"/>
              <a:t>(</a:t>
            </a:r>
            <a:r>
              <a:rPr lang="en-US" altLang="en-US" sz="2000" dirty="0" smtClean="0"/>
              <a:t>河合佑太</a:t>
            </a:r>
            <a:r>
              <a:rPr kumimoji="1" lang="ja-JP" altLang="en-US" sz="2000" dirty="0" smtClean="0"/>
              <a:t> </a:t>
            </a:r>
            <a:r>
              <a:rPr lang="ja-JP" altLang="en-US" sz="2000" dirty="0" smtClean="0"/>
              <a:t>神戸大・理</a:t>
            </a:r>
            <a:r>
              <a:rPr kumimoji="1" lang="en-US" altLang="ja-JP" sz="2000" dirty="0" smtClean="0"/>
              <a:t>)</a:t>
            </a:r>
          </a:p>
          <a:p>
            <a:pPr lvl="1"/>
            <a:r>
              <a:rPr lang="en-US" altLang="ja-JP" sz="1800" dirty="0"/>
              <a:t>https://itpass.scitec.kobe-u.ac.jp/seminar/lecture/fy2014/141009/itpass-server-intro/pub</a:t>
            </a:r>
            <a:r>
              <a:rPr lang="en-US" altLang="ja-JP" sz="1800" dirty="0" smtClean="0"/>
              <a:t>/</a:t>
            </a:r>
          </a:p>
          <a:p>
            <a:r>
              <a:rPr kumimoji="1" lang="en-US" altLang="ja-JP" sz="2000" dirty="0" smtClean="0"/>
              <a:t>IT pass (Informational Training program with a sprit of self-help)</a:t>
            </a:r>
          </a:p>
          <a:p>
            <a:pPr lvl="1"/>
            <a:r>
              <a:rPr lang="en-US" altLang="ja-JP" sz="1800" dirty="0" smtClean="0"/>
              <a:t>http://itpass.scitec.kobe-u.ac.jp/</a:t>
            </a:r>
          </a:p>
          <a:p>
            <a:r>
              <a:rPr lang="en-US" altLang="ja-JP" sz="2000" dirty="0" err="1" smtClean="0"/>
              <a:t>EPnetFaN</a:t>
            </a:r>
            <a:r>
              <a:rPr lang="en-US" altLang="ja-JP" sz="2000" dirty="0" smtClean="0"/>
              <a:t> (Earth and Planetary science network </a:t>
            </a:r>
            <a:r>
              <a:rPr lang="en-US" altLang="ja-JP" sz="2000" dirty="0" err="1" smtClean="0"/>
              <a:t>FaNclub</a:t>
            </a:r>
            <a:r>
              <a:rPr lang="en-US" altLang="ja-JP" sz="2000" dirty="0" smtClean="0"/>
              <a:t>)</a:t>
            </a:r>
          </a:p>
          <a:p>
            <a:pPr lvl="1"/>
            <a:r>
              <a:rPr lang="en-US" altLang="ja-JP" sz="1600" dirty="0" smtClean="0"/>
              <a:t>http://www.ep.sci.hokudai.ac.jp/~ </a:t>
            </a:r>
            <a:r>
              <a:rPr lang="en-US" altLang="ja-JP" sz="1600" dirty="0" err="1" smtClean="0"/>
              <a:t>epnetfan</a:t>
            </a:r>
            <a:endParaRPr lang="en-US" altLang="ja-JP" sz="1600" dirty="0" smtClean="0"/>
          </a:p>
          <a:p>
            <a:r>
              <a:rPr kumimoji="1" lang="en-US" altLang="ja-JP" sz="2000" dirty="0" smtClean="0"/>
              <a:t>EP </a:t>
            </a:r>
            <a:r>
              <a:rPr kumimoji="1" lang="ja-JP" altLang="en-US" sz="2000" dirty="0" smtClean="0"/>
              <a:t>ネットワーク技術支援グループ</a:t>
            </a:r>
            <a:endParaRPr kumimoji="1" lang="en-US" altLang="ja-JP" sz="2000" dirty="0" smtClean="0"/>
          </a:p>
          <a:p>
            <a:pPr lvl="1"/>
            <a:r>
              <a:rPr lang="en-US" altLang="ja-JP" sz="1800" dirty="0" smtClean="0"/>
              <a:t>http://www.ep.sci.hokudai.ac.jp/~epcore/</a:t>
            </a:r>
          </a:p>
          <a:p>
            <a:r>
              <a:rPr kumimoji="1" lang="ja-JP" altLang="en-US" sz="2000" dirty="0" smtClean="0"/>
              <a:t>地球流体電脳倶楽部</a:t>
            </a:r>
            <a:endParaRPr kumimoji="1" lang="en-US" altLang="ja-JP" sz="2000" dirty="0" smtClean="0"/>
          </a:p>
          <a:p>
            <a:pPr lvl="1"/>
            <a:r>
              <a:rPr kumimoji="1" lang="en-US" altLang="ja-JP" sz="1800" dirty="0" smtClean="0"/>
              <a:t>http://</a:t>
            </a:r>
            <a:r>
              <a:rPr kumimoji="1" lang="en-US" altLang="ja-JP" sz="1800" dirty="0" err="1" smtClean="0"/>
              <a:t>www.gfd-dennou.org</a:t>
            </a:r>
            <a:r>
              <a:rPr kumimoji="1" lang="en-US" altLang="ja-JP" sz="1800" dirty="0" smtClean="0"/>
              <a:t>/</a:t>
            </a:r>
            <a:endParaRPr kumimoji="1" lang="ja-JP" altLang="en-US" sz="1800"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22</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81113" y="2430016"/>
            <a:ext cx="7016750" cy="1143000"/>
          </a:xfrm>
        </p:spPr>
        <p:txBody>
          <a:bodyPr/>
          <a:lstStyle/>
          <a:p>
            <a:r>
              <a:rPr kumimoji="1" lang="en-US" altLang="ja-JP" sz="4800" dirty="0" smtClean="0"/>
              <a:t>ITPASS </a:t>
            </a:r>
            <a:r>
              <a:rPr kumimoji="1" lang="ja-JP" altLang="en-US" sz="4800" dirty="0" smtClean="0"/>
              <a:t>サーバの紹介</a:t>
            </a:r>
            <a:endParaRPr kumimoji="1" lang="ja-JP" altLang="en-US" sz="4800"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サーバとは</a:t>
            </a:r>
            <a:r>
              <a:rPr kumimoji="1" lang="en-US" altLang="ja-JP" smtClean="0"/>
              <a:t>?</a:t>
            </a:r>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ITPASS</a:t>
            </a:r>
            <a:r>
              <a:rPr kumimoji="1" lang="ja-JP" altLang="en-US" dirty="0" smtClean="0"/>
              <a:t> メンバーで構築・運営されているサーバ</a:t>
            </a:r>
            <a:endParaRPr lang="en-US" altLang="ja-JP" dirty="0" smtClean="0"/>
          </a:p>
          <a:p>
            <a:r>
              <a:rPr kumimoji="1" lang="ja-JP" altLang="en-US" dirty="0" smtClean="0"/>
              <a:t>利用例</a:t>
            </a:r>
            <a:endParaRPr kumimoji="1" lang="en-US" altLang="ja-JP" dirty="0" smtClean="0"/>
          </a:p>
          <a:p>
            <a:pPr lvl="1"/>
            <a:r>
              <a:rPr lang="en-US" altLang="ja-JP" dirty="0" smtClean="0"/>
              <a:t>ITPASS</a:t>
            </a:r>
            <a:r>
              <a:rPr lang="ja-JP" altLang="en-US" dirty="0" smtClean="0"/>
              <a:t> メンバーによる物置</a:t>
            </a:r>
            <a:endParaRPr lang="en-US" altLang="ja-JP" dirty="0" smtClean="0"/>
          </a:p>
          <a:p>
            <a:pPr lvl="1"/>
            <a:r>
              <a:rPr kumimoji="1" lang="en-US" altLang="ja-JP" dirty="0" smtClean="0"/>
              <a:t>ITPASS</a:t>
            </a:r>
            <a:r>
              <a:rPr kumimoji="1" lang="ja-JP" altLang="en-US" dirty="0" smtClean="0"/>
              <a:t> に関する情報発信</a:t>
            </a:r>
            <a:endParaRPr kumimoji="1" lang="en-US" altLang="ja-JP" dirty="0" smtClean="0"/>
          </a:p>
          <a:p>
            <a:pPr lvl="1"/>
            <a:r>
              <a:rPr lang="en-US" altLang="ja-JP" dirty="0" smtClean="0"/>
              <a:t>ITPASS </a:t>
            </a:r>
            <a:r>
              <a:rPr lang="ja-JP" altLang="en-US" dirty="0" smtClean="0"/>
              <a:t>実習</a:t>
            </a:r>
            <a:endParaRPr lang="en-US" altLang="ja-JP" dirty="0" smtClean="0"/>
          </a:p>
          <a:p>
            <a:r>
              <a:rPr lang="ja-JP" altLang="en-US" dirty="0" smtClean="0"/>
              <a:t>構築・運営している人</a:t>
            </a:r>
            <a:endParaRPr lang="en-US" altLang="ja-JP" dirty="0" smtClean="0"/>
          </a:p>
          <a:p>
            <a:pPr lvl="1"/>
            <a:r>
              <a:rPr kumimoji="1" lang="en-US" altLang="ja-JP" dirty="0" smtClean="0"/>
              <a:t>ITPASS</a:t>
            </a:r>
            <a:r>
              <a:rPr kumimoji="1" lang="ja-JP" altLang="en-US" dirty="0" smtClean="0"/>
              <a:t> メンバーの大学院生・学部生</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4</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何のための </a:t>
            </a:r>
            <a:r>
              <a:rPr lang="en-US" altLang="ja-JP" smtClean="0"/>
              <a:t>ITPASS </a:t>
            </a:r>
            <a:r>
              <a:rPr lang="ja-JP" altLang="en-US" smtClean="0"/>
              <a:t>サーバ</a:t>
            </a:r>
            <a:r>
              <a:rPr lang="en-US" altLang="ja-JP" smtClean="0"/>
              <a:t>?</a:t>
            </a:r>
            <a:r>
              <a:rPr lang="ja-JP" altLang="en-US" smtClean="0"/>
              <a:t> </a:t>
            </a:r>
            <a:r>
              <a:rPr lang="en-US" altLang="ja-JP" smtClean="0"/>
              <a:t>(1/2)</a:t>
            </a:r>
            <a:endParaRPr kumimoji="1" lang="ja-JP" altLang="en-US"/>
          </a:p>
        </p:txBody>
      </p:sp>
      <p:sp>
        <p:nvSpPr>
          <p:cNvPr id="3" name="コンテンツ プレースホルダ 2"/>
          <p:cNvSpPr>
            <a:spLocks noGrp="1"/>
          </p:cNvSpPr>
          <p:nvPr>
            <p:ph idx="1"/>
          </p:nvPr>
        </p:nvSpPr>
        <p:spPr>
          <a:xfrm>
            <a:off x="416496" y="1124744"/>
            <a:ext cx="9145016" cy="4680520"/>
          </a:xfrm>
        </p:spPr>
        <p:txBody>
          <a:bodyPr/>
          <a:lstStyle/>
          <a:p>
            <a:r>
              <a:rPr lang="ja-JP" altLang="en-US" sz="2800" dirty="0"/>
              <a:t>大目標 </a:t>
            </a:r>
            <a:r>
              <a:rPr lang="en-US" altLang="ja-JP" sz="2400" dirty="0"/>
              <a:t>(</a:t>
            </a:r>
            <a:r>
              <a:rPr lang="ja-JP" altLang="en-US" sz="2400" dirty="0"/>
              <a:t>以下</a:t>
            </a:r>
            <a:r>
              <a:rPr lang="en-US" altLang="ja-JP" sz="2400" dirty="0"/>
              <a:t>, ITPASS </a:t>
            </a:r>
            <a:r>
              <a:rPr lang="ja-JP" altLang="en-US" sz="2400" dirty="0"/>
              <a:t>実習最終回「なぜ情報実習か</a:t>
            </a:r>
            <a:r>
              <a:rPr lang="en-US" altLang="ja-JP" sz="2400" dirty="0"/>
              <a:t>? </a:t>
            </a:r>
            <a:r>
              <a:rPr lang="ja-JP" altLang="en-US" sz="2400" dirty="0"/>
              <a:t>その </a:t>
            </a:r>
            <a:r>
              <a:rPr lang="en-US" altLang="ja-JP" sz="2400" dirty="0"/>
              <a:t>2</a:t>
            </a:r>
            <a:r>
              <a:rPr lang="ja-JP" altLang="en-US" sz="2400" dirty="0"/>
              <a:t>」の「情報実験の目的の確認」参照</a:t>
            </a:r>
            <a:r>
              <a:rPr lang="en-US" altLang="ja-JP" sz="2400" dirty="0" smtClean="0"/>
              <a:t>)</a:t>
            </a:r>
          </a:p>
          <a:p>
            <a:pPr lvl="1"/>
            <a:r>
              <a:rPr lang="ja-JP" altLang="en-US" dirty="0" smtClean="0"/>
              <a:t>立派な大人になる</a:t>
            </a:r>
          </a:p>
          <a:p>
            <a:pPr lvl="1"/>
            <a:r>
              <a:rPr lang="ja-JP" altLang="en-US" dirty="0" smtClean="0"/>
              <a:t>他人に迷惑をかけてはならない</a:t>
            </a:r>
            <a:endParaRPr lang="en-US" altLang="ja-JP" dirty="0" smtClean="0"/>
          </a:p>
          <a:p>
            <a:pPr lvl="2"/>
            <a:r>
              <a:rPr lang="ja-JP" altLang="en-US" sz="2000" dirty="0" smtClean="0"/>
              <a:t>自分のことは自分でやらなくてはならない</a:t>
            </a:r>
            <a:endParaRPr lang="en-US" altLang="ja-JP" sz="2000" dirty="0" smtClean="0"/>
          </a:p>
          <a:p>
            <a:pPr lvl="1"/>
            <a:r>
              <a:rPr kumimoji="1" lang="ja-JP" altLang="en-US" dirty="0" smtClean="0"/>
              <a:t>計算機・</a:t>
            </a:r>
            <a:r>
              <a:rPr kumimoji="1" lang="en-US" altLang="ja-JP" dirty="0" smtClean="0"/>
              <a:t>Internet </a:t>
            </a:r>
            <a:r>
              <a:rPr kumimoji="1" lang="ja-JP" altLang="en-US" dirty="0" smtClean="0"/>
              <a:t>の文化的背景と最低限の技術を理解する</a:t>
            </a:r>
            <a:endParaRPr kumimoji="1" lang="en-US" altLang="ja-JP" dirty="0" smtClean="0"/>
          </a:p>
          <a:p>
            <a:pPr lvl="1"/>
            <a:r>
              <a:rPr lang="ja-JP" altLang="en-US" sz="2400" dirty="0" smtClean="0"/>
              <a:t>自分が置かれている状況や環境がどのように作られ維持されているかを知る</a:t>
            </a:r>
            <a:endParaRPr lang="en-US" altLang="ja-JP" sz="2400" dirty="0" smtClean="0"/>
          </a:p>
          <a:p>
            <a:pPr lvl="1"/>
            <a:r>
              <a:rPr lang="ja-JP" altLang="en-US" sz="2400" dirty="0" smtClean="0"/>
              <a:t>願わくば：</a:t>
            </a:r>
            <a:endParaRPr lang="en-US" altLang="ja-JP" sz="2400" dirty="0" smtClean="0"/>
          </a:p>
          <a:p>
            <a:pPr lvl="2"/>
            <a:r>
              <a:rPr kumimoji="1" lang="ja-JP" altLang="en-US" sz="2000" dirty="0" smtClean="0"/>
              <a:t>相互扶助による運営への協力・貢献</a:t>
            </a:r>
            <a:endParaRPr kumimoji="1" lang="en-US" altLang="ja-JP" sz="2000" dirty="0" smtClean="0"/>
          </a:p>
          <a:p>
            <a:pPr lvl="2"/>
            <a:r>
              <a:rPr lang="ja-JP" altLang="en-US" sz="2000" dirty="0" smtClean="0"/>
              <a:t>地球惑星科学の情報化を進められる人材が育つことを期待</a:t>
            </a:r>
            <a:endParaRPr lang="en-US" altLang="ja-JP" sz="2000" dirty="0" smtClean="0"/>
          </a:p>
        </p:txBody>
      </p:sp>
      <p:sp>
        <p:nvSpPr>
          <p:cNvPr id="5" name="日付プレースホルダー 4"/>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6" name="フッター プレースホルダー 5"/>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7" name="スライド番号プレースホルダー 6"/>
          <p:cNvSpPr>
            <a:spLocks noGrp="1"/>
          </p:cNvSpPr>
          <p:nvPr>
            <p:ph type="sldNum" sz="quarter" idx="12"/>
          </p:nvPr>
        </p:nvSpPr>
        <p:spPr/>
        <p:txBody>
          <a:bodyPr/>
          <a:lstStyle/>
          <a:p>
            <a:pPr>
              <a:defRPr/>
            </a:pPr>
            <a:fld id="{9CAD38F7-FD22-48F6-8F4C-5C0F44DC1AE6}" type="slidenum">
              <a:rPr lang="en-US" altLang="ja-JP" smtClean="0"/>
              <a:pPr>
                <a:defRPr/>
              </a:pPr>
              <a:t>5</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何のための </a:t>
            </a:r>
            <a:r>
              <a:rPr kumimoji="1" lang="en-US" altLang="ja-JP" smtClean="0"/>
              <a:t>ITPASS </a:t>
            </a:r>
            <a:r>
              <a:rPr kumimoji="1" lang="ja-JP" altLang="en-US" smtClean="0"/>
              <a:t>サーバ</a:t>
            </a:r>
            <a:r>
              <a:rPr kumimoji="1" lang="en-US" altLang="ja-JP" smtClean="0"/>
              <a:t>?</a:t>
            </a:r>
            <a:r>
              <a:rPr kumimoji="1" lang="ja-JP" altLang="en-US" smtClean="0"/>
              <a:t> </a:t>
            </a:r>
            <a:r>
              <a:rPr kumimoji="1" lang="en-US" altLang="ja-JP" smtClean="0"/>
              <a:t>(2/2)</a:t>
            </a:r>
            <a:endParaRPr kumimoji="1" lang="ja-JP" altLang="en-US"/>
          </a:p>
        </p:txBody>
      </p:sp>
      <p:sp>
        <p:nvSpPr>
          <p:cNvPr id="3" name="コンテンツ プレースホルダ 2"/>
          <p:cNvSpPr>
            <a:spLocks noGrp="1"/>
          </p:cNvSpPr>
          <p:nvPr>
            <p:ph idx="1"/>
          </p:nvPr>
        </p:nvSpPr>
        <p:spPr>
          <a:xfrm>
            <a:off x="344488" y="1106488"/>
            <a:ext cx="8818562" cy="5058816"/>
          </a:xfrm>
        </p:spPr>
        <p:txBody>
          <a:bodyPr anchor="ctr"/>
          <a:lstStyle/>
          <a:p>
            <a:r>
              <a:rPr lang="ja-JP" altLang="en-US" dirty="0" smtClean="0"/>
              <a:t>目標： </a:t>
            </a:r>
            <a:r>
              <a:rPr lang="en-US" altLang="ja-JP" dirty="0" smtClean="0"/>
              <a:t>ITPASS </a:t>
            </a:r>
            <a:r>
              <a:rPr lang="ja-JP" altLang="en-US" dirty="0" smtClean="0"/>
              <a:t>サーバを実際に構築・運用して</a:t>
            </a:r>
            <a:r>
              <a:rPr lang="en-US" altLang="ja-JP" dirty="0" smtClean="0"/>
              <a:t>,  </a:t>
            </a:r>
            <a:r>
              <a:rPr lang="ja-JP" altLang="en-US" dirty="0" smtClean="0"/>
              <a:t>技術や運営のノウハウを身につける</a:t>
            </a:r>
            <a:endParaRPr lang="en-US" altLang="ja-JP" dirty="0" smtClean="0"/>
          </a:p>
          <a:p>
            <a:pPr lvl="1"/>
            <a:r>
              <a:rPr lang="en-US" altLang="ja-JP" dirty="0" smtClean="0"/>
              <a:t>ITPASS </a:t>
            </a:r>
            <a:r>
              <a:rPr lang="ja-JP" altLang="en-US" dirty="0" smtClean="0"/>
              <a:t>実習・</a:t>
            </a:r>
            <a:r>
              <a:rPr lang="en-US" altLang="ja-JP" dirty="0" smtClean="0"/>
              <a:t>ITPASS </a:t>
            </a:r>
            <a:r>
              <a:rPr lang="ja-JP" altLang="en-US" dirty="0" smtClean="0"/>
              <a:t>セミナー等で身につけた技術や知識を実践する</a:t>
            </a:r>
            <a:endParaRPr lang="en-US" altLang="ja-JP" dirty="0" smtClean="0"/>
          </a:p>
          <a:p>
            <a:pPr lvl="1"/>
            <a:r>
              <a:rPr lang="ja-JP" altLang="en-US" dirty="0" smtClean="0"/>
              <a:t>より本格的なシステム </a:t>
            </a:r>
            <a:r>
              <a:rPr lang="en-US" altLang="ja-JP" dirty="0" smtClean="0"/>
              <a:t>(?)</a:t>
            </a:r>
            <a:r>
              <a:rPr lang="ja-JP" altLang="en-US" dirty="0" smtClean="0"/>
              <a:t> の管理や運営に参加するためのトレーニング</a:t>
            </a:r>
            <a:endParaRPr lang="en-US" altLang="ja-JP" dirty="0" smtClean="0"/>
          </a:p>
          <a:p>
            <a:pPr lvl="1"/>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6</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生い立ち</a:t>
            </a:r>
            <a:endParaRPr kumimoji="1" lang="ja-JP" altLang="en-US"/>
          </a:p>
        </p:txBody>
      </p:sp>
      <p:grpSp>
        <p:nvGrpSpPr>
          <p:cNvPr id="27" name="グループ化 26"/>
          <p:cNvGrpSpPr>
            <a:grpSpLocks noChangeAspect="1"/>
          </p:cNvGrpSpPr>
          <p:nvPr/>
        </p:nvGrpSpPr>
        <p:grpSpPr>
          <a:xfrm>
            <a:off x="920552" y="1124744"/>
            <a:ext cx="2063752" cy="914400"/>
            <a:chOff x="277046" y="1219200"/>
            <a:chExt cx="2579692" cy="1143000"/>
          </a:xfrm>
        </p:grpSpPr>
        <p:pic>
          <p:nvPicPr>
            <p:cNvPr id="23" name="Picture 6" descr="C:\Documents and Settings\Task\My Documents\DPC036\DPC036.wm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33600" y="1219200"/>
              <a:ext cx="723138" cy="990600"/>
            </a:xfrm>
            <a:prstGeom prst="rect">
              <a:avLst/>
            </a:prstGeom>
            <a:noFill/>
          </p:spPr>
        </p:pic>
        <p:pic>
          <p:nvPicPr>
            <p:cNvPr id="24" name="Picture 7" descr="C:\Documents and Settings\Task\My Documents\DPC032\DPC032.wm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773174" y="1219200"/>
              <a:ext cx="723138" cy="990600"/>
            </a:xfrm>
            <a:prstGeom prst="rect">
              <a:avLst/>
            </a:prstGeom>
            <a:noFill/>
          </p:spPr>
        </p:pic>
        <p:pic>
          <p:nvPicPr>
            <p:cNvPr id="25" name="Picture 8" descr="C:\Documents and Settings\Task\My Documents\DPC030\DPC030.wmf"/>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447800" y="1219200"/>
              <a:ext cx="704850" cy="965548"/>
            </a:xfrm>
            <a:prstGeom prst="rect">
              <a:avLst/>
            </a:prstGeom>
            <a:noFill/>
          </p:spPr>
        </p:pic>
        <p:pic>
          <p:nvPicPr>
            <p:cNvPr id="26" name="Picture 5" descr="C:\Documents and Settings\Task\My Documents\DPC003\DPC003.wmf"/>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77046" y="1219200"/>
              <a:ext cx="1475554" cy="1143000"/>
            </a:xfrm>
            <a:prstGeom prst="rect">
              <a:avLst/>
            </a:prstGeom>
            <a:noFill/>
          </p:spPr>
        </p:pic>
      </p:grpSp>
      <p:pic>
        <p:nvPicPr>
          <p:cNvPr id="28" name="Picture 9" descr="MCj04289570000[1]"/>
          <p:cNvPicPr>
            <a:picLocks noChangeAspect="1" noChangeArrowheads="1"/>
          </p:cNvPicPr>
          <p:nvPr/>
        </p:nvPicPr>
        <p:blipFill>
          <a:blip r:embed="rId7" cstate="print"/>
          <a:srcRect/>
          <a:stretch>
            <a:fillRect/>
          </a:stretch>
        </p:blipFill>
        <p:spPr bwMode="auto">
          <a:xfrm>
            <a:off x="7113240" y="1124744"/>
            <a:ext cx="955548" cy="921852"/>
          </a:xfrm>
          <a:prstGeom prst="rect">
            <a:avLst/>
          </a:prstGeom>
          <a:noFill/>
        </p:spPr>
      </p:pic>
      <p:grpSp>
        <p:nvGrpSpPr>
          <p:cNvPr id="31" name="グループ化 30"/>
          <p:cNvGrpSpPr>
            <a:grpSpLocks noChangeAspect="1"/>
          </p:cNvGrpSpPr>
          <p:nvPr/>
        </p:nvGrpSpPr>
        <p:grpSpPr>
          <a:xfrm>
            <a:off x="344488" y="5013176"/>
            <a:ext cx="2124438" cy="1412816"/>
            <a:chOff x="304800" y="5105400"/>
            <a:chExt cx="2655543" cy="1766020"/>
          </a:xfrm>
        </p:grpSpPr>
        <p:pic>
          <p:nvPicPr>
            <p:cNvPr id="29" name="Picture 2" descr="C:\Documents and Settings\Task\My Documents\DPC011\DPC011.wmf"/>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04800" y="5105400"/>
              <a:ext cx="1919942" cy="1076011"/>
            </a:xfrm>
            <a:prstGeom prst="rect">
              <a:avLst/>
            </a:prstGeom>
            <a:noFill/>
          </p:spPr>
        </p:pic>
        <p:sp>
          <p:nvSpPr>
            <p:cNvPr id="30" name="Text Box 22"/>
            <p:cNvSpPr txBox="1">
              <a:spLocks noChangeArrowheads="1"/>
            </p:cNvSpPr>
            <p:nvPr/>
          </p:nvSpPr>
          <p:spPr bwMode="auto">
            <a:xfrm>
              <a:off x="533400" y="6140450"/>
              <a:ext cx="2426943" cy="730970"/>
            </a:xfrm>
            <a:prstGeom prst="rect">
              <a:avLst/>
            </a:prstGeom>
            <a:noFill/>
            <a:ln w="9525">
              <a:noFill/>
              <a:miter lim="800000"/>
              <a:headEnd/>
              <a:tailEnd/>
            </a:ln>
            <a:effectLst/>
          </p:spPr>
          <p:txBody>
            <a:bodyPr wrap="none">
              <a:spAutoFit/>
            </a:bodyPr>
            <a:lstStyle/>
            <a:p>
              <a:r>
                <a:rPr lang="en-US" altLang="ja-JP" sz="3200" b="1" dirty="0">
                  <a:solidFill>
                    <a:srgbClr val="FF0000"/>
                  </a:solidFill>
                  <a:latin typeface="ヒラギノ角ゴ Std W8"/>
                  <a:ea typeface="ヒラギノ角ゴ Std W8"/>
                  <a:cs typeface="ヒラギノ角ゴ Std W8"/>
                </a:rPr>
                <a:t>ITPASS</a:t>
              </a:r>
            </a:p>
          </p:txBody>
        </p:sp>
      </p:grpSp>
      <p:grpSp>
        <p:nvGrpSpPr>
          <p:cNvPr id="35" name="グループ化 34"/>
          <p:cNvGrpSpPr>
            <a:grpSpLocks noChangeAspect="1"/>
          </p:cNvGrpSpPr>
          <p:nvPr/>
        </p:nvGrpSpPr>
        <p:grpSpPr>
          <a:xfrm>
            <a:off x="8337376" y="5013176"/>
            <a:ext cx="731520" cy="1341120"/>
            <a:chOff x="8305800" y="4876800"/>
            <a:chExt cx="914400" cy="1676400"/>
          </a:xfrm>
        </p:grpSpPr>
        <p:pic>
          <p:nvPicPr>
            <p:cNvPr id="32" name="Picture 18" descr="j0285750"/>
            <p:cNvPicPr>
              <a:picLocks noChangeAspect="1" noChangeArrowheads="1"/>
            </p:cNvPicPr>
            <p:nvPr/>
          </p:nvPicPr>
          <p:blipFill>
            <a:blip r:embed="rId9" cstate="print"/>
            <a:srcRect r="60527"/>
            <a:stretch>
              <a:fillRect/>
            </a:stretch>
          </p:blipFill>
          <p:spPr bwMode="auto">
            <a:xfrm>
              <a:off x="8572500" y="4876800"/>
              <a:ext cx="571500" cy="889000"/>
            </a:xfrm>
            <a:prstGeom prst="rect">
              <a:avLst/>
            </a:prstGeom>
            <a:noFill/>
          </p:spPr>
        </p:pic>
        <p:pic>
          <p:nvPicPr>
            <p:cNvPr id="33" name="Picture 20" descr="j0285750"/>
            <p:cNvPicPr>
              <a:picLocks noChangeAspect="1" noChangeArrowheads="1"/>
            </p:cNvPicPr>
            <p:nvPr/>
          </p:nvPicPr>
          <p:blipFill>
            <a:blip r:embed="rId9" cstate="print"/>
            <a:srcRect r="60527"/>
            <a:stretch>
              <a:fillRect/>
            </a:stretch>
          </p:blipFill>
          <p:spPr bwMode="auto">
            <a:xfrm>
              <a:off x="8610600" y="5664200"/>
              <a:ext cx="571500" cy="889000"/>
            </a:xfrm>
            <a:prstGeom prst="rect">
              <a:avLst/>
            </a:prstGeom>
            <a:noFill/>
          </p:spPr>
        </p:pic>
        <p:pic>
          <p:nvPicPr>
            <p:cNvPr id="34" name="Picture 19" descr="j0285750"/>
            <p:cNvPicPr>
              <a:picLocks noChangeAspect="1" noChangeArrowheads="1"/>
            </p:cNvPicPr>
            <p:nvPr/>
          </p:nvPicPr>
          <p:blipFill>
            <a:blip r:embed="rId9" cstate="print"/>
            <a:srcRect r="36842"/>
            <a:stretch>
              <a:fillRect/>
            </a:stretch>
          </p:blipFill>
          <p:spPr bwMode="auto">
            <a:xfrm>
              <a:off x="8305800" y="5257800"/>
              <a:ext cx="914400" cy="889000"/>
            </a:xfrm>
            <a:prstGeom prst="rect">
              <a:avLst/>
            </a:prstGeom>
            <a:noFill/>
          </p:spPr>
        </p:pic>
      </p:grpSp>
      <p:sp>
        <p:nvSpPr>
          <p:cNvPr id="36" name="テキスト ボックス 35"/>
          <p:cNvSpPr txBox="1"/>
          <p:nvPr/>
        </p:nvSpPr>
        <p:spPr>
          <a:xfrm>
            <a:off x="200472" y="2204864"/>
            <a:ext cx="4020447" cy="646331"/>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txBody>
          <a:bodyPr wrap="square" rtlCol="0">
            <a:spAutoFit/>
          </a:bodyPr>
          <a:lstStyle/>
          <a:p>
            <a:r>
              <a:rPr kumimoji="1" lang="ja-JP" altLang="en-US" sz="1800" dirty="0" smtClean="0">
                <a:solidFill>
                  <a:srgbClr val="FFFFFF"/>
                </a:solidFill>
                <a:latin typeface="ヒラギノ角ゴ Pro W3"/>
                <a:ea typeface="ヒラギノ角ゴ Pro W3"/>
                <a:cs typeface="ヒラギノ角ゴ Pro W3"/>
              </a:rPr>
              <a:t>北大 </a:t>
            </a:r>
            <a:r>
              <a:rPr lang="en-US" altLang="ja-JP" sz="1800" dirty="0" smtClean="0">
                <a:solidFill>
                  <a:srgbClr val="FFFFFF"/>
                </a:solidFill>
                <a:latin typeface="ヒラギノ角ゴ Pro W3"/>
                <a:ea typeface="ヒラギノ角ゴ Pro W3"/>
                <a:cs typeface="ヒラギノ角ゴ Pro W3"/>
              </a:rPr>
              <a:t>EP (</a:t>
            </a:r>
            <a:r>
              <a:rPr lang="ja-JP" altLang="en-US" sz="1800" dirty="0" smtClean="0">
                <a:solidFill>
                  <a:srgbClr val="FFFFFF"/>
                </a:solidFill>
                <a:latin typeface="ヒラギノ角ゴ Pro W3"/>
                <a:ea typeface="ヒラギノ角ゴ Pro W3"/>
                <a:cs typeface="ヒラギノ角ゴ Pro W3"/>
              </a:rPr>
              <a:t>旧地球惑星科学専攻：</a:t>
            </a:r>
            <a:endParaRPr lang="en-US" altLang="ja-JP" sz="1800" dirty="0" smtClean="0">
              <a:solidFill>
                <a:srgbClr val="FFFFFF"/>
              </a:solidFill>
              <a:latin typeface="ヒラギノ角ゴ Pro W3"/>
              <a:ea typeface="ヒラギノ角ゴ Pro W3"/>
              <a:cs typeface="ヒラギノ角ゴ Pro W3"/>
            </a:endParaRPr>
          </a:p>
          <a:p>
            <a:r>
              <a:rPr lang="en-US" altLang="ja-JP" sz="1800" dirty="0" smtClean="0">
                <a:solidFill>
                  <a:srgbClr val="FF0000"/>
                </a:solidFill>
                <a:latin typeface="ヒラギノ角ゴ Pro W3"/>
                <a:ea typeface="ヒラギノ角ゴ Pro W3"/>
                <a:cs typeface="ヒラギノ角ゴ Pro W3"/>
              </a:rPr>
              <a:t>E</a:t>
            </a:r>
            <a:r>
              <a:rPr lang="en-US" altLang="ja-JP" sz="1800" dirty="0" smtClean="0">
                <a:solidFill>
                  <a:srgbClr val="FFFFFF"/>
                </a:solidFill>
                <a:latin typeface="ヒラギノ角ゴ Pro W3"/>
                <a:ea typeface="ヒラギノ角ゴ Pro W3"/>
                <a:cs typeface="ヒラギノ角ゴ Pro W3"/>
              </a:rPr>
              <a:t>arth and </a:t>
            </a:r>
            <a:r>
              <a:rPr lang="en-US" altLang="ja-JP" sz="1800" dirty="0" smtClean="0">
                <a:solidFill>
                  <a:srgbClr val="FF0000"/>
                </a:solidFill>
                <a:latin typeface="ヒラギノ角ゴ Pro W3"/>
                <a:ea typeface="ヒラギノ角ゴ Pro W3"/>
                <a:cs typeface="ヒラギノ角ゴ Pro W3"/>
              </a:rPr>
              <a:t>P</a:t>
            </a:r>
            <a:r>
              <a:rPr lang="en-US" altLang="ja-JP" sz="1800" dirty="0" smtClean="0">
                <a:solidFill>
                  <a:srgbClr val="FFFFFF"/>
                </a:solidFill>
                <a:latin typeface="ヒラギノ角ゴ Pro W3"/>
                <a:ea typeface="ヒラギノ角ゴ Pro W3"/>
                <a:cs typeface="ヒラギノ角ゴ Pro W3"/>
              </a:rPr>
              <a:t>lanetary …) </a:t>
            </a:r>
            <a:r>
              <a:rPr lang="ja-JP" altLang="en-US" sz="1800" dirty="0" smtClean="0">
                <a:solidFill>
                  <a:srgbClr val="FFFFFF"/>
                </a:solidFill>
                <a:latin typeface="ヒラギノ角ゴ Pro W3"/>
                <a:ea typeface="ヒラギノ角ゴ Pro W3"/>
                <a:cs typeface="ヒラギノ角ゴ Pro W3"/>
              </a:rPr>
              <a:t>サーバ群</a:t>
            </a:r>
            <a:r>
              <a:rPr lang="en-US" altLang="ja-JP" sz="1800" dirty="0" smtClean="0">
                <a:solidFill>
                  <a:srgbClr val="FFFFFF"/>
                </a:solidFill>
                <a:latin typeface="ヒラギノ角ゴ Pro W3"/>
                <a:ea typeface="ヒラギノ角ゴ Pro W3"/>
                <a:cs typeface="ヒラギノ角ゴ Pro W3"/>
              </a:rPr>
              <a:t> </a:t>
            </a:r>
            <a:endParaRPr kumimoji="1" lang="ja-JP" altLang="en-US" sz="1800" dirty="0">
              <a:solidFill>
                <a:srgbClr val="FFFFFF"/>
              </a:solidFill>
              <a:latin typeface="ヒラギノ角ゴ Pro W3"/>
              <a:ea typeface="ヒラギノ角ゴ Pro W3"/>
              <a:cs typeface="ヒラギノ角ゴ Pro W3"/>
            </a:endParaRPr>
          </a:p>
        </p:txBody>
      </p:sp>
      <p:sp>
        <p:nvSpPr>
          <p:cNvPr id="39" name="テキスト ボックス 38"/>
          <p:cNvSpPr txBox="1"/>
          <p:nvPr/>
        </p:nvSpPr>
        <p:spPr>
          <a:xfrm>
            <a:off x="6359225" y="4293096"/>
            <a:ext cx="3566065" cy="646331"/>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txBody>
          <a:bodyPr wrap="square" rtlCol="0">
            <a:spAutoFit/>
          </a:bodyPr>
          <a:lstStyle/>
          <a:p>
            <a:r>
              <a:rPr kumimoji="1" lang="ja-JP" altLang="en-US" sz="1800" dirty="0" smtClean="0">
                <a:solidFill>
                  <a:srgbClr val="FFFFFF"/>
                </a:solidFill>
                <a:latin typeface="ヒラギノ角ゴ Pro W3"/>
                <a:ea typeface="ヒラギノ角ゴ Pro W3"/>
                <a:cs typeface="ヒラギノ角ゴ Pro W3"/>
              </a:rPr>
              <a:t>地球流体電脳倶楽部 サーバ群</a:t>
            </a:r>
            <a:endParaRPr kumimoji="1" lang="en-US" altLang="ja-JP" sz="1800" dirty="0" smtClean="0">
              <a:solidFill>
                <a:srgbClr val="FFFFFF"/>
              </a:solidFill>
              <a:latin typeface="ヒラギノ角ゴ Pro W3"/>
              <a:ea typeface="ヒラギノ角ゴ Pro W3"/>
              <a:cs typeface="ヒラギノ角ゴ Pro W3"/>
            </a:endParaRPr>
          </a:p>
          <a:p>
            <a:r>
              <a:rPr lang="en-US" altLang="ja-JP" sz="1800" dirty="0" smtClean="0">
                <a:solidFill>
                  <a:srgbClr val="FFFFFF"/>
                </a:solidFill>
                <a:latin typeface="ヒラギノ角ゴ Pro W3"/>
                <a:ea typeface="ヒラギノ角ゴ Pro W3"/>
                <a:cs typeface="ヒラギノ角ゴ Pro W3"/>
              </a:rPr>
              <a:t>(</a:t>
            </a:r>
            <a:r>
              <a:rPr lang="ja-JP" altLang="en-US" sz="1800" dirty="0" smtClean="0">
                <a:solidFill>
                  <a:srgbClr val="FFFFFF"/>
                </a:solidFill>
                <a:latin typeface="ヒラギノ角ゴ Pro W3"/>
                <a:ea typeface="ヒラギノ角ゴ Pro W3"/>
                <a:cs typeface="ヒラギノ角ゴ Pro W3"/>
              </a:rPr>
              <a:t> ご本尊は京大に </a:t>
            </a:r>
            <a:r>
              <a:rPr lang="en-US" altLang="ja-JP" sz="1800" dirty="0" smtClean="0">
                <a:solidFill>
                  <a:srgbClr val="FFFFFF"/>
                </a:solidFill>
                <a:latin typeface="ヒラギノ角ゴ Pro W3"/>
                <a:ea typeface="ヒラギノ角ゴ Pro W3"/>
                <a:cs typeface="ヒラギノ角ゴ Pro W3"/>
              </a:rPr>
              <a:t>)</a:t>
            </a:r>
            <a:endParaRPr lang="ja-JP" altLang="en-US" sz="1800" dirty="0" smtClean="0">
              <a:solidFill>
                <a:srgbClr val="FFFFFF"/>
              </a:solidFill>
              <a:latin typeface="ヒラギノ角ゴ Pro W3"/>
              <a:ea typeface="ヒラギノ角ゴ Pro W3"/>
              <a:cs typeface="ヒラギノ角ゴ Pro W3"/>
            </a:endParaRPr>
          </a:p>
        </p:txBody>
      </p:sp>
      <p:sp>
        <p:nvSpPr>
          <p:cNvPr id="40" name="下矢印 39"/>
          <p:cNvSpPr/>
          <p:nvPr/>
        </p:nvSpPr>
        <p:spPr>
          <a:xfrm>
            <a:off x="776536" y="2852936"/>
            <a:ext cx="504056" cy="2016224"/>
          </a:xfrm>
          <a:prstGeom prst="downArrow">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1248952" y="3068960"/>
            <a:ext cx="2119872" cy="1200329"/>
          </a:xfrm>
          <a:prstGeom prst="rect">
            <a:avLst/>
          </a:prstGeom>
          <a:noFill/>
        </p:spPr>
        <p:txBody>
          <a:bodyPr wrap="square" rtlCol="0">
            <a:spAutoFit/>
          </a:bodyPr>
          <a:lstStyle/>
          <a:p>
            <a:r>
              <a:rPr lang="ja-JP" altLang="en-US" sz="1800" dirty="0" smtClean="0">
                <a:latin typeface="ヒラギノ角ゴ Pro W3"/>
                <a:ea typeface="ヒラギノ角ゴ Pro W3"/>
                <a:cs typeface="ヒラギノ角ゴ Pro W3"/>
              </a:rPr>
              <a:t>院生・学部生が中心となって</a:t>
            </a:r>
            <a:r>
              <a:rPr kumimoji="1" lang="ja-JP" altLang="en-US" sz="1800" dirty="0" smtClean="0">
                <a:latin typeface="ヒラギノ角ゴ Pro W3"/>
                <a:ea typeface="ヒラギノ角ゴ Pro W3"/>
                <a:cs typeface="ヒラギノ角ゴ Pro W3"/>
              </a:rPr>
              <a:t>サーバを運営するための</a:t>
            </a:r>
            <a:endParaRPr kumimoji="1" lang="en-US" altLang="ja-JP" sz="1800" dirty="0" smtClean="0">
              <a:latin typeface="ヒラギノ角ゴ Pro W3"/>
              <a:ea typeface="ヒラギノ角ゴ Pro W3"/>
              <a:cs typeface="ヒラギノ角ゴ Pro W3"/>
            </a:endParaRPr>
          </a:p>
          <a:p>
            <a:r>
              <a:rPr kumimoji="1" lang="ja-JP" altLang="en-US" sz="1800" dirty="0" smtClean="0">
                <a:latin typeface="ヒラギノ角ゴ Pro W3"/>
                <a:ea typeface="ヒラギノ角ゴ Pro W3"/>
                <a:cs typeface="ヒラギノ角ゴ Pro W3"/>
              </a:rPr>
              <a:t>ノウハウ他</a:t>
            </a:r>
            <a:endParaRPr kumimoji="1" lang="ja-JP" altLang="en-US" sz="1800" dirty="0">
              <a:latin typeface="ヒラギノ角ゴ Pro W3"/>
              <a:ea typeface="ヒラギノ角ゴ Pro W3"/>
              <a:cs typeface="ヒラギノ角ゴ Pro W3"/>
            </a:endParaRPr>
          </a:p>
        </p:txBody>
      </p:sp>
      <p:sp>
        <p:nvSpPr>
          <p:cNvPr id="37" name="テキスト ボックス 36"/>
          <p:cNvSpPr txBox="1"/>
          <p:nvPr/>
        </p:nvSpPr>
        <p:spPr>
          <a:xfrm>
            <a:off x="4592960" y="2204864"/>
            <a:ext cx="5184576" cy="646331"/>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txBody>
          <a:bodyPr wrap="square" rtlCol="0">
            <a:spAutoFit/>
          </a:bodyPr>
          <a:lstStyle/>
          <a:p>
            <a:r>
              <a:rPr kumimoji="1" lang="ja-JP" altLang="en-US" sz="1800" dirty="0" smtClean="0">
                <a:solidFill>
                  <a:schemeClr val="tx2"/>
                </a:solidFill>
                <a:latin typeface="ヒラギノ角ゴ Pro W3"/>
                <a:ea typeface="ヒラギノ角ゴ Pro W3"/>
                <a:cs typeface="ヒラギノ角ゴ Pro W3"/>
              </a:rPr>
              <a:t>神戸大  大気水圏科学研究室</a:t>
            </a:r>
            <a:endParaRPr kumimoji="1" lang="en-US" altLang="ja-JP" sz="1800" dirty="0" smtClean="0">
              <a:solidFill>
                <a:schemeClr val="tx2"/>
              </a:solidFill>
              <a:latin typeface="ヒラギノ角ゴ Pro W3"/>
              <a:ea typeface="ヒラギノ角ゴ Pro W3"/>
              <a:cs typeface="ヒラギノ角ゴ Pro W3"/>
            </a:endParaRPr>
          </a:p>
          <a:p>
            <a:r>
              <a:rPr lang="en-US" altLang="ja-JP" sz="1800" dirty="0" smtClean="0">
                <a:latin typeface="ヒラギノ角ゴ Pro W3"/>
                <a:ea typeface="ヒラギノ角ゴ Pro W3"/>
                <a:cs typeface="ヒラギノ角ゴ Pro W3"/>
              </a:rPr>
              <a:t>(</a:t>
            </a:r>
            <a:r>
              <a:rPr lang="en-US" altLang="ja-JP" sz="1800" dirty="0" smtClean="0">
                <a:solidFill>
                  <a:srgbClr val="FF0000"/>
                </a:solidFill>
                <a:latin typeface="ヒラギノ角ゴ Pro W3"/>
                <a:ea typeface="ヒラギノ角ゴ Pro W3"/>
                <a:cs typeface="ヒラギノ角ゴ Pro W3"/>
              </a:rPr>
              <a:t>A</a:t>
            </a:r>
            <a:r>
              <a:rPr lang="en-US" altLang="ja-JP" sz="1800" dirty="0" smtClean="0">
                <a:solidFill>
                  <a:srgbClr val="FFFFFF"/>
                </a:solidFill>
                <a:latin typeface="ヒラギノ角ゴ Pro W3"/>
                <a:ea typeface="ヒラギノ角ゴ Pro W3"/>
                <a:cs typeface="ヒラギノ角ゴ Pro W3"/>
              </a:rPr>
              <a:t>tmosphere</a:t>
            </a:r>
            <a:r>
              <a:rPr lang="en-US" altLang="ja-JP" sz="1800" dirty="0" smtClean="0">
                <a:latin typeface="ヒラギノ角ゴ Pro W3"/>
                <a:ea typeface="ヒラギノ角ゴ Pro W3"/>
                <a:cs typeface="ヒラギノ角ゴ Pro W3"/>
              </a:rPr>
              <a:t>-</a:t>
            </a:r>
            <a:r>
              <a:rPr lang="en-US" altLang="ja-JP" sz="1800" dirty="0" smtClean="0">
                <a:solidFill>
                  <a:srgbClr val="FF0000"/>
                </a:solidFill>
                <a:latin typeface="ヒラギノ角ゴ Pro W3"/>
                <a:ea typeface="ヒラギノ角ゴ Pro W3"/>
                <a:cs typeface="ヒラギノ角ゴ Pro W3"/>
              </a:rPr>
              <a:t>H</a:t>
            </a:r>
            <a:r>
              <a:rPr lang="en-US" altLang="ja-JP" sz="1800" dirty="0" smtClean="0">
                <a:solidFill>
                  <a:srgbClr val="FFFFFF"/>
                </a:solidFill>
                <a:latin typeface="ヒラギノ角ゴ Pro W3"/>
                <a:ea typeface="ヒラギノ角ゴ Pro W3"/>
                <a:cs typeface="ヒラギノ角ゴ Pro W3"/>
              </a:rPr>
              <a:t>ydrosphere</a:t>
            </a:r>
            <a:r>
              <a:rPr lang="en-US" altLang="ja-JP" sz="1800" dirty="0" smtClean="0">
                <a:latin typeface="ヒラギノ角ゴ Pro W3"/>
                <a:ea typeface="ヒラギノ角ゴ Pro W3"/>
                <a:cs typeface="ヒラギノ角ゴ Pro W3"/>
              </a:rPr>
              <a:t> </a:t>
            </a:r>
            <a:r>
              <a:rPr lang="en-US" altLang="ja-JP" sz="1800" dirty="0" smtClean="0">
                <a:solidFill>
                  <a:srgbClr val="FF0000"/>
                </a:solidFill>
                <a:latin typeface="ヒラギノ角ゴ Pro W3"/>
                <a:ea typeface="ヒラギノ角ゴ Pro W3"/>
                <a:cs typeface="ヒラギノ角ゴ Pro W3"/>
              </a:rPr>
              <a:t>S</a:t>
            </a:r>
            <a:r>
              <a:rPr lang="en-US" altLang="ja-JP" sz="1800" dirty="0" smtClean="0">
                <a:solidFill>
                  <a:srgbClr val="FFFFFF"/>
                </a:solidFill>
                <a:latin typeface="ヒラギノ角ゴ Pro W3"/>
                <a:ea typeface="ヒラギノ角ゴ Pro W3"/>
                <a:cs typeface="ヒラギノ角ゴ Pro W3"/>
              </a:rPr>
              <a:t>ciences) </a:t>
            </a:r>
            <a:r>
              <a:rPr lang="ja-JP" altLang="en-US" sz="1800" dirty="0" smtClean="0">
                <a:solidFill>
                  <a:srgbClr val="FFFFFF"/>
                </a:solidFill>
                <a:latin typeface="ヒラギノ角ゴ Pro W3"/>
                <a:ea typeface="ヒラギノ角ゴ Pro W3"/>
                <a:cs typeface="ヒラギノ角ゴ Pro W3"/>
              </a:rPr>
              <a:t>サーバ</a:t>
            </a:r>
            <a:endParaRPr kumimoji="1" lang="ja-JP" altLang="en-US" sz="1800" dirty="0">
              <a:solidFill>
                <a:srgbClr val="FFFFFF"/>
              </a:solidFill>
              <a:latin typeface="ヒラギノ角ゴ Pro W3"/>
              <a:ea typeface="ヒラギノ角ゴ Pro W3"/>
              <a:cs typeface="ヒラギノ角ゴ Pro W3"/>
            </a:endParaRPr>
          </a:p>
        </p:txBody>
      </p:sp>
      <p:sp>
        <p:nvSpPr>
          <p:cNvPr id="42" name="下矢印 41"/>
          <p:cNvSpPr/>
          <p:nvPr/>
        </p:nvSpPr>
        <p:spPr>
          <a:xfrm rot="4075251">
            <a:off x="4704543" y="1621273"/>
            <a:ext cx="424168" cy="5499728"/>
          </a:xfrm>
          <a:prstGeom prst="downArrow">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728864" y="3140968"/>
            <a:ext cx="2923961" cy="646331"/>
          </a:xfrm>
          <a:prstGeom prst="rect">
            <a:avLst/>
          </a:prstGeom>
          <a:noFill/>
        </p:spPr>
        <p:txBody>
          <a:bodyPr wrap="square" rtlCol="0">
            <a:spAutoFit/>
          </a:bodyPr>
          <a:lstStyle/>
          <a:p>
            <a:r>
              <a:rPr lang="en-US" altLang="ja-JP" sz="1800" dirty="0" smtClean="0">
                <a:latin typeface="ヒラギノ角ゴ Pro W3"/>
                <a:ea typeface="ヒラギノ角ゴ Pro W3"/>
                <a:cs typeface="ヒラギノ角ゴ Pro W3"/>
              </a:rPr>
              <a:t>Wiki </a:t>
            </a:r>
            <a:r>
              <a:rPr lang="ja-JP" altLang="en-US" sz="1800" dirty="0" smtClean="0">
                <a:latin typeface="ヒラギノ角ゴ Pro W3"/>
                <a:ea typeface="ヒラギノ角ゴ Pro W3"/>
                <a:cs typeface="ヒラギノ角ゴ Pro W3"/>
              </a:rPr>
              <a:t>に関するノウハウ</a:t>
            </a:r>
            <a:endParaRPr lang="en-US" altLang="ja-JP" sz="1800" dirty="0" smtClean="0">
              <a:latin typeface="ヒラギノ角ゴ Pro W3"/>
              <a:ea typeface="ヒラギノ角ゴ Pro W3"/>
              <a:cs typeface="ヒラギノ角ゴ Pro W3"/>
            </a:endParaRPr>
          </a:p>
          <a:p>
            <a:r>
              <a:rPr kumimoji="1" lang="ja-JP" altLang="en-US" sz="1800" dirty="0" smtClean="0">
                <a:latin typeface="ヒラギノ角ゴ Pro W3"/>
                <a:ea typeface="ヒラギノ角ゴ Pro W3"/>
                <a:cs typeface="ヒラギノ角ゴ Pro W3"/>
              </a:rPr>
              <a:t>サーバ管理のノウハウ他</a:t>
            </a:r>
            <a:endParaRPr kumimoji="1" lang="ja-JP" altLang="en-US" sz="1800" dirty="0">
              <a:latin typeface="ヒラギノ角ゴ Pro W3"/>
              <a:ea typeface="ヒラギノ角ゴ Pro W3"/>
              <a:cs typeface="ヒラギノ角ゴ Pro W3"/>
            </a:endParaRPr>
          </a:p>
        </p:txBody>
      </p:sp>
      <p:sp>
        <p:nvSpPr>
          <p:cNvPr id="43" name="右矢印 42"/>
          <p:cNvSpPr/>
          <p:nvPr/>
        </p:nvSpPr>
        <p:spPr>
          <a:xfrm rot="10800000">
            <a:off x="2504728" y="5589240"/>
            <a:ext cx="5256584" cy="504056"/>
          </a:xfrm>
          <a:prstGeom prst="rightArrow">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4044172" y="5229200"/>
            <a:ext cx="2997060" cy="369332"/>
          </a:xfrm>
          <a:prstGeom prst="rect">
            <a:avLst/>
          </a:prstGeom>
          <a:noFill/>
        </p:spPr>
        <p:txBody>
          <a:bodyPr wrap="square" rtlCol="0">
            <a:spAutoFit/>
          </a:bodyPr>
          <a:lstStyle/>
          <a:p>
            <a:r>
              <a:rPr kumimoji="1" lang="ja-JP" altLang="en-US" sz="1800" dirty="0" smtClean="0">
                <a:latin typeface="ヒラギノ角ゴ Pro W3"/>
                <a:ea typeface="ヒラギノ角ゴ Pro W3"/>
                <a:cs typeface="ヒラギノ角ゴ Pro W3"/>
              </a:rPr>
              <a:t>諸々のツール・ノウハウ他</a:t>
            </a:r>
            <a:endParaRPr kumimoji="1" lang="ja-JP" altLang="en-US" sz="1800" dirty="0">
              <a:latin typeface="ヒラギノ角ゴ Pro W3"/>
              <a:ea typeface="ヒラギノ角ゴ Pro W3"/>
              <a:cs typeface="ヒラギノ角ゴ Pro W3"/>
            </a:endParaRPr>
          </a:p>
        </p:txBody>
      </p:sp>
      <p:sp>
        <p:nvSpPr>
          <p:cNvPr id="3" name="日付プレースホルダー 2"/>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4" name="フッター プレースホルダー 3"/>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5" name="スライド番号プレースホルダー 4"/>
          <p:cNvSpPr>
            <a:spLocks noGrp="1"/>
          </p:cNvSpPr>
          <p:nvPr>
            <p:ph type="sldNum" sz="quarter" idx="12"/>
          </p:nvPr>
        </p:nvSpPr>
        <p:spPr/>
        <p:txBody>
          <a:bodyPr/>
          <a:lstStyle/>
          <a:p>
            <a:pPr>
              <a:defRPr/>
            </a:pPr>
            <a:fld id="{9CAD38F7-FD22-48F6-8F4C-5C0F44DC1AE6}" type="slidenum">
              <a:rPr lang="en-US" altLang="ja-JP" smtClean="0"/>
              <a:pPr>
                <a:defRPr/>
              </a:pPr>
              <a:t>7</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年間行事</a:t>
            </a:r>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5-6 </a:t>
            </a:r>
            <a:r>
              <a:rPr kumimoji="1" lang="ja-JP" altLang="en-US" dirty="0" smtClean="0"/>
              <a:t>月</a:t>
            </a:r>
            <a:endParaRPr kumimoji="1" lang="en-US" altLang="ja-JP" dirty="0" smtClean="0"/>
          </a:p>
          <a:p>
            <a:pPr lvl="1"/>
            <a:r>
              <a:rPr lang="ja-JP" altLang="en-US" dirty="0" smtClean="0"/>
              <a:t>登録情報を更新していないユーザを削除</a:t>
            </a:r>
            <a:endParaRPr lang="en-US" altLang="ja-JP" dirty="0" smtClean="0"/>
          </a:p>
          <a:p>
            <a:pPr lvl="2"/>
            <a:r>
              <a:rPr kumimoji="1" lang="ja-JP" altLang="en-US" dirty="0" smtClean="0"/>
              <a:t>放置アカウントを狙った</a:t>
            </a:r>
            <a:r>
              <a:rPr lang="ja-JP" altLang="en-US" dirty="0" smtClean="0"/>
              <a:t>クラックを防ぐため</a:t>
            </a:r>
            <a:endParaRPr lang="en-US" altLang="ja-JP" dirty="0" smtClean="0"/>
          </a:p>
          <a:p>
            <a:endParaRPr kumimoji="1" lang="en-US" altLang="ja-JP" dirty="0" smtClean="0"/>
          </a:p>
          <a:p>
            <a:r>
              <a:rPr lang="en-US" altLang="ja-JP" dirty="0" smtClean="0"/>
              <a:t>9-10 </a:t>
            </a:r>
            <a:r>
              <a:rPr lang="ja-JP" altLang="en-US" dirty="0" smtClean="0"/>
              <a:t>月 </a:t>
            </a:r>
            <a:r>
              <a:rPr lang="en-US" altLang="ja-JP" dirty="0" smtClean="0"/>
              <a:t>(</a:t>
            </a:r>
            <a:r>
              <a:rPr lang="ja-JP" altLang="en-US" dirty="0" smtClean="0"/>
              <a:t>今年は </a:t>
            </a:r>
            <a:r>
              <a:rPr lang="en-US" altLang="ja-JP" dirty="0" smtClean="0"/>
              <a:t>-11 </a:t>
            </a:r>
            <a:r>
              <a:rPr lang="ja-JP" altLang="en-US" dirty="0" smtClean="0"/>
              <a:t>月下旬</a:t>
            </a:r>
            <a:r>
              <a:rPr lang="en-US" altLang="ja-JP" dirty="0" smtClean="0"/>
              <a:t>)</a:t>
            </a:r>
          </a:p>
          <a:p>
            <a:pPr lvl="1"/>
            <a:r>
              <a:rPr lang="ja-JP" altLang="en-US" dirty="0" smtClean="0"/>
              <a:t>サーバ入れ替え作業</a:t>
            </a:r>
            <a:endParaRPr lang="en-US" altLang="ja-JP" dirty="0" smtClean="0"/>
          </a:p>
          <a:p>
            <a:pPr lvl="2"/>
            <a:r>
              <a:rPr lang="ja-JP" altLang="en-US" dirty="0" smtClean="0"/>
              <a:t>管理・運営技術の伝承と後継者育成のため</a:t>
            </a:r>
            <a:endParaRPr lang="en-US" altLang="ja-JP" dirty="0" smtClean="0"/>
          </a:p>
          <a:p>
            <a:pPr lvl="2"/>
            <a:r>
              <a:rPr kumimoji="1" lang="en-US" altLang="ja-JP" dirty="0" smtClean="0"/>
              <a:t>(</a:t>
            </a:r>
            <a:r>
              <a:rPr kumimoji="1" lang="ja-JP" altLang="en-US" dirty="0" smtClean="0"/>
              <a:t>この機会に </a:t>
            </a:r>
            <a:r>
              <a:rPr kumimoji="1" lang="en-US" altLang="ja-JP" dirty="0" smtClean="0"/>
              <a:t>OS </a:t>
            </a:r>
            <a:r>
              <a:rPr kumimoji="1" lang="ja-JP" altLang="en-US" dirty="0" smtClean="0"/>
              <a:t>の更新やシステムのクリーンアップが自動的に行われるというご利益もある</a:t>
            </a:r>
            <a:r>
              <a:rPr kumimoji="1" lang="en-US" altLang="ja-JP" dirty="0" smtClean="0"/>
              <a:t>)</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8</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サーバの構成 </a:t>
            </a:r>
            <a:r>
              <a:rPr kumimoji="1" lang="en-US" altLang="ja-JP" smtClean="0"/>
              <a:t>(1/2)</a:t>
            </a:r>
            <a:endParaRPr kumimoji="1" lang="ja-JP" altLang="en-US"/>
          </a:p>
        </p:txBody>
      </p:sp>
      <p:sp>
        <p:nvSpPr>
          <p:cNvPr id="3" name="コンテンツ プレースホルダ 2"/>
          <p:cNvSpPr>
            <a:spLocks noGrp="1"/>
          </p:cNvSpPr>
          <p:nvPr>
            <p:ph idx="1"/>
          </p:nvPr>
        </p:nvSpPr>
        <p:spPr/>
        <p:txBody>
          <a:bodyPr anchor="ctr"/>
          <a:lstStyle/>
          <a:p>
            <a:r>
              <a:rPr kumimoji="1" lang="ja-JP" altLang="en-US" dirty="0" smtClean="0"/>
              <a:t>ハードウェア</a:t>
            </a:r>
            <a:endParaRPr kumimoji="1" lang="en-US" altLang="ja-JP" dirty="0" smtClean="0"/>
          </a:p>
          <a:p>
            <a:pPr lvl="1"/>
            <a:r>
              <a:rPr lang="en-US" altLang="ja-JP" dirty="0" smtClean="0"/>
              <a:t>PC/AT </a:t>
            </a:r>
            <a:r>
              <a:rPr lang="ja-JP" altLang="en-US" dirty="0" smtClean="0"/>
              <a:t>互換機</a:t>
            </a:r>
            <a:endParaRPr lang="en-US" altLang="ja-JP" dirty="0" smtClean="0"/>
          </a:p>
          <a:p>
            <a:pPr lvl="2"/>
            <a:r>
              <a:rPr kumimoji="1" lang="en-US" altLang="ja-JP" dirty="0" smtClean="0"/>
              <a:t>CPU</a:t>
            </a:r>
            <a:r>
              <a:rPr kumimoji="1" lang="ja-JP" altLang="en-US" dirty="0" smtClean="0"/>
              <a:t>： </a:t>
            </a:r>
            <a:r>
              <a:rPr kumimoji="1" lang="en-US" altLang="ja-JP" dirty="0" smtClean="0"/>
              <a:t>Intel</a:t>
            </a:r>
            <a:r>
              <a:rPr kumimoji="1" lang="ja-JP" altLang="en-US" dirty="0" smtClean="0"/>
              <a:t> </a:t>
            </a:r>
            <a:r>
              <a:rPr lang="en-US" altLang="ja-JP" dirty="0" smtClean="0"/>
              <a:t>Corei7 i7-870</a:t>
            </a:r>
            <a:r>
              <a:rPr lang="ja-JP" altLang="en-US" dirty="0" smtClean="0"/>
              <a:t> </a:t>
            </a:r>
            <a:r>
              <a:rPr lang="en-US" altLang="ja-JP" dirty="0" smtClean="0"/>
              <a:t>(2.93 GHz)</a:t>
            </a:r>
          </a:p>
          <a:p>
            <a:pPr lvl="2"/>
            <a:r>
              <a:rPr lang="ja-JP" altLang="en-US" dirty="0" smtClean="0"/>
              <a:t>メモリ： </a:t>
            </a:r>
            <a:r>
              <a:rPr lang="en-US" altLang="ja-JP" dirty="0" err="1" smtClean="0"/>
              <a:t>Cetus</a:t>
            </a:r>
            <a:r>
              <a:rPr lang="en-US" altLang="ja-JP" dirty="0" smtClean="0"/>
              <a:t> DCDDR3</a:t>
            </a:r>
            <a:r>
              <a:rPr lang="ja-JP" altLang="en-US" dirty="0" smtClean="0"/>
              <a:t> </a:t>
            </a:r>
            <a:r>
              <a:rPr lang="en-US" altLang="ja-JP" dirty="0" smtClean="0"/>
              <a:t>(4 GB x 4)</a:t>
            </a:r>
          </a:p>
          <a:p>
            <a:pPr lvl="2"/>
            <a:r>
              <a:rPr kumimoji="1" lang="en-US" altLang="ja-JP" dirty="0" smtClean="0"/>
              <a:t>HDD</a:t>
            </a:r>
            <a:r>
              <a:rPr kumimoji="1" lang="ja-JP" altLang="en-US" dirty="0" smtClean="0"/>
              <a:t>： </a:t>
            </a:r>
            <a:r>
              <a:rPr kumimoji="1" lang="en-US" altLang="ja-JP" dirty="0" smtClean="0"/>
              <a:t>Hitachi </a:t>
            </a:r>
            <a:r>
              <a:rPr kumimoji="1" lang="en-US" altLang="ja-JP" dirty="0" err="1" smtClean="0"/>
              <a:t>Deskstar</a:t>
            </a:r>
            <a:r>
              <a:rPr kumimoji="1" lang="en-US" altLang="ja-JP" dirty="0" smtClean="0"/>
              <a:t> E7K500 (</a:t>
            </a:r>
            <a:r>
              <a:rPr lang="en-US" altLang="ja-JP" dirty="0" smtClean="0"/>
              <a:t>2 T</a:t>
            </a:r>
            <a:r>
              <a:rPr kumimoji="1" lang="en-US" altLang="ja-JP" dirty="0" smtClean="0"/>
              <a:t>B x 2)</a:t>
            </a:r>
          </a:p>
          <a:p>
            <a:pPr lvl="1"/>
            <a:r>
              <a:rPr lang="ja-JP" altLang="en-US" dirty="0" smtClean="0"/>
              <a:t>二</a:t>
            </a:r>
            <a:r>
              <a:rPr kumimoji="1" lang="ja-JP" altLang="en-US" dirty="0" smtClean="0"/>
              <a:t>台体制</a:t>
            </a:r>
            <a:endParaRPr kumimoji="1" lang="en-US" altLang="ja-JP" dirty="0" smtClean="0"/>
          </a:p>
          <a:p>
            <a:pPr lvl="2"/>
            <a:r>
              <a:rPr lang="ja-JP" altLang="en-US" dirty="0" smtClean="0"/>
              <a:t>一つが本サーバ </a:t>
            </a:r>
            <a:r>
              <a:rPr lang="en-US" altLang="ja-JP" dirty="0" smtClean="0"/>
              <a:t>(</a:t>
            </a:r>
            <a:r>
              <a:rPr lang="en-US" altLang="ja-JP" dirty="0" err="1" smtClean="0"/>
              <a:t>ika</a:t>
            </a:r>
            <a:r>
              <a:rPr lang="en-US" altLang="ja-JP" dirty="0" smtClean="0"/>
              <a:t>), </a:t>
            </a:r>
            <a:r>
              <a:rPr lang="ja-JP" altLang="en-US" dirty="0" smtClean="0"/>
              <a:t>もう一つが予備サーバ </a:t>
            </a:r>
            <a:r>
              <a:rPr lang="en-US" altLang="ja-JP" dirty="0" smtClean="0"/>
              <a:t>(</a:t>
            </a:r>
            <a:r>
              <a:rPr lang="en-US" altLang="ja-JP" dirty="0" err="1" smtClean="0"/>
              <a:t>tako</a:t>
            </a:r>
            <a:r>
              <a:rPr lang="en-US" altLang="ja-JP" dirty="0" smtClean="0"/>
              <a:t>)</a:t>
            </a:r>
          </a:p>
          <a:p>
            <a:pPr lvl="3"/>
            <a:r>
              <a:rPr kumimoji="1" lang="ja-JP" altLang="en-US" dirty="0" smtClean="0"/>
              <a:t>本サーバがダウンした場合には</a:t>
            </a:r>
            <a:r>
              <a:rPr lang="ja-JP" altLang="en-US" dirty="0" smtClean="0"/>
              <a:t>予備サーバを本サーバに入れ替え</a:t>
            </a:r>
            <a:endParaRPr lang="en-US" altLang="ja-JP" dirty="0" smtClean="0"/>
          </a:p>
          <a:p>
            <a:pPr lvl="3"/>
            <a:r>
              <a:rPr kumimoji="1" lang="ja-JP" altLang="en-US" dirty="0" smtClean="0"/>
              <a:t>技術伝承のための再構築・入れ替え作業を円滑にする</a:t>
            </a: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9</a:t>
            </a:fld>
            <a:endParaRPr lang="en-US" altLang="ja-JP"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tpass">
  <a:themeElements>
    <a:clrScheme name="">
      <a:dk1>
        <a:srgbClr val="000000"/>
      </a:dk1>
      <a:lt1>
        <a:srgbClr val="0080FF"/>
      </a:lt1>
      <a:dk2>
        <a:srgbClr val="FFFFFF"/>
      </a:dk2>
      <a:lt2>
        <a:srgbClr val="B3B3B3"/>
      </a:lt2>
      <a:accent1>
        <a:srgbClr val="0080FF"/>
      </a:accent1>
      <a:accent2>
        <a:srgbClr val="004080"/>
      </a:accent2>
      <a:accent3>
        <a:srgbClr val="AAC0FF"/>
      </a:accent3>
      <a:accent4>
        <a:srgbClr val="000000"/>
      </a:accent4>
      <a:accent5>
        <a:srgbClr val="AAC0FF"/>
      </a:accent5>
      <a:accent6>
        <a:srgbClr val="003973"/>
      </a:accent6>
      <a:hlink>
        <a:srgbClr val="0000FF"/>
      </a:hlink>
      <a:folHlink>
        <a:srgbClr val="800040"/>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5000"/>
          </a:schemeClr>
        </a:solidFill>
        <a:ln>
          <a:noFill/>
        </a:ln>
        <a:effectLst>
          <a:outerShdw blurRad="50800" dist="38100" dir="2700000" algn="tl" rotWithShape="0">
            <a:srgbClr val="000000">
              <a:alpha val="43000"/>
            </a:srgbClr>
          </a:outerShdw>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Office ​​テー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テー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テーマ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テー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テー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テー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テー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テー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itpass.thmx</Template>
  <TotalTime>4403</TotalTime>
  <Words>1616</Words>
  <Application>Microsoft Macintosh PowerPoint</Application>
  <PresentationFormat>A4 210x297 mm</PresentationFormat>
  <Paragraphs>237</Paragraphs>
  <Slides>22</Slides>
  <Notes>14</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itpass</vt:lpstr>
      <vt:lpstr>ITPASS サーバ入門</vt:lpstr>
      <vt:lpstr>目次</vt:lpstr>
      <vt:lpstr>ITPASS サーバの紹介</vt:lpstr>
      <vt:lpstr>ITPASS サーバとは?</vt:lpstr>
      <vt:lpstr>何のための ITPASS サーバ? (1/2)</vt:lpstr>
      <vt:lpstr>何のための ITPASS サーバ? (2/2)</vt:lpstr>
      <vt:lpstr>生い立ち</vt:lpstr>
      <vt:lpstr>年間行事</vt:lpstr>
      <vt:lpstr>サーバの構成 (1/2)</vt:lpstr>
      <vt:lpstr>サーバの構成 (2/2)</vt:lpstr>
      <vt:lpstr>サービス (+α) 一覧</vt:lpstr>
      <vt:lpstr>WWW</vt:lpstr>
      <vt:lpstr>MAIL</vt:lpstr>
      <vt:lpstr>DNS</vt:lpstr>
      <vt:lpstr>gate-toroku-system</vt:lpstr>
      <vt:lpstr>ITPASS サーバまとめ</vt:lpstr>
      <vt:lpstr>ITPASS サーバ再構築に向けて</vt:lpstr>
      <vt:lpstr>ITPASS サーバ再構築概要</vt:lpstr>
      <vt:lpstr>ITPASS サーバ再構築に向けて (1/3)</vt:lpstr>
      <vt:lpstr>ITPASS サーバ再構築に向けて (2/3)</vt:lpstr>
      <vt:lpstr>ITPASS サーバ再構築に向けて (3/3)</vt:lpstr>
      <vt:lpstr>参考資料</vt:lpstr>
    </vt:vector>
  </TitlesOfParts>
  <Company>SS1G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ITPASS サーバ入門</dc:title>
  <dc:creator>miki</dc:creator>
  <cp:lastModifiedBy>岡崎 正悟</cp:lastModifiedBy>
  <cp:revision>52</cp:revision>
  <dcterms:created xsi:type="dcterms:W3CDTF">2011-09-16T09:20:02Z</dcterms:created>
  <dcterms:modified xsi:type="dcterms:W3CDTF">2015-09-18T01:56:05Z</dcterms:modified>
</cp:coreProperties>
</file>