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handoutMasterIdLst>
    <p:handoutMasterId r:id="rId38"/>
  </p:handoutMasterIdLst>
  <p:sldIdLst>
    <p:sldId id="256" r:id="rId2"/>
    <p:sldId id="257" r:id="rId3"/>
    <p:sldId id="307" r:id="rId4"/>
    <p:sldId id="309" r:id="rId5"/>
    <p:sldId id="308" r:id="rId6"/>
    <p:sldId id="278" r:id="rId7"/>
    <p:sldId id="286" r:id="rId8"/>
    <p:sldId id="279" r:id="rId9"/>
    <p:sldId id="280" r:id="rId10"/>
    <p:sldId id="282" r:id="rId11"/>
    <p:sldId id="283" r:id="rId12"/>
    <p:sldId id="287" r:id="rId13"/>
    <p:sldId id="281" r:id="rId14"/>
    <p:sldId id="284" r:id="rId15"/>
    <p:sldId id="285" r:id="rId16"/>
    <p:sldId id="288" r:id="rId17"/>
    <p:sldId id="289" r:id="rId18"/>
    <p:sldId id="290" r:id="rId19"/>
    <p:sldId id="291" r:id="rId20"/>
    <p:sldId id="292" r:id="rId21"/>
    <p:sldId id="293" r:id="rId22"/>
    <p:sldId id="294" r:id="rId23"/>
    <p:sldId id="295" r:id="rId24"/>
    <p:sldId id="305" r:id="rId25"/>
    <p:sldId id="306" r:id="rId26"/>
    <p:sldId id="298" r:id="rId27"/>
    <p:sldId id="296" r:id="rId28"/>
    <p:sldId id="297" r:id="rId29"/>
    <p:sldId id="299" r:id="rId30"/>
    <p:sldId id="300" r:id="rId31"/>
    <p:sldId id="301" r:id="rId32"/>
    <p:sldId id="302" r:id="rId33"/>
    <p:sldId id="303" r:id="rId34"/>
    <p:sldId id="304" r:id="rId35"/>
    <p:sldId id="277" r:id="rId36"/>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DDDDD"/>
    <a:srgbClr val="008000"/>
    <a:srgbClr val="4D4D4D"/>
    <a:srgbClr val="5F5F5F"/>
    <a:srgbClr val="99CCFF"/>
    <a:srgbClr val="6699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13" autoAdjust="0"/>
    <p:restoredTop sz="87416" autoAdjust="0"/>
  </p:normalViewPr>
  <p:slideViewPr>
    <p:cSldViewPr>
      <p:cViewPr>
        <p:scale>
          <a:sx n="89" d="100"/>
          <a:sy n="89" d="100"/>
        </p:scale>
        <p:origin x="1072" y="160"/>
      </p:cViewPr>
      <p:guideLst>
        <p:guide orient="horz" pos="2160"/>
        <p:guide pos="3120"/>
      </p:guideLst>
    </p:cSldViewPr>
  </p:slideViewPr>
  <p:notesTextViewPr>
    <p:cViewPr>
      <p:scale>
        <a:sx n="100" d="100"/>
        <a:sy n="100" d="100"/>
      </p:scale>
      <p:origin x="0" y="0"/>
    </p:cViewPr>
  </p:notesTextViewPr>
  <p:notesViewPr>
    <p:cSldViewPr>
      <p:cViewPr varScale="1">
        <p:scale>
          <a:sx n="83" d="100"/>
          <a:sy n="83" d="100"/>
        </p:scale>
        <p:origin x="-624"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6147" name="Rectangle 3"/>
          <p:cNvSpPr>
            <a:spLocks noGrp="1" noChangeArrowheads="1"/>
          </p:cNvSpPr>
          <p:nvPr>
            <p:ph type="dt" sz="quarter" idx="1"/>
          </p:nvPr>
        </p:nvSpPr>
        <p:spPr bwMode="auto">
          <a:xfrm>
            <a:off x="3816029"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6148" name="Rectangle 4"/>
          <p:cNvSpPr>
            <a:spLocks noGrp="1" noChangeArrowheads="1"/>
          </p:cNvSpPr>
          <p:nvPr>
            <p:ph type="ftr" sz="quarter" idx="2"/>
          </p:nvPr>
        </p:nvSpPr>
        <p:spPr bwMode="auto">
          <a:xfrm>
            <a:off x="0" y="9371020"/>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6149" name="Rectangle 5"/>
          <p:cNvSpPr>
            <a:spLocks noGrp="1" noChangeArrowheads="1"/>
          </p:cNvSpPr>
          <p:nvPr>
            <p:ph type="sldNum" sz="quarter" idx="3"/>
          </p:nvPr>
        </p:nvSpPr>
        <p:spPr bwMode="auto">
          <a:xfrm>
            <a:off x="3816029" y="9371020"/>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ED31FA8-536D-4D35-B0EA-99F8CF5FA1F9}" type="slidenum">
              <a:rPr lang="en-US" altLang="ja-JP"/>
              <a:pPr/>
              <a:t>‹#›</a:t>
            </a:fld>
            <a:endParaRPr lang="en-US" altLang="ja-JP"/>
          </a:p>
        </p:txBody>
      </p:sp>
    </p:spTree>
    <p:extLst>
      <p:ext uri="{BB962C8B-B14F-4D97-AF65-F5344CB8AC3E}">
        <p14:creationId xmlns:p14="http://schemas.microsoft.com/office/powerpoint/2010/main" val="2207124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3817113"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696913" y="739775"/>
            <a:ext cx="5341937" cy="3698875"/>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898464" y="4685512"/>
            <a:ext cx="4938836" cy="44413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9373346"/>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3817113" y="9373346"/>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7DE6DCC-55AA-4203-AE29-0F7B835843F0}" type="slidenum">
              <a:rPr lang="en-US" altLang="ja-JP"/>
              <a:pPr/>
              <a:t>‹#›</a:t>
            </a:fld>
            <a:endParaRPr lang="en-US" altLang="ja-JP"/>
          </a:p>
        </p:txBody>
      </p:sp>
    </p:spTree>
    <p:extLst>
      <p:ext uri="{BB962C8B-B14F-4D97-AF65-F5344CB8AC3E}">
        <p14:creationId xmlns:p14="http://schemas.microsoft.com/office/powerpoint/2010/main" val="373741425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ja.wikipedia.org/wiki/%E3%82%B3%E3%83%B3%E3%83%94%E3%83%A5%E3%83%BC%E3%82%BF" TargetMode="External"/><Relationship Id="rId4" Type="http://schemas.openxmlformats.org/officeDocument/2006/relationships/hyperlink" Target="https://ja.wikipedia.org/wiki/%E3%83%90%E3%82%A4%E3%83%88_(%E6%83%85%E5%A0%B1)" TargetMode="External"/><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 Id="rId3" Type="http://schemas.openxmlformats.org/officeDocument/2006/relationships/hyperlink" Target="http://www.ietf.org/rfc/rfc2077.txt"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a:t>
            </a:fld>
            <a:endParaRPr lang="en-US" altLang="ja-JP"/>
          </a:p>
        </p:txBody>
      </p:sp>
    </p:spTree>
    <p:extLst>
      <p:ext uri="{BB962C8B-B14F-4D97-AF65-F5344CB8AC3E}">
        <p14:creationId xmlns:p14="http://schemas.microsoft.com/office/powerpoint/2010/main" val="1725322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常に</a:t>
            </a:r>
            <a:r>
              <a:rPr lang="en-US" altLang="ja-JP" dirty="0" smtClean="0"/>
              <a:t>0</a:t>
            </a:r>
            <a:r>
              <a:rPr lang="ja-JP" altLang="en-US" dirty="0" smtClean="0"/>
              <a:t>であった最上位の桁を利用することで</a:t>
            </a:r>
            <a:r>
              <a:rPr lang="en-US" altLang="ja-JP" dirty="0" smtClean="0"/>
              <a:t>256</a:t>
            </a:r>
            <a:r>
              <a:rPr lang="ja-JP" altLang="en-US" dirty="0" smtClean="0"/>
              <a:t>文字までを利用可能とし ました。文字表の配列上、元の</a:t>
            </a:r>
            <a:r>
              <a:rPr lang="en-US" altLang="ja-JP" dirty="0" smtClean="0"/>
              <a:t>ASCII</a:t>
            </a:r>
            <a:r>
              <a:rPr lang="ja-JP" altLang="en-US" dirty="0" smtClean="0"/>
              <a:t>を左半分、拡張部分を右半分に配列しています。</a:t>
            </a:r>
          </a:p>
          <a:p>
            <a:r>
              <a:rPr lang="ja-JP" altLang="en-US" dirty="0" smtClean="0"/>
              <a:t>各文字集合毎にエスケープシーケンスと呼ばれる特殊なビット列を使用することで、文字集合を切り替えています。</a:t>
            </a:r>
          </a:p>
          <a:p>
            <a:r>
              <a:rPr lang="en-US" altLang="ja-JP" dirty="0" smtClean="0"/>
              <a:t>ISO8859</a:t>
            </a:r>
            <a:r>
              <a:rPr lang="ja-JP" altLang="en-US" dirty="0" smtClean="0"/>
              <a:t>は第</a:t>
            </a:r>
            <a:r>
              <a:rPr lang="en-US" altLang="ja-JP" dirty="0" smtClean="0"/>
              <a:t>1</a:t>
            </a:r>
            <a:r>
              <a:rPr lang="ja-JP" altLang="en-US" dirty="0" smtClean="0"/>
              <a:t>部から第</a:t>
            </a:r>
            <a:r>
              <a:rPr lang="en-US" altLang="ja-JP" dirty="0" smtClean="0"/>
              <a:t>10</a:t>
            </a:r>
            <a:r>
              <a:rPr lang="ja-JP" altLang="en-US" dirty="0" smtClean="0"/>
              <a:t>部までの</a:t>
            </a:r>
            <a:r>
              <a:rPr lang="en-US" altLang="ja-JP" dirty="0" smtClean="0"/>
              <a:t>10</a:t>
            </a:r>
            <a:r>
              <a:rPr lang="ja-JP" altLang="en-US" dirty="0" smtClean="0"/>
              <a:t>種類ありますが、主に使用されるのは第</a:t>
            </a:r>
            <a:r>
              <a:rPr lang="en-US" altLang="ja-JP" dirty="0" smtClean="0"/>
              <a:t>1</a:t>
            </a:r>
            <a:r>
              <a:rPr lang="ja-JP" altLang="en-US" dirty="0" smtClean="0"/>
              <a:t>部（</a:t>
            </a:r>
            <a:r>
              <a:rPr lang="en-US" altLang="ja-JP" dirty="0" smtClean="0"/>
              <a:t>Latin alphabet No. 1</a:t>
            </a:r>
            <a:r>
              <a:rPr lang="ja-JP" altLang="en-US" dirty="0" smtClean="0"/>
              <a:t>）になります。</a:t>
            </a:r>
          </a:p>
          <a:p>
            <a:r>
              <a:rPr lang="ja-JP" altLang="en-US" dirty="0" smtClean="0"/>
              <a:t>第一部：西欧で使用される文字が中心</a:t>
            </a:r>
            <a:r>
              <a:rPr lang="en-US" altLang="ja-JP" dirty="0" smtClean="0"/>
              <a:t>, </a:t>
            </a:r>
            <a:r>
              <a:rPr lang="ja-JP" altLang="en-US" dirty="0" smtClean="0"/>
              <a:t>第二部：東欧・中欧で使用される文字</a:t>
            </a:r>
            <a:r>
              <a:rPr lang="en-US" altLang="ja-JP" dirty="0" smtClean="0"/>
              <a:t>,</a:t>
            </a:r>
            <a:r>
              <a:rPr lang="en-US" altLang="ja-JP" baseline="0" dirty="0" smtClean="0"/>
              <a:t> </a:t>
            </a:r>
            <a:r>
              <a:rPr lang="ja-JP" altLang="en-US" dirty="0" smtClean="0"/>
              <a:t>第三部：トルコ文字</a:t>
            </a:r>
            <a:r>
              <a:rPr lang="en-US" altLang="ja-JP" dirty="0" smtClean="0"/>
              <a:t>,</a:t>
            </a:r>
            <a:r>
              <a:rPr lang="en-US" altLang="ja-JP" baseline="0" dirty="0" smtClean="0"/>
              <a:t> </a:t>
            </a:r>
            <a:r>
              <a:rPr lang="ja-JP" altLang="en-US" dirty="0" smtClean="0"/>
              <a:t>第四・十部：北欧</a:t>
            </a:r>
            <a:r>
              <a:rPr lang="en-US" altLang="ja-JP" dirty="0" smtClean="0"/>
              <a:t>,</a:t>
            </a:r>
            <a:r>
              <a:rPr lang="en-US" altLang="ja-JP" baseline="0" dirty="0" smtClean="0"/>
              <a:t> </a:t>
            </a:r>
            <a:r>
              <a:rPr lang="ja-JP" altLang="en-US" dirty="0" smtClean="0"/>
              <a:t>第五部：キリル文字</a:t>
            </a:r>
            <a:r>
              <a:rPr lang="en-US" altLang="ja-JP" dirty="0" smtClean="0"/>
              <a:t>,</a:t>
            </a:r>
            <a:r>
              <a:rPr lang="en-US" altLang="ja-JP" baseline="0" dirty="0" smtClean="0"/>
              <a:t> </a:t>
            </a:r>
            <a:r>
              <a:rPr lang="ja-JP" altLang="en-US" dirty="0" smtClean="0"/>
              <a:t>第六部：アラビア文字</a:t>
            </a:r>
            <a:r>
              <a:rPr lang="en-US" altLang="ja-JP" dirty="0" smtClean="0"/>
              <a:t>,</a:t>
            </a:r>
            <a:r>
              <a:rPr lang="en-US" altLang="ja-JP" baseline="0" dirty="0" smtClean="0"/>
              <a:t> </a:t>
            </a:r>
            <a:r>
              <a:rPr lang="ja-JP" altLang="en-US" dirty="0" smtClean="0"/>
              <a:t>第七部：ギリシア文字</a:t>
            </a:r>
          </a:p>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15</a:t>
            </a:fld>
            <a:endParaRPr lang="en-US" altLang="ja-JP"/>
          </a:p>
        </p:txBody>
      </p:sp>
    </p:spTree>
    <p:extLst>
      <p:ext uri="{BB962C8B-B14F-4D97-AF65-F5344CB8AC3E}">
        <p14:creationId xmlns:p14="http://schemas.microsoft.com/office/powerpoint/2010/main" val="1741970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1" dirty="0" smtClean="0"/>
              <a:t>エスケープシーケンス</a:t>
            </a:r>
            <a:r>
              <a:rPr lang="ja-JP" altLang="en-US" dirty="0" smtClean="0"/>
              <a:t> </a:t>
            </a:r>
            <a:r>
              <a:rPr lang="en-US" altLang="ja-JP" dirty="0" smtClean="0"/>
              <a:t>(escape sequence) </a:t>
            </a:r>
            <a:r>
              <a:rPr lang="ja-JP" altLang="en-US" dirty="0" smtClean="0"/>
              <a:t>とは、</a:t>
            </a:r>
            <a:r>
              <a:rPr lang="ja-JP" altLang="en-US" dirty="0" smtClean="0">
                <a:hlinkClick r:id="rId3" tooltip="コンピュータ"/>
              </a:rPr>
              <a:t>コンピュータ</a:t>
            </a:r>
            <a:r>
              <a:rPr lang="ja-JP" altLang="en-US" dirty="0" smtClean="0"/>
              <a:t>システムにおいて、通常の文字列では表せない特殊な文字や機能を、規定された特別な文字の並びにより表したもの。狭義には、エスケープコード </a:t>
            </a:r>
            <a:r>
              <a:rPr lang="en-US" altLang="ja-JP" dirty="0" smtClean="0"/>
              <a:t>(0x1B, ESC) </a:t>
            </a:r>
            <a:r>
              <a:rPr lang="ja-JP" altLang="en-US" dirty="0" smtClean="0"/>
              <a:t>に始まる一連の</a:t>
            </a:r>
            <a:r>
              <a:rPr lang="ja-JP" altLang="en-US" dirty="0" smtClean="0">
                <a:hlinkClick r:id="rId4" tooltip="バイト (情報)"/>
              </a:rPr>
              <a:t>バイト</a:t>
            </a:r>
            <a:r>
              <a:rPr lang="ja-JP" altLang="en-US" dirty="0" smtClean="0"/>
              <a:t>列のことをいう。</a:t>
            </a:r>
            <a:endParaRPr lang="en-US" altLang="ja-JP" dirty="0" smtClean="0"/>
          </a:p>
          <a:p>
            <a:r>
              <a:rPr lang="ja-JP" altLang="en-US" dirty="0" smtClean="0"/>
              <a:t>エスケープシーケンスの存在が厄介ですので、 コンピュータ内部のデータ処理ではあまり使われません。</a:t>
            </a:r>
            <a:endParaRPr lang="en-US" altLang="ja-JP" dirty="0" smtClean="0"/>
          </a:p>
          <a:p>
            <a:r>
              <a:rPr lang="en-US" altLang="ja-JP" dirty="0" smtClean="0"/>
              <a:t>JIS</a:t>
            </a:r>
            <a:r>
              <a:rPr lang="ja-JP" altLang="en-US" dirty="0" smtClean="0"/>
              <a:t>ローマ字は、</a:t>
            </a:r>
            <a:r>
              <a:rPr lang="en-US" altLang="ja-JP" dirty="0" smtClean="0"/>
              <a:t>ASCII</a:t>
            </a:r>
            <a:r>
              <a:rPr lang="ja-JP" altLang="en-US" dirty="0" smtClean="0"/>
              <a:t>のバックスラッシュが￥になった文字集合です。 </a:t>
            </a:r>
            <a:r>
              <a:rPr lang="en-US" altLang="ja-JP" dirty="0" smtClean="0"/>
              <a:t>JIS</a:t>
            </a:r>
            <a:r>
              <a:rPr lang="ja-JP" altLang="en-US" dirty="0" smtClean="0"/>
              <a:t>漢字には、</a:t>
            </a:r>
            <a:r>
              <a:rPr lang="en-US" altLang="ja-JP" dirty="0" smtClean="0"/>
              <a:t>1978</a:t>
            </a:r>
            <a:r>
              <a:rPr lang="ja-JP" altLang="en-US" dirty="0" smtClean="0"/>
              <a:t>年制定の旧</a:t>
            </a:r>
            <a:r>
              <a:rPr lang="en-US" altLang="ja-JP" dirty="0" smtClean="0"/>
              <a:t>JIS</a:t>
            </a:r>
            <a:r>
              <a:rPr lang="ja-JP" altLang="en-US" dirty="0" smtClean="0"/>
              <a:t>と、</a:t>
            </a:r>
            <a:r>
              <a:rPr lang="en-US" altLang="ja-JP" dirty="0" smtClean="0"/>
              <a:t>1983</a:t>
            </a:r>
            <a:r>
              <a:rPr lang="ja-JP" altLang="en-US" dirty="0" smtClean="0"/>
              <a:t>年</a:t>
            </a:r>
            <a:r>
              <a:rPr lang="en-US" altLang="ja-JP" dirty="0" smtClean="0"/>
              <a:t>/1990</a:t>
            </a:r>
            <a:r>
              <a:rPr lang="ja-JP" altLang="en-US" dirty="0" smtClean="0"/>
              <a:t>年制定の新</a:t>
            </a:r>
            <a:r>
              <a:rPr lang="en-US" altLang="ja-JP" dirty="0" smtClean="0"/>
              <a:t>JIS</a:t>
            </a:r>
            <a:r>
              <a:rPr lang="ja-JP" altLang="en-US" dirty="0" smtClean="0"/>
              <a:t>があります。 この他、</a:t>
            </a:r>
            <a:r>
              <a:rPr lang="en-US" altLang="ja-JP" dirty="0" smtClean="0"/>
              <a:t>2000</a:t>
            </a:r>
            <a:r>
              <a:rPr lang="ja-JP" altLang="en-US" dirty="0" smtClean="0"/>
              <a:t>年制定の</a:t>
            </a:r>
            <a:r>
              <a:rPr lang="en-US" altLang="ja-JP" dirty="0" smtClean="0"/>
              <a:t>JIS</a:t>
            </a:r>
            <a:r>
              <a:rPr lang="ja-JP" altLang="en-US" dirty="0" smtClean="0"/>
              <a:t>第</a:t>
            </a:r>
            <a:r>
              <a:rPr lang="en-US" altLang="ja-JP" dirty="0" smtClean="0"/>
              <a:t>3</a:t>
            </a:r>
            <a:r>
              <a:rPr lang="ja-JP" altLang="en-US" dirty="0" smtClean="0"/>
              <a:t>水準、第</a:t>
            </a:r>
            <a:r>
              <a:rPr lang="en-US" altLang="ja-JP" dirty="0" smtClean="0"/>
              <a:t>4</a:t>
            </a:r>
            <a:r>
              <a:rPr lang="ja-JP" altLang="en-US" dirty="0" smtClean="0"/>
              <a:t>水準もありますが、ほとんど使われて</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16</a:t>
            </a:fld>
            <a:endParaRPr lang="en-US" altLang="ja-JP"/>
          </a:p>
        </p:txBody>
      </p:sp>
    </p:spTree>
    <p:extLst>
      <p:ext uri="{BB962C8B-B14F-4D97-AF65-F5344CB8AC3E}">
        <p14:creationId xmlns:p14="http://schemas.microsoft.com/office/powerpoint/2010/main" val="1142146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欠点としては、 コード空間に余裕が少なく拡張性に乏しい </a:t>
            </a:r>
            <a:r>
              <a:rPr lang="en-US" altLang="ja-JP" dirty="0" smtClean="0"/>
              <a:t>(</a:t>
            </a:r>
            <a:r>
              <a:rPr lang="ja-JP" altLang="en-US" dirty="0" smtClean="0"/>
              <a:t>例えば、補助漢字を入れるスペースがない</a:t>
            </a:r>
            <a:r>
              <a:rPr lang="en-US" altLang="ja-JP" dirty="0" smtClean="0"/>
              <a:t>)</a:t>
            </a:r>
            <a:r>
              <a:rPr lang="ja-JP" altLang="en-US" dirty="0" smtClean="0"/>
              <a:t>こと、 第</a:t>
            </a:r>
            <a:r>
              <a:rPr lang="en-US" altLang="ja-JP" dirty="0" smtClean="0"/>
              <a:t>2</a:t>
            </a:r>
            <a:r>
              <a:rPr lang="ja-JP" altLang="en-US" dirty="0" smtClean="0"/>
              <a:t>バイトに含まれる</a:t>
            </a:r>
            <a:r>
              <a:rPr lang="en-US" altLang="ja-JP" dirty="0" smtClean="0"/>
              <a:t>0x40</a:t>
            </a:r>
            <a:r>
              <a:rPr lang="ja-JP" altLang="en-US" dirty="0" smtClean="0"/>
              <a:t>～</a:t>
            </a:r>
            <a:r>
              <a:rPr lang="en-US" altLang="ja-JP" dirty="0" smtClean="0"/>
              <a:t>0x7E</a:t>
            </a:r>
            <a:r>
              <a:rPr lang="ja-JP" altLang="en-US" dirty="0" smtClean="0"/>
              <a:t>のコード </a:t>
            </a:r>
            <a:r>
              <a:rPr lang="en-US" altLang="ja-JP" dirty="0" smtClean="0"/>
              <a:t>(</a:t>
            </a:r>
            <a:r>
              <a:rPr lang="ja-JP" altLang="en-US" dirty="0" smtClean="0"/>
              <a:t>特に、</a:t>
            </a:r>
            <a:r>
              <a:rPr lang="en-US" altLang="ja-JP" dirty="0" smtClean="0"/>
              <a:t>ASCII</a:t>
            </a:r>
            <a:r>
              <a:rPr lang="ja-JP" altLang="en-US" dirty="0" smtClean="0"/>
              <a:t>のバックスラッシュにあたる</a:t>
            </a:r>
            <a:r>
              <a:rPr lang="en-US" altLang="ja-JP" dirty="0" smtClean="0"/>
              <a:t>0x5C)</a:t>
            </a:r>
            <a:r>
              <a:rPr lang="ja-JP" altLang="en-US" dirty="0" smtClean="0"/>
              <a:t>が問題となる場合があること</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17</a:t>
            </a:fld>
            <a:endParaRPr lang="en-US" altLang="ja-JP"/>
          </a:p>
        </p:txBody>
      </p:sp>
    </p:spTree>
    <p:extLst>
      <p:ext uri="{BB962C8B-B14F-4D97-AF65-F5344CB8AC3E}">
        <p14:creationId xmlns:p14="http://schemas.microsoft.com/office/powerpoint/2010/main" val="999299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特長としては、エスケープシーケンスがない、 第</a:t>
            </a:r>
            <a:r>
              <a:rPr lang="en-US" altLang="ja-JP" dirty="0" smtClean="0"/>
              <a:t>1</a:t>
            </a:r>
            <a:r>
              <a:rPr lang="ja-JP" altLang="en-US" dirty="0" smtClean="0"/>
              <a:t>バイトを見ただけで文字種がわかる、 漢字の第</a:t>
            </a:r>
            <a:r>
              <a:rPr lang="en-US" altLang="ja-JP" dirty="0" smtClean="0"/>
              <a:t>2</a:t>
            </a:r>
            <a:r>
              <a:rPr lang="ja-JP" altLang="en-US" dirty="0" smtClean="0"/>
              <a:t>バイトが</a:t>
            </a:r>
            <a:r>
              <a:rPr lang="en-US" altLang="ja-JP" dirty="0" smtClean="0"/>
              <a:t>ASCII</a:t>
            </a:r>
            <a:r>
              <a:rPr lang="ja-JP" altLang="en-US" dirty="0" smtClean="0"/>
              <a:t>と重複しない、 </a:t>
            </a:r>
            <a:r>
              <a:rPr lang="en-US" altLang="ja-JP" dirty="0" smtClean="0"/>
              <a:t>ASCII</a:t>
            </a:r>
            <a:r>
              <a:rPr lang="ja-JP" altLang="en-US" dirty="0" smtClean="0"/>
              <a:t>と漢字のバイト数の比率が文字の幅と一致する、 などシフト</a:t>
            </a:r>
            <a:r>
              <a:rPr lang="en-US" altLang="ja-JP" dirty="0" smtClean="0"/>
              <a:t>JIS</a:t>
            </a:r>
            <a:r>
              <a:rPr lang="ja-JP" altLang="en-US" dirty="0" smtClean="0"/>
              <a:t>と類似した点に加えて、 </a:t>
            </a:r>
            <a:r>
              <a:rPr lang="en-US" altLang="ja-JP" dirty="0" smtClean="0"/>
              <a:t>JIS</a:t>
            </a:r>
            <a:r>
              <a:rPr lang="ja-JP" altLang="en-US" dirty="0" smtClean="0"/>
              <a:t>とのコード変換が容易なことがあげられます。</a:t>
            </a:r>
            <a:endParaRPr lang="en-US" altLang="ja-JP" dirty="0" smtClean="0"/>
          </a:p>
          <a:p>
            <a:r>
              <a:rPr lang="ja-JP" altLang="en-US" dirty="0" smtClean="0"/>
              <a:t>シフト</a:t>
            </a:r>
            <a:r>
              <a:rPr lang="en-US" altLang="ja-JP" dirty="0" smtClean="0"/>
              <a:t>JIS</a:t>
            </a:r>
            <a:r>
              <a:rPr lang="ja-JP" altLang="en-US" dirty="0" smtClean="0"/>
              <a:t>と異なり、</a:t>
            </a:r>
            <a:r>
              <a:rPr lang="en-US" altLang="ja-JP" dirty="0" smtClean="0"/>
              <a:t>JIS</a:t>
            </a:r>
            <a:r>
              <a:rPr lang="ja-JP" altLang="en-US" dirty="0" smtClean="0"/>
              <a:t>カナ</a:t>
            </a:r>
            <a:r>
              <a:rPr lang="en-US" altLang="ja-JP" dirty="0" smtClean="0"/>
              <a:t>(</a:t>
            </a:r>
            <a:r>
              <a:rPr lang="ja-JP" altLang="en-US" dirty="0" smtClean="0"/>
              <a:t>半角カナ</a:t>
            </a:r>
            <a:r>
              <a:rPr lang="en-US" altLang="ja-JP" dirty="0" smtClean="0"/>
              <a:t>)</a:t>
            </a:r>
            <a:r>
              <a:rPr lang="ja-JP" altLang="en-US" dirty="0" smtClean="0"/>
              <a:t>は、表示桁数は</a:t>
            </a:r>
            <a:r>
              <a:rPr lang="en-US" altLang="ja-JP" dirty="0" smtClean="0"/>
              <a:t>1</a:t>
            </a:r>
            <a:r>
              <a:rPr lang="ja-JP" altLang="en-US" dirty="0" smtClean="0"/>
              <a:t>桁ですが、内部のバイト数は</a:t>
            </a:r>
            <a:r>
              <a:rPr lang="en-US" altLang="ja-JP" dirty="0" smtClean="0"/>
              <a:t>2</a:t>
            </a:r>
            <a:r>
              <a:rPr lang="ja-JP" altLang="en-US" dirty="0" smtClean="0"/>
              <a:t>バイトとなります。 そのため、</a:t>
            </a:r>
            <a:r>
              <a:rPr lang="en-US" altLang="ja-JP" dirty="0" smtClean="0"/>
              <a:t>JIS</a:t>
            </a:r>
            <a:r>
              <a:rPr lang="ja-JP" altLang="en-US" dirty="0" smtClean="0"/>
              <a:t>カナ</a:t>
            </a:r>
            <a:r>
              <a:rPr lang="en-US" altLang="ja-JP" dirty="0" smtClean="0"/>
              <a:t>(</a:t>
            </a:r>
            <a:r>
              <a:rPr lang="ja-JP" altLang="en-US" dirty="0" smtClean="0"/>
              <a:t>半角カナ</a:t>
            </a:r>
            <a:r>
              <a:rPr lang="en-US" altLang="ja-JP" dirty="0" smtClean="0"/>
              <a:t>)</a:t>
            </a:r>
            <a:r>
              <a:rPr lang="ja-JP" altLang="en-US" dirty="0" smtClean="0"/>
              <a:t>に対応できていないプログラムが多いので、注意する必要があります。 インターネットで、</a:t>
            </a:r>
            <a:r>
              <a:rPr lang="en-US" altLang="ja-JP" dirty="0" smtClean="0"/>
              <a:t>JIS</a:t>
            </a:r>
            <a:r>
              <a:rPr lang="ja-JP" altLang="en-US" dirty="0" smtClean="0"/>
              <a:t>カナ</a:t>
            </a:r>
            <a:r>
              <a:rPr lang="en-US" altLang="ja-JP" dirty="0" smtClean="0"/>
              <a:t>(</a:t>
            </a:r>
            <a:r>
              <a:rPr lang="ja-JP" altLang="en-US" dirty="0" smtClean="0"/>
              <a:t>半角カナ</a:t>
            </a:r>
            <a:r>
              <a:rPr lang="en-US" altLang="ja-JP" dirty="0" smtClean="0"/>
              <a:t>)</a:t>
            </a:r>
            <a:r>
              <a:rPr lang="ja-JP" altLang="en-US" dirty="0" smtClean="0"/>
              <a:t>が使えない理由もここにあり、</a:t>
            </a:r>
            <a:r>
              <a:rPr lang="en-US" altLang="ja-JP" dirty="0" smtClean="0"/>
              <a:t>UNIX</a:t>
            </a:r>
            <a:r>
              <a:rPr lang="ja-JP" altLang="en-US" dirty="0" smtClean="0"/>
              <a:t>から普及したための制限です。 </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18</a:t>
            </a:fld>
            <a:endParaRPr lang="en-US" altLang="ja-JP"/>
          </a:p>
        </p:txBody>
      </p:sp>
    </p:spTree>
    <p:extLst>
      <p:ext uri="{BB962C8B-B14F-4D97-AF65-F5344CB8AC3E}">
        <p14:creationId xmlns:p14="http://schemas.microsoft.com/office/powerpoint/2010/main" val="436557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IBM</a:t>
            </a:r>
            <a:r>
              <a:rPr lang="ja-JP" altLang="en-US" dirty="0" smtClean="0"/>
              <a:t>、</a:t>
            </a:r>
            <a:r>
              <a:rPr lang="en-US" altLang="ja-JP" dirty="0" smtClean="0"/>
              <a:t>Microsoft</a:t>
            </a:r>
            <a:r>
              <a:rPr lang="ja-JP" altLang="en-US" dirty="0" smtClean="0"/>
              <a:t>、</a:t>
            </a:r>
            <a:r>
              <a:rPr lang="en-US" altLang="ja-JP" dirty="0" smtClean="0"/>
              <a:t>Apple</a:t>
            </a:r>
            <a:r>
              <a:rPr lang="ja-JP" altLang="en-US" dirty="0" smtClean="0"/>
              <a:t>等が加盟</a:t>
            </a:r>
            <a:endParaRPr lang="en-US" altLang="ja-JP" dirty="0" smtClean="0"/>
          </a:p>
          <a:p>
            <a:r>
              <a:rPr lang="ja-JP" altLang="en-US" dirty="0" smtClean="0"/>
              <a:t>多くの国でコンピュータが利用されるようになってきて、文字を扱うための仕組みである文字コードも、その国の数だけ増えていく状態であり、情報交換のため に様々な不都合が生ずるようになってきました。また、企業の側でも各国個別の言語に合わせたソフトウェアを開発するためには膨大なコストが必要なため、こ れを解消する手段が求められるようになってきたのです。</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19</a:t>
            </a:fld>
            <a:endParaRPr lang="en-US" altLang="ja-JP"/>
          </a:p>
        </p:txBody>
      </p:sp>
    </p:spTree>
    <p:extLst>
      <p:ext uri="{BB962C8B-B14F-4D97-AF65-F5344CB8AC3E}">
        <p14:creationId xmlns:p14="http://schemas.microsoft.com/office/powerpoint/2010/main" val="1222128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ASCII</a:t>
            </a:r>
            <a:r>
              <a:rPr lang="ja-JP" altLang="en-US" dirty="0" smtClean="0"/>
              <a:t>相当部分は</a:t>
            </a:r>
            <a:r>
              <a:rPr lang="en-US" altLang="ja-JP" dirty="0" smtClean="0"/>
              <a:t>1</a:t>
            </a:r>
            <a:r>
              <a:rPr lang="ja-JP" altLang="en-US" dirty="0" smtClean="0"/>
              <a:t>バイトで、その他の部分は</a:t>
            </a:r>
            <a:r>
              <a:rPr lang="en-US" altLang="ja-JP" dirty="0" smtClean="0"/>
              <a:t>2</a:t>
            </a:r>
            <a:r>
              <a:rPr lang="ja-JP" altLang="en-US" dirty="0" smtClean="0"/>
              <a:t>～</a:t>
            </a:r>
            <a:r>
              <a:rPr lang="en-US" altLang="ja-JP" dirty="0" smtClean="0"/>
              <a:t>4</a:t>
            </a:r>
            <a:r>
              <a:rPr lang="ja-JP" altLang="en-US" dirty="0" smtClean="0"/>
              <a:t>バイトという可変長の符号化方式となっています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20</a:t>
            </a:fld>
            <a:endParaRPr lang="en-US" altLang="ja-JP"/>
          </a:p>
        </p:txBody>
      </p:sp>
    </p:spTree>
    <p:extLst>
      <p:ext uri="{BB962C8B-B14F-4D97-AF65-F5344CB8AC3E}">
        <p14:creationId xmlns:p14="http://schemas.microsoft.com/office/powerpoint/2010/main" val="1838533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21</a:t>
            </a:fld>
            <a:endParaRPr lang="en-US" altLang="ja-JP"/>
          </a:p>
        </p:txBody>
      </p:sp>
    </p:spTree>
    <p:extLst>
      <p:ext uri="{BB962C8B-B14F-4D97-AF65-F5344CB8AC3E}">
        <p14:creationId xmlns:p14="http://schemas.microsoft.com/office/powerpoint/2010/main" val="400938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22</a:t>
            </a:fld>
            <a:endParaRPr lang="en-US" altLang="ja-JP"/>
          </a:p>
        </p:txBody>
      </p:sp>
    </p:spTree>
    <p:extLst>
      <p:ext uri="{BB962C8B-B14F-4D97-AF65-F5344CB8AC3E}">
        <p14:creationId xmlns:p14="http://schemas.microsoft.com/office/powerpoint/2010/main" val="509351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23</a:t>
            </a:fld>
            <a:endParaRPr lang="en-US" altLang="ja-JP"/>
          </a:p>
        </p:txBody>
      </p:sp>
    </p:spTree>
    <p:extLst>
      <p:ext uri="{BB962C8B-B14F-4D97-AF65-F5344CB8AC3E}">
        <p14:creationId xmlns:p14="http://schemas.microsoft.com/office/powerpoint/2010/main" val="1189816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26</a:t>
            </a:fld>
            <a:endParaRPr lang="en-US" altLang="ja-JP"/>
          </a:p>
        </p:txBody>
      </p:sp>
    </p:spTree>
    <p:extLst>
      <p:ext uri="{BB962C8B-B14F-4D97-AF65-F5344CB8AC3E}">
        <p14:creationId xmlns:p14="http://schemas.microsoft.com/office/powerpoint/2010/main" val="378818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3</a:t>
            </a:fld>
            <a:endParaRPr lang="en-US" altLang="ja-JP"/>
          </a:p>
        </p:txBody>
      </p:sp>
    </p:spTree>
    <p:extLst>
      <p:ext uri="{BB962C8B-B14F-4D97-AF65-F5344CB8AC3E}">
        <p14:creationId xmlns:p14="http://schemas.microsoft.com/office/powerpoint/2010/main" val="15051443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1" dirty="0" smtClean="0"/>
              <a:t>（</a:t>
            </a:r>
            <a:r>
              <a:rPr lang="en-US" altLang="ja-JP" b="1" dirty="0" smtClean="0"/>
              <a:t>1</a:t>
            </a:r>
            <a:r>
              <a:rPr lang="ja-JP" altLang="en-US" b="1" dirty="0" smtClean="0"/>
              <a:t>）</a:t>
            </a:r>
            <a:r>
              <a:rPr lang="en-US" altLang="ja-JP" b="1" dirty="0" smtClean="0"/>
              <a:t>text</a:t>
            </a:r>
            <a:r>
              <a:rPr lang="ja-JP" altLang="en-US" dirty="0" smtClean="0"/>
              <a:t/>
            </a:r>
            <a:br>
              <a:rPr lang="ja-JP" altLang="en-US" dirty="0" smtClean="0"/>
            </a:br>
            <a:r>
              <a:rPr lang="ja-JP" altLang="en-US" dirty="0" smtClean="0"/>
              <a:t>　一般的なテキストファイルや</a:t>
            </a:r>
            <a:r>
              <a:rPr lang="en-US" altLang="ja-JP" dirty="0" smtClean="0"/>
              <a:t>HTML</a:t>
            </a:r>
            <a:r>
              <a:rPr lang="ja-JP" altLang="en-US" dirty="0" smtClean="0"/>
              <a:t>ファイル、リッチテキストなど</a:t>
            </a:r>
          </a:p>
          <a:p>
            <a:r>
              <a:rPr lang="ja-JP" altLang="en-US" b="1" dirty="0" smtClean="0"/>
              <a:t>（</a:t>
            </a:r>
            <a:r>
              <a:rPr lang="en-US" altLang="ja-JP" b="1" dirty="0" smtClean="0"/>
              <a:t>2</a:t>
            </a:r>
            <a:r>
              <a:rPr lang="ja-JP" altLang="en-US" b="1" dirty="0" smtClean="0"/>
              <a:t>）</a:t>
            </a:r>
            <a:r>
              <a:rPr lang="en-US" altLang="ja-JP" b="1" dirty="0" smtClean="0"/>
              <a:t>application</a:t>
            </a:r>
            <a:r>
              <a:rPr lang="ja-JP" altLang="en-US" dirty="0" smtClean="0"/>
              <a:t/>
            </a:r>
            <a:br>
              <a:rPr lang="ja-JP" altLang="en-US" dirty="0" smtClean="0"/>
            </a:br>
            <a:r>
              <a:rPr lang="ja-JP" altLang="en-US" dirty="0" smtClean="0"/>
              <a:t>　アプリケーションのデータファイル。ワープロや表計算ソフトのファイルなど</a:t>
            </a:r>
          </a:p>
          <a:p>
            <a:r>
              <a:rPr lang="ja-JP" altLang="en-US" b="1" dirty="0" smtClean="0"/>
              <a:t>（</a:t>
            </a:r>
            <a:r>
              <a:rPr lang="en-US" altLang="ja-JP" b="1" dirty="0" smtClean="0"/>
              <a:t>3</a:t>
            </a:r>
            <a:r>
              <a:rPr lang="ja-JP" altLang="en-US" b="1" dirty="0" smtClean="0"/>
              <a:t>）</a:t>
            </a:r>
            <a:r>
              <a:rPr lang="en-US" altLang="ja-JP" b="1" dirty="0" smtClean="0"/>
              <a:t>image</a:t>
            </a:r>
            <a:r>
              <a:rPr lang="ja-JP" altLang="en-US" dirty="0" smtClean="0"/>
              <a:t/>
            </a:r>
            <a:br>
              <a:rPr lang="ja-JP" altLang="en-US" dirty="0" smtClean="0"/>
            </a:br>
            <a:r>
              <a:rPr lang="ja-JP" altLang="en-US" dirty="0" smtClean="0"/>
              <a:t>　</a:t>
            </a:r>
            <a:r>
              <a:rPr lang="en-US" altLang="ja-JP" dirty="0" smtClean="0"/>
              <a:t>GIF</a:t>
            </a:r>
            <a:r>
              <a:rPr lang="ja-JP" altLang="en-US" dirty="0" smtClean="0"/>
              <a:t>や</a:t>
            </a:r>
            <a:r>
              <a:rPr lang="en-US" altLang="ja-JP" dirty="0" smtClean="0"/>
              <a:t>JPEG</a:t>
            </a:r>
            <a:r>
              <a:rPr lang="ja-JP" altLang="en-US" dirty="0" smtClean="0"/>
              <a:t>などの画像ファイル</a:t>
            </a:r>
          </a:p>
          <a:p>
            <a:r>
              <a:rPr lang="ja-JP" altLang="en-US" b="1" dirty="0" smtClean="0"/>
              <a:t>（</a:t>
            </a:r>
            <a:r>
              <a:rPr lang="en-US" altLang="ja-JP" b="1" dirty="0" smtClean="0"/>
              <a:t>4</a:t>
            </a:r>
            <a:r>
              <a:rPr lang="ja-JP" altLang="en-US" b="1" dirty="0" smtClean="0"/>
              <a:t>）</a:t>
            </a:r>
            <a:r>
              <a:rPr lang="en-US" altLang="ja-JP" b="1" dirty="0" smtClean="0"/>
              <a:t>audio</a:t>
            </a:r>
            <a:r>
              <a:rPr lang="ja-JP" altLang="en-US" dirty="0" smtClean="0"/>
              <a:t/>
            </a:r>
            <a:br>
              <a:rPr lang="ja-JP" altLang="en-US" dirty="0" smtClean="0"/>
            </a:br>
            <a:r>
              <a:rPr lang="ja-JP" altLang="en-US" dirty="0" smtClean="0"/>
              <a:t>　</a:t>
            </a:r>
            <a:r>
              <a:rPr lang="en-US" altLang="ja-JP" dirty="0" smtClean="0"/>
              <a:t>WAVE</a:t>
            </a:r>
            <a:r>
              <a:rPr lang="ja-JP" altLang="en-US" dirty="0" smtClean="0"/>
              <a:t>や</a:t>
            </a:r>
            <a:r>
              <a:rPr lang="en-US" altLang="ja-JP" dirty="0" smtClean="0"/>
              <a:t>AU</a:t>
            </a:r>
            <a:r>
              <a:rPr lang="ja-JP" altLang="en-US" dirty="0" smtClean="0"/>
              <a:t>などの音声ファイル</a:t>
            </a:r>
          </a:p>
          <a:p>
            <a:r>
              <a:rPr lang="ja-JP" altLang="en-US" b="1" dirty="0" smtClean="0"/>
              <a:t>（</a:t>
            </a:r>
            <a:r>
              <a:rPr lang="en-US" altLang="ja-JP" b="1" dirty="0" smtClean="0"/>
              <a:t>5</a:t>
            </a:r>
            <a:r>
              <a:rPr lang="ja-JP" altLang="en-US" b="1" dirty="0" smtClean="0"/>
              <a:t>）</a:t>
            </a:r>
            <a:r>
              <a:rPr lang="en-US" altLang="ja-JP" b="1" dirty="0" smtClean="0"/>
              <a:t>video</a:t>
            </a:r>
            <a:r>
              <a:rPr lang="ja-JP" altLang="en-US" dirty="0" smtClean="0"/>
              <a:t/>
            </a:r>
            <a:br>
              <a:rPr lang="ja-JP" altLang="en-US" dirty="0" smtClean="0"/>
            </a:br>
            <a:r>
              <a:rPr lang="ja-JP" altLang="en-US" dirty="0" smtClean="0"/>
              <a:t>　</a:t>
            </a:r>
            <a:r>
              <a:rPr lang="en-US" altLang="ja-JP" dirty="0" smtClean="0"/>
              <a:t>MPEG</a:t>
            </a:r>
            <a:r>
              <a:rPr lang="ja-JP" altLang="en-US" dirty="0" smtClean="0"/>
              <a:t>や</a:t>
            </a:r>
            <a:r>
              <a:rPr lang="en-US" altLang="ja-JP" dirty="0" smtClean="0"/>
              <a:t>QuickTime</a:t>
            </a:r>
            <a:r>
              <a:rPr lang="ja-JP" altLang="en-US" dirty="0" smtClean="0"/>
              <a:t>などの動画ファイル</a:t>
            </a:r>
          </a:p>
          <a:p>
            <a:r>
              <a:rPr lang="ja-JP" altLang="en-US" b="1" dirty="0" smtClean="0"/>
              <a:t>（</a:t>
            </a:r>
            <a:r>
              <a:rPr lang="en-US" altLang="ja-JP" b="1" dirty="0" smtClean="0"/>
              <a:t>6</a:t>
            </a:r>
            <a:r>
              <a:rPr lang="ja-JP" altLang="en-US" b="1" dirty="0" smtClean="0"/>
              <a:t>）</a:t>
            </a:r>
            <a:r>
              <a:rPr lang="en-US" altLang="ja-JP" b="1" dirty="0" smtClean="0"/>
              <a:t>model</a:t>
            </a:r>
            <a:r>
              <a:rPr lang="ja-JP" altLang="en-US" dirty="0" smtClean="0"/>
              <a:t/>
            </a:r>
            <a:br>
              <a:rPr lang="ja-JP" altLang="en-US" dirty="0" smtClean="0"/>
            </a:br>
            <a:r>
              <a:rPr lang="ja-JP" altLang="en-US" dirty="0" smtClean="0"/>
              <a:t>　</a:t>
            </a:r>
            <a:r>
              <a:rPr lang="en-US" altLang="ja-JP" dirty="0" smtClean="0"/>
              <a:t>2D</a:t>
            </a:r>
            <a:r>
              <a:rPr lang="ja-JP" altLang="en-US" dirty="0" smtClean="0"/>
              <a:t>や</a:t>
            </a:r>
            <a:r>
              <a:rPr lang="en-US" altLang="ja-JP" dirty="0" smtClean="0"/>
              <a:t>3D</a:t>
            </a:r>
            <a:r>
              <a:rPr lang="ja-JP" altLang="en-US" dirty="0" smtClean="0"/>
              <a:t>グラフィックスのためのオブジェクト・データ。</a:t>
            </a:r>
            <a:r>
              <a:rPr lang="en-US" altLang="ja-JP" dirty="0" smtClean="0">
                <a:hlinkClick r:id="rId3"/>
              </a:rPr>
              <a:t>RFC2077</a:t>
            </a:r>
            <a:r>
              <a:rPr lang="ja-JP" altLang="en-US" dirty="0" smtClean="0"/>
              <a:t>で追加されたもの</a:t>
            </a:r>
          </a:p>
          <a:p>
            <a:r>
              <a:rPr lang="ja-JP" altLang="en-US" b="1" dirty="0" smtClean="0"/>
              <a:t>（</a:t>
            </a:r>
            <a:r>
              <a:rPr lang="en-US" altLang="ja-JP" b="1" dirty="0" smtClean="0"/>
              <a:t>7</a:t>
            </a:r>
            <a:r>
              <a:rPr lang="ja-JP" altLang="en-US" b="1" dirty="0" smtClean="0"/>
              <a:t>）</a:t>
            </a:r>
            <a:r>
              <a:rPr lang="en-US" altLang="ja-JP" b="1" dirty="0" smtClean="0"/>
              <a:t>message</a:t>
            </a:r>
            <a:r>
              <a:rPr lang="ja-JP" altLang="en-US" dirty="0" smtClean="0"/>
              <a:t/>
            </a:r>
            <a:br>
              <a:rPr lang="ja-JP" altLang="en-US" dirty="0" smtClean="0"/>
            </a:br>
            <a:r>
              <a:rPr lang="ja-JP" altLang="en-US" dirty="0" smtClean="0"/>
              <a:t>　</a:t>
            </a:r>
            <a:r>
              <a:rPr lang="en-US" altLang="ja-JP" dirty="0" smtClean="0"/>
              <a:t>RFC822</a:t>
            </a:r>
            <a:r>
              <a:rPr lang="ja-JP" altLang="en-US" dirty="0" smtClean="0"/>
              <a:t>に準拠したメール・メッセージなど</a:t>
            </a:r>
          </a:p>
          <a:p>
            <a:r>
              <a:rPr lang="ja-JP" altLang="en-US" b="1" dirty="0" smtClean="0"/>
              <a:t>（</a:t>
            </a:r>
            <a:r>
              <a:rPr lang="en-US" altLang="ja-JP" b="1" dirty="0" smtClean="0"/>
              <a:t>8</a:t>
            </a:r>
            <a:r>
              <a:rPr lang="ja-JP" altLang="en-US" b="1" dirty="0" smtClean="0"/>
              <a:t>）</a:t>
            </a:r>
            <a:r>
              <a:rPr lang="en-US" altLang="ja-JP" b="1" dirty="0" smtClean="0"/>
              <a:t>multipart</a:t>
            </a:r>
            <a:r>
              <a:rPr lang="ja-JP" altLang="en-US" dirty="0" smtClean="0"/>
              <a:t/>
            </a:r>
            <a:br>
              <a:rPr lang="ja-JP" altLang="en-US" dirty="0" smtClean="0"/>
            </a:br>
            <a:r>
              <a:rPr lang="ja-JP" altLang="en-US" dirty="0" smtClean="0"/>
              <a:t>　マルチパート型メッセージ</a:t>
            </a:r>
            <a:endParaRPr lang="en-US" altLang="ja-JP" dirty="0" smtClean="0"/>
          </a:p>
          <a:p>
            <a:endParaRPr lang="en-US" altLang="ja-JP" dirty="0" smtClean="0"/>
          </a:p>
          <a:p>
            <a:r>
              <a:rPr lang="ja-JP" altLang="en-US" dirty="0" smtClean="0"/>
              <a:t>格納方法</a:t>
            </a:r>
            <a:endParaRPr lang="en-US" altLang="ja-JP" dirty="0" smtClean="0"/>
          </a:p>
          <a:p>
            <a:r>
              <a:rPr lang="ja-JP" altLang="en-US" b="1" dirty="0" smtClean="0">
                <a:effectLst/>
              </a:rPr>
              <a:t>●</a:t>
            </a:r>
            <a:r>
              <a:rPr lang="en-US" altLang="ja-JP" b="1" dirty="0" smtClean="0">
                <a:effectLst/>
              </a:rPr>
              <a:t>7bit</a:t>
            </a:r>
            <a:r>
              <a:rPr lang="ja-JP" altLang="en-US" dirty="0" smtClean="0">
                <a:effectLst/>
              </a:rPr>
              <a:t/>
            </a:r>
            <a:br>
              <a:rPr lang="ja-JP" altLang="en-US" dirty="0" smtClean="0">
                <a:effectLst/>
              </a:rPr>
            </a:br>
            <a:r>
              <a:rPr lang="ja-JP" altLang="en-US" dirty="0" smtClean="0">
                <a:effectLst/>
              </a:rPr>
              <a:t>ボディがもともと</a:t>
            </a:r>
            <a:r>
              <a:rPr lang="en-US" altLang="ja-JP" dirty="0" smtClean="0">
                <a:effectLst/>
              </a:rPr>
              <a:t>7</a:t>
            </a:r>
            <a:r>
              <a:rPr lang="ja-JP" altLang="en-US" dirty="0" smtClean="0">
                <a:effectLst/>
              </a:rPr>
              <a:t>ビットのテキストコードであることを示す</a:t>
            </a:r>
          </a:p>
          <a:p>
            <a:r>
              <a:rPr lang="ja-JP" altLang="en-US" b="1" dirty="0" smtClean="0">
                <a:effectLst/>
              </a:rPr>
              <a:t>●</a:t>
            </a:r>
            <a:r>
              <a:rPr lang="en-US" altLang="ja-JP" b="1" dirty="0" smtClean="0">
                <a:effectLst/>
              </a:rPr>
              <a:t>8bit</a:t>
            </a:r>
            <a:r>
              <a:rPr lang="ja-JP" altLang="en-US" dirty="0" smtClean="0">
                <a:effectLst/>
              </a:rPr>
              <a:t/>
            </a:r>
            <a:br>
              <a:rPr lang="ja-JP" altLang="en-US" dirty="0" smtClean="0">
                <a:effectLst/>
              </a:rPr>
            </a:br>
            <a:r>
              <a:rPr lang="ja-JP" altLang="en-US" dirty="0" smtClean="0">
                <a:effectLst/>
              </a:rPr>
              <a:t>ボディが</a:t>
            </a:r>
            <a:r>
              <a:rPr lang="en-US" altLang="ja-JP" dirty="0" smtClean="0">
                <a:effectLst/>
              </a:rPr>
              <a:t>8</a:t>
            </a:r>
            <a:r>
              <a:rPr lang="ja-JP" altLang="en-US" dirty="0" smtClean="0">
                <a:effectLst/>
              </a:rPr>
              <a:t>ビットのテキストコードであることを示す</a:t>
            </a:r>
          </a:p>
          <a:p>
            <a:r>
              <a:rPr lang="ja-JP" altLang="en-US" b="1" dirty="0" smtClean="0">
                <a:effectLst/>
              </a:rPr>
              <a:t>●</a:t>
            </a:r>
            <a:r>
              <a:rPr lang="en-US" altLang="ja-JP" b="1" dirty="0" smtClean="0">
                <a:effectLst/>
              </a:rPr>
              <a:t>binary</a:t>
            </a:r>
            <a:r>
              <a:rPr lang="ja-JP" altLang="en-US" dirty="0" smtClean="0">
                <a:effectLst/>
              </a:rPr>
              <a:t/>
            </a:r>
            <a:br>
              <a:rPr lang="ja-JP" altLang="en-US" dirty="0" smtClean="0">
                <a:effectLst/>
              </a:rPr>
            </a:br>
            <a:r>
              <a:rPr lang="ja-JP" altLang="en-US" dirty="0" smtClean="0">
                <a:effectLst/>
              </a:rPr>
              <a:t>テキスト以外のバイナリ・データ。もちろん</a:t>
            </a:r>
            <a:r>
              <a:rPr lang="en-US" altLang="ja-JP" dirty="0" smtClean="0">
                <a:effectLst/>
              </a:rPr>
              <a:t>7</a:t>
            </a:r>
            <a:r>
              <a:rPr lang="ja-JP" altLang="en-US" dirty="0" smtClean="0">
                <a:effectLst/>
              </a:rPr>
              <a:t>ビットではない</a:t>
            </a:r>
          </a:p>
          <a:p>
            <a:r>
              <a:rPr lang="ja-JP" altLang="en-US" b="1" dirty="0" smtClean="0">
                <a:effectLst/>
              </a:rPr>
              <a:t>●</a:t>
            </a:r>
            <a:r>
              <a:rPr lang="en-US" altLang="ja-JP" b="1" dirty="0" smtClean="0">
                <a:effectLst/>
              </a:rPr>
              <a:t>quoted-printable</a:t>
            </a:r>
            <a:r>
              <a:rPr lang="ja-JP" altLang="en-US" dirty="0" smtClean="0">
                <a:effectLst/>
              </a:rPr>
              <a:t/>
            </a:r>
            <a:br>
              <a:rPr lang="ja-JP" altLang="en-US" dirty="0" smtClean="0">
                <a:effectLst/>
              </a:rPr>
            </a:br>
            <a:r>
              <a:rPr lang="en-US" altLang="ja-JP" dirty="0" smtClean="0">
                <a:effectLst/>
              </a:rPr>
              <a:t>Quoted Printable</a:t>
            </a:r>
            <a:r>
              <a:rPr lang="ja-JP" altLang="en-US" dirty="0" smtClean="0">
                <a:effectLst/>
              </a:rPr>
              <a:t>形式データ。</a:t>
            </a:r>
            <a:r>
              <a:rPr lang="en-US" altLang="ja-JP" dirty="0" smtClean="0">
                <a:effectLst/>
              </a:rPr>
              <a:t>7</a:t>
            </a:r>
            <a:r>
              <a:rPr lang="ja-JP" altLang="en-US" dirty="0" smtClean="0">
                <a:effectLst/>
              </a:rPr>
              <a:t>ビット</a:t>
            </a:r>
          </a:p>
          <a:p>
            <a:r>
              <a:rPr lang="ja-JP" altLang="en-US" b="1" dirty="0" smtClean="0">
                <a:effectLst/>
              </a:rPr>
              <a:t>●</a:t>
            </a:r>
            <a:r>
              <a:rPr lang="en-US" altLang="ja-JP" b="1" dirty="0" smtClean="0">
                <a:effectLst/>
              </a:rPr>
              <a:t>base64</a:t>
            </a:r>
            <a:r>
              <a:rPr lang="ja-JP" altLang="en-US" dirty="0" smtClean="0">
                <a:effectLst/>
              </a:rPr>
              <a:t/>
            </a:r>
            <a:br>
              <a:rPr lang="ja-JP" altLang="en-US" dirty="0" smtClean="0">
                <a:effectLst/>
              </a:rPr>
            </a:br>
            <a:r>
              <a:rPr lang="en-US" altLang="ja-JP" dirty="0" smtClean="0">
                <a:effectLst/>
              </a:rPr>
              <a:t>Base64</a:t>
            </a:r>
            <a:r>
              <a:rPr lang="ja-JP" altLang="en-US" dirty="0" smtClean="0">
                <a:effectLst/>
              </a:rPr>
              <a:t>形式データ。</a:t>
            </a:r>
            <a:r>
              <a:rPr lang="en-US" altLang="ja-JP" dirty="0" smtClean="0">
                <a:effectLst/>
              </a:rPr>
              <a:t>7</a:t>
            </a:r>
            <a:r>
              <a:rPr lang="ja-JP" altLang="en-US" dirty="0" smtClean="0">
                <a:effectLst/>
              </a:rPr>
              <a:t>ビット </a:t>
            </a:r>
          </a:p>
          <a:p>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30</a:t>
            </a:fld>
            <a:endParaRPr lang="en-US" altLang="ja-JP"/>
          </a:p>
        </p:txBody>
      </p:sp>
    </p:spTree>
    <p:extLst>
      <p:ext uri="{BB962C8B-B14F-4D97-AF65-F5344CB8AC3E}">
        <p14:creationId xmlns:p14="http://schemas.microsoft.com/office/powerpoint/2010/main" val="13322288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32</a:t>
            </a:fld>
            <a:endParaRPr lang="en-US" altLang="ja-JP"/>
          </a:p>
        </p:txBody>
      </p:sp>
    </p:spTree>
    <p:extLst>
      <p:ext uri="{BB962C8B-B14F-4D97-AF65-F5344CB8AC3E}">
        <p14:creationId xmlns:p14="http://schemas.microsoft.com/office/powerpoint/2010/main" val="950136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33</a:t>
            </a:fld>
            <a:endParaRPr lang="en-US" altLang="ja-JP"/>
          </a:p>
        </p:txBody>
      </p:sp>
    </p:spTree>
    <p:extLst>
      <p:ext uri="{BB962C8B-B14F-4D97-AF65-F5344CB8AC3E}">
        <p14:creationId xmlns:p14="http://schemas.microsoft.com/office/powerpoint/2010/main" val="1453652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34</a:t>
            </a:fld>
            <a:endParaRPr lang="en-US" altLang="ja-JP"/>
          </a:p>
        </p:txBody>
      </p:sp>
    </p:spTree>
    <p:extLst>
      <p:ext uri="{BB962C8B-B14F-4D97-AF65-F5344CB8AC3E}">
        <p14:creationId xmlns:p14="http://schemas.microsoft.com/office/powerpoint/2010/main" val="1495652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7</a:t>
            </a:fld>
            <a:endParaRPr lang="en-US" altLang="ja-JP"/>
          </a:p>
        </p:txBody>
      </p:sp>
    </p:spTree>
    <p:extLst>
      <p:ext uri="{BB962C8B-B14F-4D97-AF65-F5344CB8AC3E}">
        <p14:creationId xmlns:p14="http://schemas.microsoft.com/office/powerpoint/2010/main" val="401330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実際に文字コードをコンピュータで利用可能にするには、作成された文字コードをコンピュータのオペレーティングシステム（</a:t>
            </a:r>
            <a:r>
              <a:rPr lang="en-US" altLang="ja-JP" dirty="0" smtClean="0"/>
              <a:t>Windows, </a:t>
            </a:r>
            <a:r>
              <a:rPr lang="en-US" altLang="ja-JP" dirty="0" err="1" smtClean="0"/>
              <a:t>MacOS</a:t>
            </a:r>
            <a:r>
              <a:rPr lang="en-US" altLang="ja-JP" dirty="0" smtClean="0"/>
              <a:t>, </a:t>
            </a:r>
            <a:r>
              <a:rPr lang="ja-JP" altLang="en-US" dirty="0" smtClean="0"/>
              <a:t>各種</a:t>
            </a:r>
            <a:r>
              <a:rPr lang="en-US" altLang="ja-JP" dirty="0" smtClean="0"/>
              <a:t>Unix</a:t>
            </a:r>
            <a:r>
              <a:rPr lang="ja-JP" altLang="en-US" dirty="0" smtClean="0"/>
              <a:t>系列</a:t>
            </a:r>
            <a:r>
              <a:rPr lang="en-US" altLang="ja-JP" dirty="0" smtClean="0"/>
              <a:t>, </a:t>
            </a:r>
            <a:r>
              <a:rPr lang="ja-JP" altLang="en-US" dirty="0" smtClean="0"/>
              <a:t>携帯用</a:t>
            </a:r>
            <a:r>
              <a:rPr lang="en-US" altLang="ja-JP" dirty="0" smtClean="0"/>
              <a:t>OS</a:t>
            </a:r>
            <a:r>
              <a:rPr lang="ja-JP" altLang="en-US" dirty="0" smtClean="0"/>
              <a:t>等）で使用可能（実装と呼びます）にする必要があります。</a:t>
            </a:r>
          </a:p>
          <a:p>
            <a:r>
              <a:rPr lang="ja-JP" altLang="en-US" dirty="0" smtClean="0"/>
              <a:t>オペレーティングシステムに実装され、文字集合を網羅するフォントが存在し、対応するなおかつアプリケーションソフトレベルで実装された文字コードに対応して初めて、利用者がその文字コードを実際に使うことができるようにな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8</a:t>
            </a:fld>
            <a:endParaRPr lang="en-US" altLang="ja-JP"/>
          </a:p>
        </p:txBody>
      </p:sp>
    </p:spTree>
    <p:extLst>
      <p:ext uri="{BB962C8B-B14F-4D97-AF65-F5344CB8AC3E}">
        <p14:creationId xmlns:p14="http://schemas.microsoft.com/office/powerpoint/2010/main" val="1313585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JIS </a:t>
            </a:r>
            <a:r>
              <a:rPr kumimoji="1" lang="ja-JP" altLang="en-US" dirty="0" smtClean="0"/>
              <a:t>の文字集合は</a:t>
            </a:r>
            <a:r>
              <a:rPr kumimoji="1" lang="en-US" altLang="ja-JP" dirty="0" smtClean="0"/>
              <a:t>, </a:t>
            </a:r>
            <a:r>
              <a:rPr kumimoji="1" lang="ja-JP" altLang="en-US" dirty="0" smtClean="0"/>
              <a:t>実際には</a:t>
            </a:r>
            <a:r>
              <a:rPr kumimoji="1" lang="en-US" altLang="ja-JP" dirty="0" smtClean="0"/>
              <a:t>,</a:t>
            </a:r>
            <a:r>
              <a:rPr kumimoji="1" lang="ja-JP" altLang="en-US" dirty="0" smtClean="0"/>
              <a:t> </a:t>
            </a:r>
            <a:r>
              <a:rPr kumimoji="1" lang="en-US" altLang="ja-JP" dirty="0" smtClean="0"/>
              <a:t>94×94 </a:t>
            </a:r>
            <a:r>
              <a:rPr kumimoji="1" lang="ja-JP" altLang="en-US" dirty="0" smtClean="0"/>
              <a:t>の表で構成されている</a:t>
            </a:r>
            <a:endParaRPr kumimoji="1" lang="en-US" altLang="ja-JP" dirty="0" smtClean="0"/>
          </a:p>
          <a:p>
            <a:r>
              <a:rPr lang="ja-JP" altLang="en-US" dirty="0" smtClean="0"/>
              <a:t>［あ］は［</a:t>
            </a:r>
            <a:r>
              <a:rPr lang="en-US" altLang="ja-JP" dirty="0" smtClean="0"/>
              <a:t>1</a:t>
            </a:r>
            <a:r>
              <a:rPr lang="ja-JP" altLang="en-US" dirty="0" smtClean="0"/>
              <a:t>面</a:t>
            </a:r>
            <a:r>
              <a:rPr lang="en-US" altLang="ja-JP" dirty="0" smtClean="0"/>
              <a:t>4</a:t>
            </a:r>
            <a:r>
              <a:rPr lang="ja-JP" altLang="en-US" dirty="0" smtClean="0"/>
              <a:t>区の</a:t>
            </a:r>
            <a:r>
              <a:rPr lang="en-US" altLang="ja-JP" dirty="0" smtClean="0"/>
              <a:t>2</a:t>
            </a:r>
            <a:r>
              <a:rPr lang="ja-JP" altLang="en-US" dirty="0" smtClean="0"/>
              <a:t>番］、［い］は［</a:t>
            </a:r>
            <a:r>
              <a:rPr lang="en-US" altLang="ja-JP" dirty="0" smtClean="0"/>
              <a:t>1</a:t>
            </a:r>
            <a:r>
              <a:rPr lang="ja-JP" altLang="en-US" dirty="0" smtClean="0"/>
              <a:t>面</a:t>
            </a:r>
            <a:r>
              <a:rPr lang="en-US" altLang="ja-JP" dirty="0" smtClean="0"/>
              <a:t>4</a:t>
            </a:r>
            <a:r>
              <a:rPr lang="ja-JP" altLang="en-US" dirty="0" smtClean="0"/>
              <a:t>区の</a:t>
            </a:r>
            <a:r>
              <a:rPr lang="en-US" altLang="ja-JP" dirty="0" smtClean="0"/>
              <a:t>4</a:t>
            </a:r>
            <a:r>
              <a:rPr lang="ja-JP" altLang="en-US" dirty="0" smtClean="0"/>
              <a:t>番］</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9</a:t>
            </a:fld>
            <a:endParaRPr lang="en-US" altLang="ja-JP"/>
          </a:p>
        </p:txBody>
      </p:sp>
    </p:spTree>
    <p:extLst>
      <p:ext uri="{BB962C8B-B14F-4D97-AF65-F5344CB8AC3E}">
        <p14:creationId xmlns:p14="http://schemas.microsoft.com/office/powerpoint/2010/main" val="1590714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ASCII</a:t>
            </a:r>
            <a:r>
              <a:rPr kumimoji="1" lang="ja-JP" altLang="en-US" dirty="0" smtClean="0"/>
              <a:t>・・・</a:t>
            </a:r>
            <a:r>
              <a:rPr lang="ja-JP" altLang="en-US" dirty="0" smtClean="0"/>
              <a:t>最上位桁に</a:t>
            </a:r>
            <a:r>
              <a:rPr lang="en-US" altLang="ja-JP" dirty="0" smtClean="0"/>
              <a:t>0</a:t>
            </a:r>
            <a:r>
              <a:rPr lang="ja-JP" altLang="en-US" dirty="0" smtClean="0"/>
              <a:t>を加えて</a:t>
            </a:r>
            <a:r>
              <a:rPr lang="en-US" altLang="ja-JP" dirty="0" smtClean="0"/>
              <a:t>8</a:t>
            </a:r>
            <a:r>
              <a:rPr lang="ja-JP" altLang="en-US" dirty="0" smtClean="0"/>
              <a:t>ビット単位で運用する場合もあります。 アルファベット以外の欧米文字を使用可能にするために、最上位の</a:t>
            </a:r>
            <a:r>
              <a:rPr lang="en-US" altLang="ja-JP" dirty="0" smtClean="0"/>
              <a:t>1</a:t>
            </a:r>
            <a:r>
              <a:rPr lang="ja-JP" altLang="en-US" dirty="0" smtClean="0"/>
              <a:t>ビットも使った「拡張</a:t>
            </a:r>
            <a:r>
              <a:rPr lang="en-US" altLang="ja-JP" dirty="0" smtClean="0"/>
              <a:t>ASCII</a:t>
            </a:r>
            <a:r>
              <a:rPr lang="ja-JP" altLang="en-US" dirty="0" smtClean="0"/>
              <a:t>」が制定されている </a:t>
            </a:r>
            <a:endParaRPr lang="en-US" altLang="ja-JP"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kumimoji="1" lang="en-US" altLang="ja-JP" dirty="0" smtClean="0"/>
              <a:t>JIS</a:t>
            </a:r>
            <a:r>
              <a:rPr kumimoji="1" lang="ja-JP" altLang="en-US" dirty="0" smtClean="0"/>
              <a:t>・・・</a:t>
            </a:r>
            <a:r>
              <a:rPr lang="en-US" altLang="ja-JP" dirty="0" smtClean="0"/>
              <a:t>JIS</a:t>
            </a:r>
            <a:r>
              <a:rPr lang="ja-JP" altLang="en-US" dirty="0" smtClean="0"/>
              <a:t>漢字コード用のエンコーディングスキームとしては、</a:t>
            </a:r>
            <a:r>
              <a:rPr lang="en-US" altLang="ja-JP" dirty="0" smtClean="0"/>
              <a:t>ISO-2022-JP</a:t>
            </a:r>
            <a:r>
              <a:rPr lang="ja-JP" altLang="en-US" dirty="0" smtClean="0"/>
              <a:t>、</a:t>
            </a:r>
            <a:r>
              <a:rPr lang="en-US" altLang="ja-JP" dirty="0" smtClean="0"/>
              <a:t>EUC-JP</a:t>
            </a:r>
            <a:r>
              <a:rPr lang="ja-JP" altLang="en-US" dirty="0" smtClean="0"/>
              <a:t>、</a:t>
            </a:r>
            <a:r>
              <a:rPr lang="en-US" altLang="ja-JP" dirty="0" err="1" smtClean="0"/>
              <a:t>Shift_JIS</a:t>
            </a:r>
            <a:r>
              <a:rPr lang="ja-JP" altLang="en-US" dirty="0" smtClean="0"/>
              <a:t>があります。</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10</a:t>
            </a:fld>
            <a:endParaRPr lang="en-US" altLang="ja-JP"/>
          </a:p>
        </p:txBody>
      </p:sp>
    </p:spTree>
    <p:extLst>
      <p:ext uri="{BB962C8B-B14F-4D97-AF65-F5344CB8AC3E}">
        <p14:creationId xmlns:p14="http://schemas.microsoft.com/office/powerpoint/2010/main" val="98348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ASCII</a:t>
            </a:r>
            <a:r>
              <a:rPr kumimoji="1" lang="ja-JP" altLang="en-US" dirty="0" smtClean="0"/>
              <a:t>・・・</a:t>
            </a:r>
            <a:r>
              <a:rPr lang="ja-JP" altLang="en-US" dirty="0" smtClean="0"/>
              <a:t>最上位桁に</a:t>
            </a:r>
            <a:r>
              <a:rPr lang="en-US" altLang="ja-JP" dirty="0" smtClean="0"/>
              <a:t>0</a:t>
            </a:r>
            <a:r>
              <a:rPr lang="ja-JP" altLang="en-US" dirty="0" smtClean="0"/>
              <a:t>を加えて</a:t>
            </a:r>
            <a:r>
              <a:rPr lang="en-US" altLang="ja-JP" dirty="0" smtClean="0"/>
              <a:t>8</a:t>
            </a:r>
            <a:r>
              <a:rPr lang="ja-JP" altLang="en-US" dirty="0" smtClean="0"/>
              <a:t>ビット単位で運用する場合もあります。 アルファベット以外の欧米文字を使用可能にするために、最上位の</a:t>
            </a:r>
            <a:r>
              <a:rPr lang="en-US" altLang="ja-JP" dirty="0" smtClean="0"/>
              <a:t>1</a:t>
            </a:r>
            <a:r>
              <a:rPr lang="ja-JP" altLang="en-US" dirty="0" smtClean="0"/>
              <a:t>ビットも使った「拡張</a:t>
            </a:r>
            <a:r>
              <a:rPr lang="en-US" altLang="ja-JP" dirty="0" smtClean="0"/>
              <a:t>ASCII</a:t>
            </a:r>
            <a:r>
              <a:rPr lang="ja-JP" altLang="en-US" dirty="0" smtClean="0"/>
              <a:t>」が制定されている </a:t>
            </a:r>
            <a:endParaRPr lang="en-US" altLang="ja-JP"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kumimoji="1" lang="en-US" altLang="ja-JP" dirty="0" smtClean="0"/>
              <a:t>JIS</a:t>
            </a:r>
            <a:r>
              <a:rPr kumimoji="1" lang="ja-JP" altLang="en-US" dirty="0" smtClean="0"/>
              <a:t>・・・</a:t>
            </a:r>
            <a:r>
              <a:rPr lang="en-US" altLang="ja-JP" dirty="0" smtClean="0"/>
              <a:t>JIS</a:t>
            </a:r>
            <a:r>
              <a:rPr lang="ja-JP" altLang="en-US" dirty="0" smtClean="0"/>
              <a:t>漢字コード用のエンコーディングスキームとしては、</a:t>
            </a:r>
            <a:r>
              <a:rPr lang="en-US" altLang="ja-JP" dirty="0" smtClean="0"/>
              <a:t>ISO-2022-JP</a:t>
            </a:r>
            <a:r>
              <a:rPr lang="ja-JP" altLang="en-US" dirty="0" smtClean="0"/>
              <a:t>、</a:t>
            </a:r>
            <a:r>
              <a:rPr lang="en-US" altLang="ja-JP" dirty="0" smtClean="0"/>
              <a:t>EUC-JP</a:t>
            </a:r>
            <a:r>
              <a:rPr lang="ja-JP" altLang="en-US" dirty="0" smtClean="0"/>
              <a:t>、</a:t>
            </a:r>
            <a:r>
              <a:rPr lang="en-US" altLang="ja-JP" dirty="0" err="1" smtClean="0"/>
              <a:t>Shift_JIS</a:t>
            </a:r>
            <a:r>
              <a:rPr lang="ja-JP" altLang="en-US" dirty="0" smtClean="0"/>
              <a:t>があります。</a:t>
            </a:r>
            <a:endParaRPr kumimoji="1" lang="ja-JP" altLang="en-US" dirty="0" smtClean="0"/>
          </a:p>
          <a:p>
            <a:r>
              <a:rPr kumimoji="1" lang="ja-JP" altLang="en-US" dirty="0" smtClean="0"/>
              <a:t>組み合わせ方法・・・</a:t>
            </a:r>
            <a:r>
              <a:rPr lang="ja-JP" altLang="en-US" dirty="0" smtClean="0"/>
              <a:t>前者は日本語用文字コードのエンコーディングスキームで使われ、後者は</a:t>
            </a:r>
            <a:r>
              <a:rPr lang="en-US" altLang="ja-JP" dirty="0" smtClean="0"/>
              <a:t>Unicode</a:t>
            </a:r>
            <a:r>
              <a:rPr lang="ja-JP" altLang="en-US" dirty="0" smtClean="0"/>
              <a:t>の</a:t>
            </a:r>
            <a:r>
              <a:rPr lang="en-US" altLang="ja-JP" dirty="0" smtClean="0"/>
              <a:t>UCS2</a:t>
            </a:r>
            <a:r>
              <a:rPr lang="ja-JP" altLang="en-US" dirty="0" smtClean="0"/>
              <a:t>のそれとして採用されています。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11</a:t>
            </a:fld>
            <a:endParaRPr lang="en-US" altLang="ja-JP"/>
          </a:p>
        </p:txBody>
      </p:sp>
    </p:spTree>
    <p:extLst>
      <p:ext uri="{BB962C8B-B14F-4D97-AF65-F5344CB8AC3E}">
        <p14:creationId xmlns:p14="http://schemas.microsoft.com/office/powerpoint/2010/main" val="2110996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12</a:t>
            </a:fld>
            <a:endParaRPr lang="en-US" altLang="ja-JP"/>
          </a:p>
        </p:txBody>
      </p:sp>
    </p:spTree>
    <p:extLst>
      <p:ext uri="{BB962C8B-B14F-4D97-AF65-F5344CB8AC3E}">
        <p14:creationId xmlns:p14="http://schemas.microsoft.com/office/powerpoint/2010/main" val="127017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制御記号とは、画面や印刷時には表示されないものの、情報処理上不可欠な機能を特定のコード番号に割り当てたものを指します。改行・空白・削除など</a:t>
            </a:r>
            <a:endParaRPr kumimoji="1" lang="ja-JP" altLang="en-US" dirty="0"/>
          </a:p>
        </p:txBody>
      </p:sp>
      <p:sp>
        <p:nvSpPr>
          <p:cNvPr id="4" name="スライド番号プレースホルダー 3"/>
          <p:cNvSpPr>
            <a:spLocks noGrp="1"/>
          </p:cNvSpPr>
          <p:nvPr>
            <p:ph type="sldNum" sz="quarter" idx="10"/>
          </p:nvPr>
        </p:nvSpPr>
        <p:spPr/>
        <p:txBody>
          <a:bodyPr/>
          <a:lstStyle/>
          <a:p>
            <a:fld id="{F7DE6DCC-55AA-4203-AE29-0F7B835843F0}" type="slidenum">
              <a:rPr lang="en-US" altLang="ja-JP" smtClean="0"/>
              <a:pPr/>
              <a:t>14</a:t>
            </a:fld>
            <a:endParaRPr lang="en-US" altLang="ja-JP"/>
          </a:p>
        </p:txBody>
      </p:sp>
    </p:spTree>
    <p:extLst>
      <p:ext uri="{BB962C8B-B14F-4D97-AF65-F5344CB8AC3E}">
        <p14:creationId xmlns:p14="http://schemas.microsoft.com/office/powerpoint/2010/main" val="3427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753269" y="3505200"/>
            <a:ext cx="8421820" cy="76200"/>
          </a:xfrm>
          <a:prstGeom prst="rect">
            <a:avLst/>
          </a:prstGeom>
          <a:gradFill rotWithShape="0">
            <a:gsLst>
              <a:gs pos="0">
                <a:srgbClr val="000000"/>
              </a:gs>
              <a:gs pos="100000">
                <a:srgbClr val="016CBA"/>
              </a:gs>
            </a:gsLst>
            <a:lin ang="0" scaled="1"/>
          </a:gradFill>
          <a:ln>
            <a:noFill/>
          </a:ln>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3077" name="Rectangle 5"/>
          <p:cNvSpPr>
            <a:spLocks noGrp="1" noChangeArrowheads="1"/>
          </p:cNvSpPr>
          <p:nvPr>
            <p:ph type="ctrTitle"/>
          </p:nvPr>
        </p:nvSpPr>
        <p:spPr>
          <a:xfrm>
            <a:off x="742950" y="1371600"/>
            <a:ext cx="8420100" cy="2057400"/>
          </a:xfrm>
        </p:spPr>
        <p:txBody>
          <a:bodyPr/>
          <a:lstStyle>
            <a:lvl1pPr algn="r">
              <a:defRPr sz="5400">
                <a:gradFill flip="none" rotWithShape="1">
                  <a:gsLst>
                    <a:gs pos="0">
                      <a:schemeClr val="tx1"/>
                    </a:gs>
                    <a:gs pos="100000">
                      <a:schemeClr val="bg1">
                        <a:lumMod val="75000"/>
                      </a:schemeClr>
                    </a:gs>
                  </a:gsLst>
                  <a:lin ang="0" scaled="1"/>
                  <a:tileRect/>
                </a:gradFill>
                <a:effectLst>
                  <a:outerShdw blurRad="50800" dist="38100" dir="2700000" algn="tl" rotWithShape="0">
                    <a:srgbClr val="000000">
                      <a:alpha val="43000"/>
                    </a:srgbClr>
                  </a:outerShdw>
                </a:effectLst>
              </a:defRPr>
            </a:lvl1pPr>
          </a:lstStyle>
          <a:p>
            <a:pPr lvl="0"/>
            <a:r>
              <a:rPr lang="ja-JP" altLang="en-US" noProof="0" smtClean="0"/>
              <a:t>マスター タイトルの書式設定</a:t>
            </a:r>
            <a:endParaRPr lang="ja-JP" altLang="en-US" noProof="0" dirty="0" smtClean="0"/>
          </a:p>
        </p:txBody>
      </p:sp>
      <p:sp>
        <p:nvSpPr>
          <p:cNvPr id="3078" name="Rectangle 6"/>
          <p:cNvSpPr>
            <a:spLocks noGrp="1" noChangeArrowheads="1"/>
          </p:cNvSpPr>
          <p:nvPr>
            <p:ph type="subTitle" idx="1"/>
          </p:nvPr>
        </p:nvSpPr>
        <p:spPr>
          <a:xfrm>
            <a:off x="2146300" y="3657600"/>
            <a:ext cx="6934200" cy="1981200"/>
          </a:xfrm>
        </p:spPr>
        <p:txBody>
          <a:bodyPr/>
          <a:lstStyle>
            <a:lvl1pPr marL="0" indent="0" algn="r">
              <a:buFontTx/>
              <a:buNone/>
              <a:defRPr/>
            </a:lvl1pPr>
          </a:lstStyle>
          <a:p>
            <a:pPr lvl="0"/>
            <a:r>
              <a:rPr lang="ja-JP" altLang="en-US" noProof="0" smtClean="0"/>
              <a:t>マスター サブタイトルの書式設定</a:t>
            </a:r>
          </a:p>
        </p:txBody>
      </p:sp>
      <p:grpSp>
        <p:nvGrpSpPr>
          <p:cNvPr id="8" name="グループ化 7"/>
          <p:cNvGrpSpPr/>
          <p:nvPr/>
        </p:nvGrpSpPr>
        <p:grpSpPr>
          <a:xfrm>
            <a:off x="1634" y="0"/>
            <a:ext cx="1206210" cy="512434"/>
            <a:chOff x="-56176" y="6348648"/>
            <a:chExt cx="1113425" cy="512434"/>
          </a:xfrm>
        </p:grpSpPr>
        <p:sp>
          <p:nvSpPr>
            <p:cNvPr id="9" name="テキスト ボックス 8"/>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1"/>
                  </a:solidFill>
                  <a:effectLst>
                    <a:outerShdw blurRad="38100" dist="38100" dir="2700000" algn="tl">
                      <a:srgbClr val="000000">
                        <a:alpha val="43137"/>
                      </a:srgbClr>
                    </a:outerShdw>
                  </a:effectLst>
                </a:rPr>
                <a:t>ITPASS</a:t>
              </a:r>
              <a:endParaRPr kumimoji="1" lang="ja-JP" altLang="en-US" sz="2000" b="1" i="1" dirty="0">
                <a:solidFill>
                  <a:schemeClr val="tx1"/>
                </a:solidFill>
                <a:effectLst>
                  <a:outerShdw blurRad="38100" dist="38100" dir="2700000" algn="tl">
                    <a:srgbClr val="000000">
                      <a:alpha val="43137"/>
                    </a:srgbClr>
                  </a:outerShdw>
                </a:effectLst>
              </a:endParaRPr>
            </a:p>
          </p:txBody>
        </p:sp>
        <p:sp>
          <p:nvSpPr>
            <p:cNvPr id="10" name="テキスト ボックス 9"/>
            <p:cNvSpPr txBox="1"/>
            <p:nvPr userDrawn="1"/>
          </p:nvSpPr>
          <p:spPr>
            <a:xfrm>
              <a:off x="-56176" y="6608705"/>
              <a:ext cx="1022539"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with a spirit of self-help</a:t>
              </a:r>
            </a:p>
          </p:txBody>
        </p:sp>
      </p:grpSp>
    </p:spTree>
    <p:extLst>
      <p:ext uri="{BB962C8B-B14F-4D97-AF65-F5344CB8AC3E}">
        <p14:creationId xmlns:p14="http://schemas.microsoft.com/office/powerpoint/2010/main" val="35069752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FD9227-A024-4A54-B0DD-71B51C6DC23B}" type="slidenum">
              <a:rPr lang="en-US" altLang="ja-JP"/>
              <a:pPr>
                <a:defRPr/>
              </a:pPr>
              <a:t>‹#›</a:t>
            </a:fld>
            <a:endParaRPr lang="en-US" altLang="ja-JP"/>
          </a:p>
        </p:txBody>
      </p:sp>
    </p:spTree>
    <p:extLst>
      <p:ext uri="{BB962C8B-B14F-4D97-AF65-F5344CB8AC3E}">
        <p14:creationId xmlns:p14="http://schemas.microsoft.com/office/powerpoint/2010/main" val="178721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706C3C-323A-42B0-BAD4-FC0489CB695B}" type="slidenum">
              <a:rPr lang="en-US" altLang="ja-JP"/>
              <a:pPr>
                <a:defRPr/>
              </a:pPr>
              <a:t>‹#›</a:t>
            </a:fld>
            <a:endParaRPr lang="en-US" altLang="ja-JP"/>
          </a:p>
        </p:txBody>
      </p:sp>
    </p:spTree>
    <p:extLst>
      <p:ext uri="{BB962C8B-B14F-4D97-AF65-F5344CB8AC3E}">
        <p14:creationId xmlns:p14="http://schemas.microsoft.com/office/powerpoint/2010/main" val="16362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98426"/>
            <a:ext cx="2105025" cy="5997575"/>
          </a:xfrm>
        </p:spPr>
        <p:txBody>
          <a:bodyPr vert="eaVert"/>
          <a:lstStyle>
            <a:lvl1pPr>
              <a:defRPr>
                <a:solidFill>
                  <a:schemeClr val="tx1"/>
                </a:solidFill>
              </a:defRPr>
            </a:lvl1pPr>
          </a:lstStyle>
          <a:p>
            <a:r>
              <a:rPr lang="ja-JP" altLang="en-US" smtClean="0"/>
              <a:t>マスター タイトルの書式設定</a:t>
            </a:r>
            <a:endParaRPr lang="ja-JP" altLang="en-US" dirty="0"/>
          </a:p>
        </p:txBody>
      </p:sp>
      <p:sp>
        <p:nvSpPr>
          <p:cNvPr id="3" name="縦書きテキスト プレースホルダー 2"/>
          <p:cNvSpPr>
            <a:spLocks noGrp="1"/>
          </p:cNvSpPr>
          <p:nvPr>
            <p:ph type="body" orient="vert" idx="1"/>
          </p:nvPr>
        </p:nvSpPr>
        <p:spPr>
          <a:xfrm>
            <a:off x="742950" y="98426"/>
            <a:ext cx="6149975" cy="59975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A71D92-5516-41BC-9970-4656CD1BF28A}" type="slidenum">
              <a:rPr lang="en-US" altLang="ja-JP"/>
              <a:pPr>
                <a:defRPr/>
              </a:pPr>
              <a:t>‹#›</a:t>
            </a:fld>
            <a:endParaRPr lang="en-US" altLang="ja-JP"/>
          </a:p>
        </p:txBody>
      </p:sp>
    </p:spTree>
    <p:extLst>
      <p:ext uri="{BB962C8B-B14F-4D97-AF65-F5344CB8AC3E}">
        <p14:creationId xmlns:p14="http://schemas.microsoft.com/office/powerpoint/2010/main" val="4183898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lvl1pPr marL="514350" indent="-514350">
              <a:buClr>
                <a:srgbClr val="000090"/>
              </a:buClr>
              <a:buSzPct val="90000"/>
              <a:buFont typeface="Wingdings" charset="2"/>
              <a:buChar char="v"/>
              <a:defRPr/>
            </a:lvl1pPr>
            <a:lvl2pPr marL="742950" indent="-285750">
              <a:buClr>
                <a:schemeClr val="bg1">
                  <a:lumMod val="50000"/>
                </a:schemeClr>
              </a:buClr>
              <a:buSzPct val="80000"/>
              <a:buFont typeface="Wingdings" charset="2"/>
              <a:buChar char="p"/>
              <a:defRPr/>
            </a:lvl2pPr>
            <a:lvl3pPr marL="1143000" indent="-228600">
              <a:buClr>
                <a:schemeClr val="accent3">
                  <a:lumMod val="50000"/>
                </a:schemeClr>
              </a:buClr>
              <a:buSzPct val="85000"/>
              <a:buFont typeface="Wingdings" charset="2"/>
              <a:buChar char="Ø"/>
              <a:defRPr/>
            </a:lvl3pPr>
            <a:lvl4pPr marL="1600200" indent="-228600">
              <a:buFont typeface="Arial"/>
              <a:buChar char="•"/>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CAD38F7-FD22-48F6-8F4C-5C0F44DC1AE6}" type="slidenum">
              <a:rPr lang="en-US" altLang="ja-JP"/>
              <a:pPr>
                <a:defRPr/>
              </a:pPr>
              <a:t>‹#›</a:t>
            </a:fld>
            <a:endParaRPr lang="en-US" altLang="ja-JP" dirty="0"/>
          </a:p>
        </p:txBody>
      </p:sp>
    </p:spTree>
    <p:extLst>
      <p:ext uri="{BB962C8B-B14F-4D97-AF65-F5344CB8AC3E}">
        <p14:creationId xmlns:p14="http://schemas.microsoft.com/office/powerpoint/2010/main" val="29235140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0" y="1097850"/>
            <a:ext cx="41275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ー 3"/>
          <p:cNvSpPr>
            <a:spLocks noGrp="1"/>
          </p:cNvSpPr>
          <p:nvPr>
            <p:ph sz="half" idx="2"/>
          </p:nvPr>
        </p:nvSpPr>
        <p:spPr>
          <a:xfrm>
            <a:off x="5035550" y="1097850"/>
            <a:ext cx="41275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191B4AD-5113-4EDB-B6CA-539755A8EA04}" type="slidenum">
              <a:rPr lang="en-US" altLang="ja-JP"/>
              <a:pPr>
                <a:defRPr/>
              </a:pPr>
              <a:t>‹#›</a:t>
            </a:fld>
            <a:endParaRPr lang="en-US" altLang="ja-JP"/>
          </a:p>
        </p:txBody>
      </p:sp>
    </p:spTree>
    <p:extLst>
      <p:ext uri="{BB962C8B-B14F-4D97-AF65-F5344CB8AC3E}">
        <p14:creationId xmlns:p14="http://schemas.microsoft.com/office/powerpoint/2010/main" val="26212189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742950" y="1124549"/>
            <a:ext cx="84201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ー 2"/>
          <p:cNvSpPr>
            <a:spLocks noGrp="1"/>
          </p:cNvSpPr>
          <p:nvPr>
            <p:ph idx="17"/>
          </p:nvPr>
        </p:nvSpPr>
        <p:spPr>
          <a:xfrm>
            <a:off x="755100" y="3716837"/>
            <a:ext cx="84201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6" name="Rectangle 5"/>
          <p:cNvSpPr>
            <a:spLocks noGrp="1" noChangeArrowheads="1"/>
          </p:cNvSpPr>
          <p:nvPr>
            <p:ph type="ftr" sz="quarter" idx="19"/>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20"/>
          </p:nvPr>
        </p:nvSpPr>
        <p:spPr>
          <a:ln/>
        </p:spPr>
        <p:txBody>
          <a:bodyPr/>
          <a:lstStyle>
            <a:lvl1pPr>
              <a:defRPr/>
            </a:lvl1pPr>
          </a:lstStyle>
          <a:p>
            <a:pPr>
              <a:defRPr/>
            </a:pPr>
            <a:fld id="{3D5E0E79-504E-4329-85C8-8401F40EA11A}" type="slidenum">
              <a:rPr lang="en-US" altLang="ja-JP"/>
              <a:pPr>
                <a:defRPr/>
              </a:pPr>
              <a:t>‹#›</a:t>
            </a:fld>
            <a:endParaRPr lang="en-US" altLang="ja-JP"/>
          </a:p>
        </p:txBody>
      </p:sp>
    </p:spTree>
    <p:extLst>
      <p:ext uri="{BB962C8B-B14F-4D97-AF65-F5344CB8AC3E}">
        <p14:creationId xmlns:p14="http://schemas.microsoft.com/office/powerpoint/2010/main" val="14236506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55D5180-DD74-4F79-A43D-E4BE9305578A}" type="slidenum">
              <a:rPr lang="en-US" altLang="ja-JP"/>
              <a:pPr>
                <a:defRPr/>
              </a:pPr>
              <a:t>‹#›</a:t>
            </a:fld>
            <a:endParaRPr lang="en-US" altLang="ja-JP"/>
          </a:p>
        </p:txBody>
      </p:sp>
    </p:spTree>
    <p:extLst>
      <p:ext uri="{BB962C8B-B14F-4D97-AF65-F5344CB8AC3E}">
        <p14:creationId xmlns:p14="http://schemas.microsoft.com/office/powerpoint/2010/main" val="2091838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0261A99-B17D-4DAD-A160-7A41469E965A}" type="slidenum">
              <a:rPr lang="en-US" altLang="ja-JP"/>
              <a:pPr>
                <a:defRPr/>
              </a:pPr>
              <a:t>‹#›</a:t>
            </a:fld>
            <a:endParaRPr lang="en-US" altLang="ja-JP"/>
          </a:p>
        </p:txBody>
      </p:sp>
    </p:spTree>
    <p:extLst>
      <p:ext uri="{BB962C8B-B14F-4D97-AF65-F5344CB8AC3E}">
        <p14:creationId xmlns:p14="http://schemas.microsoft.com/office/powerpoint/2010/main" val="18180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4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3FFE7E-31C2-4647-900E-F2D0B7B36DA7}" type="slidenum">
              <a:rPr lang="en-US" altLang="ja-JP"/>
              <a:pPr>
                <a:defRPr/>
              </a:pPr>
              <a:t>‹#›</a:t>
            </a:fld>
            <a:endParaRPr lang="en-US" altLang="ja-JP"/>
          </a:p>
        </p:txBody>
      </p:sp>
    </p:spTree>
    <p:extLst>
      <p:ext uri="{BB962C8B-B14F-4D97-AF65-F5344CB8AC3E}">
        <p14:creationId xmlns:p14="http://schemas.microsoft.com/office/powerpoint/2010/main" val="42636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33832"/>
            <a:ext cx="8915400" cy="874888"/>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161E3C-FC9E-4568-80BE-6C9291D9C82A}" type="slidenum">
              <a:rPr lang="en-US" altLang="ja-JP"/>
              <a:pPr>
                <a:defRPr/>
              </a:pPr>
              <a:t>‹#›</a:t>
            </a:fld>
            <a:endParaRPr lang="en-US" altLang="ja-JP"/>
          </a:p>
        </p:txBody>
      </p:sp>
    </p:spTree>
    <p:extLst>
      <p:ext uri="{BB962C8B-B14F-4D97-AF65-F5344CB8AC3E}">
        <p14:creationId xmlns:p14="http://schemas.microsoft.com/office/powerpoint/2010/main" val="771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dirty="0"/>
          </a:p>
        </p:txBody>
      </p:sp>
      <p:sp>
        <p:nvSpPr>
          <p:cNvPr id="3" name="コンテンツ プレースホルダー 2"/>
          <p:cNvSpPr>
            <a:spLocks noGrp="1"/>
          </p:cNvSpPr>
          <p:nvPr>
            <p:ph idx="1"/>
          </p:nvPr>
        </p:nvSpPr>
        <p:spPr>
          <a:xfrm>
            <a:off x="3872971" y="273051"/>
            <a:ext cx="5537729" cy="5853113"/>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A18FE5-6F8C-446B-A31C-8CB24B14CE27}" type="slidenum">
              <a:rPr lang="en-US" altLang="ja-JP"/>
              <a:pPr>
                <a:defRPr/>
              </a:pPr>
              <a:t>‹#›</a:t>
            </a:fld>
            <a:endParaRPr lang="en-US" altLang="ja-JP"/>
          </a:p>
        </p:txBody>
      </p:sp>
    </p:spTree>
    <p:extLst>
      <p:ext uri="{BB962C8B-B14F-4D97-AF65-F5344CB8AC3E}">
        <p14:creationId xmlns:p14="http://schemas.microsoft.com/office/powerpoint/2010/main" val="7951411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720" y="0"/>
            <a:ext cx="9918038" cy="914400"/>
          </a:xfrm>
          <a:prstGeom prst="rect">
            <a:avLst/>
          </a:prstGeom>
          <a:gradFill rotWithShape="0">
            <a:gsLst>
              <a:gs pos="0">
                <a:srgbClr val="000000"/>
              </a:gs>
              <a:gs pos="100000">
                <a:srgbClr val="016CBA"/>
              </a:gs>
            </a:gsLst>
            <a:lin ang="0" scaled="1"/>
          </a:gradFill>
          <a:ln>
            <a:noFill/>
          </a:ln>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27" name="Rectangle 10"/>
          <p:cNvSpPr>
            <a:spLocks noChangeArrowheads="1"/>
          </p:cNvSpPr>
          <p:nvPr/>
        </p:nvSpPr>
        <p:spPr bwMode="auto">
          <a:xfrm>
            <a:off x="1721" y="6354764"/>
            <a:ext cx="9907719" cy="503237"/>
          </a:xfrm>
          <a:prstGeom prst="rect">
            <a:avLst/>
          </a:prstGeom>
          <a:gradFill rotWithShape="0">
            <a:gsLst>
              <a:gs pos="0">
                <a:srgbClr val="000000"/>
              </a:gs>
              <a:gs pos="100000">
                <a:srgbClr val="016CBA"/>
              </a:gs>
            </a:gsLst>
            <a:lin ang="0" scaled="1"/>
          </a:gradFill>
          <a:ln>
            <a:noFill/>
          </a:ln>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p>
            <a:endParaRPr lang="ja-JP" altLang="en-US" dirty="0"/>
          </a:p>
        </p:txBody>
      </p:sp>
      <p:sp>
        <p:nvSpPr>
          <p:cNvPr id="1028" name="Rectangle 2"/>
          <p:cNvSpPr>
            <a:spLocks noGrp="1" noChangeArrowheads="1"/>
          </p:cNvSpPr>
          <p:nvPr>
            <p:ph type="title"/>
          </p:nvPr>
        </p:nvSpPr>
        <p:spPr bwMode="auto">
          <a:xfrm>
            <a:off x="742950" y="98425"/>
            <a:ext cx="8421820" cy="6953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9" name="Rectangle 3"/>
          <p:cNvSpPr>
            <a:spLocks noGrp="1" noChangeArrowheads="1"/>
          </p:cNvSpPr>
          <p:nvPr>
            <p:ph type="body" idx="1"/>
          </p:nvPr>
        </p:nvSpPr>
        <p:spPr bwMode="auto">
          <a:xfrm>
            <a:off x="742950" y="1106488"/>
            <a:ext cx="8420100" cy="505936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2" name="Rectangle 4"/>
          <p:cNvSpPr>
            <a:spLocks noGrp="1" noChangeArrowheads="1"/>
          </p:cNvSpPr>
          <p:nvPr>
            <p:ph type="dt" sz="half" idx="2"/>
          </p:nvPr>
        </p:nvSpPr>
        <p:spPr bwMode="auto">
          <a:xfrm>
            <a:off x="1172898" y="6434138"/>
            <a:ext cx="2063750" cy="3492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3" name="Rectangle 5"/>
          <p:cNvSpPr>
            <a:spLocks noGrp="1" noChangeArrowheads="1"/>
          </p:cNvSpPr>
          <p:nvPr>
            <p:ph type="ftr" sz="quarter" idx="3"/>
          </p:nvPr>
        </p:nvSpPr>
        <p:spPr bwMode="auto">
          <a:xfrm>
            <a:off x="3384550" y="6434138"/>
            <a:ext cx="3136900" cy="3492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chemeClr val="tx2"/>
                </a:solidFill>
              </a:defRPr>
            </a:lvl1p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4" name="Rectangle 6"/>
          <p:cNvSpPr>
            <a:spLocks noGrp="1" noChangeArrowheads="1"/>
          </p:cNvSpPr>
          <p:nvPr>
            <p:ph type="sldNum" sz="quarter" idx="4"/>
          </p:nvPr>
        </p:nvSpPr>
        <p:spPr bwMode="auto">
          <a:xfrm>
            <a:off x="6669352" y="6434138"/>
            <a:ext cx="2063750" cy="3492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CC197FE1-0935-46BC-BEA3-AEB9DB5B934A}" type="slidenum">
              <a:rPr lang="en-US" altLang="ja-JP"/>
              <a:pPr>
                <a:defRPr/>
              </a:pPr>
              <a:t>‹#›</a:t>
            </a:fld>
            <a:endParaRPr lang="en-US" altLang="ja-JP"/>
          </a:p>
        </p:txBody>
      </p:sp>
      <p:grpSp>
        <p:nvGrpSpPr>
          <p:cNvPr id="7" name="グループ化 6"/>
          <p:cNvGrpSpPr/>
          <p:nvPr/>
        </p:nvGrpSpPr>
        <p:grpSpPr>
          <a:xfrm>
            <a:off x="8763298" y="6343454"/>
            <a:ext cx="1206210" cy="512434"/>
            <a:chOff x="-56176" y="6348648"/>
            <a:chExt cx="1113425" cy="512434"/>
          </a:xfrm>
        </p:grpSpPr>
        <p:sp>
          <p:nvSpPr>
            <p:cNvPr id="5" name="テキスト ボックス 4"/>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2"/>
                  </a:solidFill>
                  <a:effectLst>
                    <a:outerShdw blurRad="38100" dist="38100" dir="2700000" algn="tl">
                      <a:srgbClr val="000000">
                        <a:alpha val="43137"/>
                      </a:srgbClr>
                    </a:outerShdw>
                  </a:effectLst>
                </a:rPr>
                <a:t>ITPASS</a:t>
              </a:r>
              <a:endParaRPr kumimoji="1" lang="ja-JP" altLang="en-US" sz="2000" b="1" i="1" dirty="0">
                <a:solidFill>
                  <a:schemeClr val="tx2"/>
                </a:solidFill>
                <a:effectLst>
                  <a:outerShdw blurRad="38100" dist="38100" dir="2700000" algn="tl">
                    <a:srgbClr val="000000">
                      <a:alpha val="43137"/>
                    </a:srgbClr>
                  </a:outerShdw>
                </a:effectLst>
              </a:endParaRPr>
            </a:p>
          </p:txBody>
        </p:sp>
        <p:sp>
          <p:nvSpPr>
            <p:cNvPr id="6" name="テキスト ボックス 5"/>
            <p:cNvSpPr txBox="1"/>
            <p:nvPr userDrawn="1"/>
          </p:nvSpPr>
          <p:spPr>
            <a:xfrm>
              <a:off x="-56176" y="6608705"/>
              <a:ext cx="1022539"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with a spirit of self-help</a:t>
              </a: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p:txStyles>
    <p:titleStyle>
      <a:lvl1pPr algn="l" rtl="0" eaLnBrk="1" fontAlgn="base" hangingPunct="1">
        <a:spcBef>
          <a:spcPct val="0"/>
        </a:spcBef>
        <a:spcAft>
          <a:spcPct val="0"/>
        </a:spcAft>
        <a:defRPr kumimoji="1" sz="3600">
          <a:solidFill>
            <a:schemeClr val="tx2"/>
          </a:solidFill>
          <a:latin typeface="ヒラギノ角ゴ Pro W3"/>
          <a:ea typeface="ヒラギノ角ゴ Pro W3"/>
          <a:cs typeface="ヒラギノ角ゴ Pro W3"/>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ヒラギノ角ゴ Pro W3"/>
          <a:ea typeface="ヒラギノ角ゴ Pro W3"/>
          <a:cs typeface="ヒラギノ角ゴ Pro W3"/>
        </a:defRPr>
      </a:lvl1pPr>
      <a:lvl2pPr marL="742950" indent="-285750" algn="l" rtl="0" eaLnBrk="1" fontAlgn="base" hangingPunct="1">
        <a:spcBef>
          <a:spcPct val="20000"/>
        </a:spcBef>
        <a:spcAft>
          <a:spcPct val="0"/>
        </a:spcAft>
        <a:buChar char="–"/>
        <a:defRPr kumimoji="1" sz="2800">
          <a:solidFill>
            <a:srgbClr val="000000"/>
          </a:solidFill>
          <a:latin typeface="ヒラギノ角ゴ Pro W3"/>
          <a:ea typeface="ヒラギノ角ゴ Pro W3"/>
          <a:cs typeface="ヒラギノ角ゴ Pro W3"/>
        </a:defRPr>
      </a:lvl2pPr>
      <a:lvl3pPr marL="1143000" indent="-228600" algn="l" rtl="0" eaLnBrk="1" fontAlgn="base" hangingPunct="1">
        <a:spcBef>
          <a:spcPct val="20000"/>
        </a:spcBef>
        <a:spcAft>
          <a:spcPct val="0"/>
        </a:spcAft>
        <a:buChar char="•"/>
        <a:defRPr kumimoji="1" sz="2400">
          <a:solidFill>
            <a:srgbClr val="000000"/>
          </a:solidFill>
          <a:latin typeface="ヒラギノ角ゴ Pro W3"/>
          <a:ea typeface="ヒラギノ角ゴ Pro W3"/>
          <a:cs typeface="ヒラギノ角ゴ Pro W3"/>
        </a:defRPr>
      </a:lvl3pPr>
      <a:lvl4pPr marL="16002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4pPr>
      <a:lvl5pPr marL="20574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3" Type="http://schemas.openxmlformats.org/officeDocument/2006/relationships/hyperlink" Target="http://tools.m-bsys.com/ex/html-mojibake.php" TargetMode="External"/><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detail.chiebukuro.yahoo.co.jp/qa/question_detail/q13139810083"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euc.jp/i18n/charcode.ja.html" TargetMode="External"/><Relationship Id="rId4" Type="http://schemas.openxmlformats.org/officeDocument/2006/relationships/hyperlink" Target="http://ash.jp/code/" TargetMode="External"/><Relationship Id="rId5" Type="http://schemas.openxmlformats.org/officeDocument/2006/relationships/hyperlink" Target="http://www.atmarkit.co.jp/ait/articles/0104/10/news002.html" TargetMode="External"/><Relationship Id="rId1" Type="http://schemas.openxmlformats.org/officeDocument/2006/relationships/slideLayout" Target="../slideLayouts/slideLayout2.xml"/><Relationship Id="rId2" Type="http://schemas.openxmlformats.org/officeDocument/2006/relationships/hyperlink" Target="http://www.shuiren.org/chuden/teach/code/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ja-JP" altLang="en-US" sz="6000" dirty="0" smtClean="0">
                <a:solidFill>
                  <a:srgbClr val="000000"/>
                </a:solidFill>
                <a:latin typeface="+mj-ea"/>
              </a:rPr>
              <a:t>文字コードの闇</a:t>
            </a:r>
            <a:endParaRPr lang="en-US" altLang="ja-JP" sz="6000" dirty="0">
              <a:solidFill>
                <a:srgbClr val="000000"/>
              </a:solidFill>
              <a:latin typeface="+mj-ea"/>
            </a:endParaRPr>
          </a:p>
        </p:txBody>
      </p:sp>
      <p:sp>
        <p:nvSpPr>
          <p:cNvPr id="2051" name="Rectangle 3"/>
          <p:cNvSpPr>
            <a:spLocks noGrp="1" noChangeArrowheads="1"/>
          </p:cNvSpPr>
          <p:nvPr>
            <p:ph type="subTitle" idx="1"/>
          </p:nvPr>
        </p:nvSpPr>
        <p:spPr>
          <a:xfrm>
            <a:off x="1233066" y="3717032"/>
            <a:ext cx="7439868" cy="2867744"/>
          </a:xfrm>
        </p:spPr>
        <p:txBody>
          <a:bodyPr/>
          <a:lstStyle/>
          <a:p>
            <a:pPr algn="ctr"/>
            <a:r>
              <a:rPr lang="ja-JP" altLang="en-US" sz="2800" dirty="0" smtClean="0">
                <a:solidFill>
                  <a:srgbClr val="000000"/>
                </a:solidFill>
                <a:latin typeface="Hiragino Sans W3" charset="-128"/>
                <a:ea typeface="Hiragino Sans W3" charset="-128"/>
                <a:cs typeface="Hiragino Sans W3" charset="-128"/>
              </a:rPr>
              <a:t>神戸大学理学研究科惑星学専攻</a:t>
            </a:r>
            <a:endParaRPr lang="en-US" altLang="ja-JP" sz="2800" dirty="0" smtClean="0">
              <a:solidFill>
                <a:srgbClr val="000000"/>
              </a:solidFill>
              <a:latin typeface="Hiragino Sans W3" charset="-128"/>
              <a:ea typeface="Hiragino Sans W3" charset="-128"/>
              <a:cs typeface="Hiragino Sans W3" charset="-128"/>
            </a:endParaRPr>
          </a:p>
          <a:p>
            <a:pPr algn="ctr"/>
            <a:r>
              <a:rPr lang="ja-JP" altLang="en-US" sz="2800" dirty="0" smtClean="0">
                <a:solidFill>
                  <a:srgbClr val="000000"/>
                </a:solidFill>
                <a:latin typeface="Hiragino Sans W3" charset="-128"/>
                <a:ea typeface="Hiragino Sans W3" charset="-128"/>
                <a:cs typeface="Hiragino Sans W3" charset="-128"/>
              </a:rPr>
              <a:t>流体地球物理学教育分野</a:t>
            </a:r>
            <a:r>
              <a:rPr lang="en-US" altLang="ja-JP" sz="2800" dirty="0" smtClean="0">
                <a:solidFill>
                  <a:srgbClr val="000000"/>
                </a:solidFill>
                <a:latin typeface="Hiragino Sans W3" charset="-128"/>
                <a:ea typeface="Hiragino Sans W3" charset="-128"/>
                <a:cs typeface="Hiragino Sans W3" charset="-128"/>
              </a:rPr>
              <a:t> M1 </a:t>
            </a:r>
          </a:p>
          <a:p>
            <a:pPr algn="ctr"/>
            <a:r>
              <a:rPr lang="ja-JP" altLang="en-US" sz="2800" dirty="0" smtClean="0">
                <a:latin typeface="Hiragino Sans W3" charset="-128"/>
                <a:ea typeface="Hiragino Sans W3" charset="-128"/>
                <a:cs typeface="Hiragino Sans W3" charset="-128"/>
              </a:rPr>
              <a:t>岡﨑</a:t>
            </a:r>
            <a:r>
              <a:rPr lang="en-US" altLang="ja-JP" sz="2800" dirty="0" smtClean="0">
                <a:solidFill>
                  <a:srgbClr val="000000"/>
                </a:solidFill>
                <a:latin typeface="Hiragino Sans W3" charset="-128"/>
                <a:ea typeface="Hiragino Sans W3" charset="-128"/>
                <a:cs typeface="Hiragino Sans W3" charset="-128"/>
              </a:rPr>
              <a:t> </a:t>
            </a:r>
            <a:r>
              <a:rPr lang="ja-JP" altLang="en-US" sz="2800" dirty="0" smtClean="0">
                <a:solidFill>
                  <a:srgbClr val="000000"/>
                </a:solidFill>
                <a:latin typeface="Hiragino Sans W3" charset="-128"/>
                <a:ea typeface="Hiragino Sans W3" charset="-128"/>
                <a:cs typeface="Hiragino Sans W3" charset="-128"/>
              </a:rPr>
              <a:t>正悟</a:t>
            </a:r>
            <a:endParaRPr lang="en-US" altLang="ja-JP" sz="2800" dirty="0" smtClean="0">
              <a:solidFill>
                <a:srgbClr val="000000"/>
              </a:solidFill>
              <a:latin typeface="Hiragino Sans W3" charset="-128"/>
              <a:ea typeface="Hiragino Sans W3" charset="-128"/>
              <a:cs typeface="Hiragino Sans W3" charset="-128"/>
            </a:endParaRPr>
          </a:p>
          <a:p>
            <a:pPr algn="ctr"/>
            <a:r>
              <a:rPr lang="en-US" altLang="ja-JP" sz="1800" dirty="0" smtClean="0">
                <a:latin typeface="Hiragino Sans W3" charset="-128"/>
                <a:ea typeface="Hiragino Sans W3" charset="-128"/>
                <a:cs typeface="Hiragino Sans W3" charset="-128"/>
              </a:rPr>
              <a:t>2016 </a:t>
            </a:r>
            <a:r>
              <a:rPr lang="ja-JP" altLang="en-US" sz="1800" dirty="0" smtClean="0">
                <a:latin typeface="Hiragino Sans W3" charset="-128"/>
                <a:ea typeface="Hiragino Sans W3" charset="-128"/>
                <a:cs typeface="Hiragino Sans W3" charset="-128"/>
              </a:rPr>
              <a:t>年</a:t>
            </a:r>
            <a:r>
              <a:rPr lang="en-US" altLang="ja-JP" sz="1800" dirty="0" smtClean="0">
                <a:latin typeface="Hiragino Sans W3" charset="-128"/>
                <a:ea typeface="Hiragino Sans W3" charset="-128"/>
                <a:cs typeface="Hiragino Sans W3" charset="-128"/>
              </a:rPr>
              <a:t> 01 </a:t>
            </a:r>
            <a:r>
              <a:rPr lang="ja-JP" altLang="en-US" sz="1800" dirty="0" smtClean="0">
                <a:latin typeface="Hiragino Sans W3" charset="-128"/>
                <a:ea typeface="Hiragino Sans W3" charset="-128"/>
                <a:cs typeface="Hiragino Sans W3" charset="-128"/>
              </a:rPr>
              <a:t>月</a:t>
            </a:r>
            <a:r>
              <a:rPr lang="en-US" altLang="ja-JP" sz="1800" dirty="0" smtClean="0">
                <a:latin typeface="Hiragino Sans W3" charset="-128"/>
                <a:ea typeface="Hiragino Sans W3" charset="-128"/>
                <a:cs typeface="Hiragino Sans W3" charset="-128"/>
              </a:rPr>
              <a:t> 29 </a:t>
            </a:r>
            <a:r>
              <a:rPr lang="ja-JP" altLang="en-US" sz="1800" dirty="0" smtClean="0">
                <a:latin typeface="Hiragino Sans W3" charset="-128"/>
                <a:ea typeface="Hiragino Sans W3" charset="-128"/>
                <a:cs typeface="Hiragino Sans W3" charset="-128"/>
              </a:rPr>
              <a:t>日</a:t>
            </a:r>
            <a:endParaRPr lang="en-US" altLang="ja-JP" sz="1800" dirty="0" smtClean="0">
              <a:latin typeface="Hiragino Sans W3" charset="-128"/>
              <a:ea typeface="Hiragino Sans W3" charset="-128"/>
              <a:cs typeface="Hiragino Sans W3" charset="-128"/>
            </a:endParaRPr>
          </a:p>
          <a:p>
            <a:pPr algn="ctr"/>
            <a:r>
              <a:rPr lang="en-US" altLang="ja-JP" sz="1800" dirty="0" smtClean="0">
                <a:latin typeface="Hiragino Sans W3" charset="-128"/>
                <a:ea typeface="Hiragino Sans W3" charset="-128"/>
                <a:cs typeface="Hiragino Sans W3" charset="-128"/>
              </a:rPr>
              <a:t>ITPASS </a:t>
            </a:r>
            <a:r>
              <a:rPr lang="ja-JP" altLang="en-US" sz="1800" dirty="0" smtClean="0">
                <a:latin typeface="Hiragino Sans W3" charset="-128"/>
                <a:ea typeface="Hiragino Sans W3" charset="-128"/>
                <a:cs typeface="Hiragino Sans W3" charset="-128"/>
              </a:rPr>
              <a:t>セミナー</a:t>
            </a:r>
            <a:endParaRPr lang="en-US" altLang="ja-JP" sz="1800" dirty="0" smtClean="0">
              <a:solidFill>
                <a:srgbClr val="000000"/>
              </a:solidFill>
              <a:latin typeface="Hiragino Sans W3" charset="-128"/>
              <a:ea typeface="Hiragino Sans W3" charset="-128"/>
              <a:cs typeface="Hiragino Sans W3" charset="-128"/>
            </a:endParaRPr>
          </a:p>
          <a:p>
            <a:pPr algn="ctr"/>
            <a:r>
              <a:rPr lang="en-US" altLang="ja-JP" sz="1800" dirty="0" smtClean="0">
                <a:latin typeface="Hiragino Sans W3" charset="-128"/>
                <a:ea typeface="Hiragino Sans W3" charset="-128"/>
                <a:cs typeface="Hiragino Sans W3" charset="-128"/>
              </a:rPr>
              <a:t>@</a:t>
            </a:r>
            <a:r>
              <a:rPr lang="ja-JP" altLang="en-US" sz="1800" dirty="0" smtClean="0">
                <a:latin typeface="Hiragino Sans W3" charset="-128"/>
                <a:ea typeface="Hiragino Sans W3" charset="-128"/>
                <a:cs typeface="Hiragino Sans W3" charset="-128"/>
              </a:rPr>
              <a:t>神戸大学自然科学総合研究棟</a:t>
            </a:r>
            <a:r>
              <a:rPr lang="en-US" altLang="ja-JP" sz="1800" dirty="0" smtClean="0">
                <a:latin typeface="Hiragino Sans W3" charset="-128"/>
                <a:ea typeface="Hiragino Sans W3" charset="-128"/>
                <a:cs typeface="Hiragino Sans W3" charset="-128"/>
              </a:rPr>
              <a:t> 3 </a:t>
            </a:r>
            <a:r>
              <a:rPr lang="ja-JP" altLang="en-US" sz="1800" dirty="0" smtClean="0">
                <a:latin typeface="Hiragino Sans W3" charset="-128"/>
                <a:ea typeface="Hiragino Sans W3" charset="-128"/>
                <a:cs typeface="Hiragino Sans W3" charset="-128"/>
              </a:rPr>
              <a:t>号館 </a:t>
            </a:r>
            <a:r>
              <a:rPr lang="en-US" altLang="ja-JP" sz="1800" dirty="0" smtClean="0">
                <a:latin typeface="Hiragino Sans W3" charset="-128"/>
                <a:ea typeface="Hiragino Sans W3" charset="-128"/>
                <a:cs typeface="Hiragino Sans W3" charset="-128"/>
              </a:rPr>
              <a:t>508</a:t>
            </a:r>
            <a:r>
              <a:rPr lang="ja-JP" altLang="en-US" sz="1800" dirty="0" smtClean="0">
                <a:latin typeface="Hiragino Sans W3" charset="-128"/>
                <a:ea typeface="Hiragino Sans W3" charset="-128"/>
                <a:cs typeface="Hiragino Sans W3" charset="-128"/>
              </a:rPr>
              <a:t> 号室</a:t>
            </a:r>
            <a:endParaRPr lang="en-US" altLang="ja-JP" sz="1800" dirty="0" smtClean="0">
              <a:solidFill>
                <a:srgbClr val="000000"/>
              </a:solidFill>
              <a:latin typeface="Hiragino Sans W3" charset="-128"/>
              <a:ea typeface="Hiragino Sans W3" charset="-128"/>
              <a:cs typeface="Hiragino Sans W3"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文字の符号化①</a:t>
            </a:r>
            <a:r>
              <a:rPr kumimoji="1" lang="en-US" altLang="ja-JP" sz="2800" dirty="0" smtClean="0"/>
              <a:t>(</a:t>
            </a:r>
            <a:r>
              <a:rPr kumimoji="1" lang="ja-JP" altLang="en-US" sz="2800" dirty="0" smtClean="0"/>
              <a:t>エンコーディングスキーム</a:t>
            </a:r>
            <a:r>
              <a:rPr kumimoji="1" lang="en-US" altLang="ja-JP" sz="2800" dirty="0" smtClean="0"/>
              <a:t>)</a:t>
            </a:r>
            <a:endParaRPr kumimoji="1" lang="ja-JP" altLang="en-US" sz="2800" dirty="0"/>
          </a:p>
        </p:txBody>
      </p:sp>
      <p:sp>
        <p:nvSpPr>
          <p:cNvPr id="3" name="コンテンツ プレースホルダー 2"/>
          <p:cNvSpPr>
            <a:spLocks noGrp="1"/>
          </p:cNvSpPr>
          <p:nvPr>
            <p:ph idx="1"/>
          </p:nvPr>
        </p:nvSpPr>
        <p:spPr>
          <a:xfrm>
            <a:off x="488504" y="1556792"/>
            <a:ext cx="8928992" cy="4194720"/>
          </a:xfrm>
        </p:spPr>
        <p:txBody>
          <a:bodyPr/>
          <a:lstStyle/>
          <a:p>
            <a:r>
              <a:rPr lang="ja-JP" altLang="en-US" sz="3600" dirty="0"/>
              <a:t>文字表の文字を</a:t>
            </a:r>
            <a:r>
              <a:rPr lang="en-US" altLang="ja-JP" sz="3600" dirty="0"/>
              <a:t>0</a:t>
            </a:r>
            <a:r>
              <a:rPr lang="ja-JP" altLang="en-US" sz="3600" dirty="0"/>
              <a:t>と</a:t>
            </a:r>
            <a:r>
              <a:rPr lang="en-US" altLang="ja-JP" sz="3600" dirty="0"/>
              <a:t>1</a:t>
            </a:r>
            <a:r>
              <a:rPr lang="ja-JP" altLang="en-US" sz="3600" dirty="0"/>
              <a:t>との組み合わせに</a:t>
            </a:r>
            <a:r>
              <a:rPr lang="ja-JP" altLang="en-US" sz="3600" dirty="0" smtClean="0"/>
              <a:t>置き換えるため</a:t>
            </a:r>
            <a:r>
              <a:rPr lang="ja-JP" altLang="en-US" sz="3600" dirty="0"/>
              <a:t>の</a:t>
            </a:r>
            <a:r>
              <a:rPr lang="ja-JP" altLang="en-US" sz="3600" dirty="0" smtClean="0"/>
              <a:t>規則</a:t>
            </a:r>
            <a:endParaRPr lang="en-US" altLang="ja-JP" sz="3600" dirty="0" smtClean="0"/>
          </a:p>
          <a:p>
            <a:r>
              <a:rPr lang="ja-JP" altLang="en-US" sz="3600" dirty="0"/>
              <a:t>何桁かの</a:t>
            </a:r>
            <a:r>
              <a:rPr lang="ja-JP" altLang="en-US" sz="3600" dirty="0" smtClean="0"/>
              <a:t>ビットを単位</a:t>
            </a:r>
            <a:r>
              <a:rPr lang="en-US" altLang="ja-JP" sz="3600" dirty="0" smtClean="0"/>
              <a:t>(</a:t>
            </a:r>
            <a:r>
              <a:rPr lang="ja-JP" altLang="en-US" sz="3600" dirty="0" smtClean="0"/>
              <a:t>枠組み</a:t>
            </a:r>
            <a:r>
              <a:rPr lang="en-US" altLang="ja-JP" sz="3600" dirty="0" smtClean="0"/>
              <a:t>)</a:t>
            </a:r>
            <a:r>
              <a:rPr lang="ja-JP" altLang="en-US" sz="3600" dirty="0" smtClean="0"/>
              <a:t>とする</a:t>
            </a:r>
            <a:r>
              <a:rPr lang="en-US" altLang="ja-JP" sz="3600" dirty="0" smtClean="0"/>
              <a:t> </a:t>
            </a:r>
          </a:p>
          <a:p>
            <a:r>
              <a:rPr lang="ja-JP" altLang="en-US" sz="3600" dirty="0" smtClean="0"/>
              <a:t>その</a:t>
            </a:r>
            <a:r>
              <a:rPr lang="ja-JP" altLang="en-US" sz="3600" dirty="0"/>
              <a:t>枠の中で特定の文字を任意のビット列に</a:t>
            </a:r>
            <a:r>
              <a:rPr lang="ja-JP" altLang="en-US" sz="3600" dirty="0" smtClean="0"/>
              <a:t>置き換える</a:t>
            </a:r>
            <a:endParaRPr lang="en-US" altLang="ja-JP" sz="3600" dirty="0" smtClean="0"/>
          </a:p>
          <a:p>
            <a:pPr lvl="1"/>
            <a:r>
              <a:rPr lang="ja-JP" altLang="en-US" sz="3200" dirty="0" smtClean="0"/>
              <a:t>一つ</a:t>
            </a:r>
            <a:r>
              <a:rPr lang="ja-JP" altLang="en-US" sz="3200" dirty="0"/>
              <a:t>のビット列の組み合わせと文字表の文字一文字が一対一で対応するのが</a:t>
            </a:r>
            <a:r>
              <a:rPr lang="ja-JP" altLang="en-US" sz="3200" dirty="0" smtClean="0"/>
              <a:t>原則</a:t>
            </a:r>
            <a:endParaRPr lang="en-US" altLang="ja-JP" sz="32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10</a:t>
            </a:fld>
            <a:endParaRPr lang="en-US" altLang="ja-JP" dirty="0"/>
          </a:p>
        </p:txBody>
      </p:sp>
    </p:spTree>
    <p:extLst>
      <p:ext uri="{BB962C8B-B14F-4D97-AF65-F5344CB8AC3E}">
        <p14:creationId xmlns:p14="http://schemas.microsoft.com/office/powerpoint/2010/main" val="192695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文字の符号化②</a:t>
            </a:r>
            <a:r>
              <a:rPr kumimoji="1" lang="en-US" altLang="ja-JP" sz="2800" dirty="0" smtClean="0"/>
              <a:t>(</a:t>
            </a:r>
            <a:r>
              <a:rPr lang="ja-JP" altLang="en-US" sz="2800" dirty="0" smtClean="0"/>
              <a:t>具体例</a:t>
            </a:r>
            <a:r>
              <a:rPr kumimoji="1" lang="en-US" altLang="ja-JP" sz="2800" dirty="0" smtClean="0"/>
              <a:t>)</a:t>
            </a:r>
            <a:endParaRPr kumimoji="1" lang="ja-JP" altLang="en-US" sz="2800" dirty="0"/>
          </a:p>
        </p:txBody>
      </p:sp>
      <p:sp>
        <p:nvSpPr>
          <p:cNvPr id="3" name="コンテンツ プレースホルダー 2"/>
          <p:cNvSpPr>
            <a:spLocks noGrp="1"/>
          </p:cNvSpPr>
          <p:nvPr>
            <p:ph idx="1"/>
          </p:nvPr>
        </p:nvSpPr>
        <p:spPr>
          <a:xfrm>
            <a:off x="416496" y="1556792"/>
            <a:ext cx="9073008" cy="4288953"/>
          </a:xfrm>
        </p:spPr>
        <p:txBody>
          <a:bodyPr/>
          <a:lstStyle/>
          <a:p>
            <a:r>
              <a:rPr lang="ja-JP" altLang="en-US" sz="2800" dirty="0" smtClean="0"/>
              <a:t>英数字用</a:t>
            </a:r>
            <a:r>
              <a:rPr lang="ja-JP" altLang="en-US" sz="2800" dirty="0"/>
              <a:t>の</a:t>
            </a:r>
            <a:r>
              <a:rPr lang="en-US" altLang="ja-JP" sz="2800" dirty="0"/>
              <a:t>ASCII</a:t>
            </a:r>
            <a:r>
              <a:rPr lang="ja-JP" altLang="en-US" sz="2800" dirty="0" smtClean="0"/>
              <a:t>コード</a:t>
            </a:r>
            <a:r>
              <a:rPr lang="is-IS" altLang="ja-JP" sz="2800" dirty="0" smtClean="0"/>
              <a:t>…</a:t>
            </a:r>
            <a:r>
              <a:rPr lang="en-US" altLang="ja-JP" sz="2800" dirty="0" smtClean="0"/>
              <a:t>7</a:t>
            </a:r>
            <a:r>
              <a:rPr lang="ja-JP" altLang="en-US" sz="2800" dirty="0"/>
              <a:t>ビットを一単位</a:t>
            </a:r>
            <a:r>
              <a:rPr lang="ja-JP" altLang="en-US" sz="2800" dirty="0" smtClean="0"/>
              <a:t>とする</a:t>
            </a:r>
            <a:endParaRPr lang="en-US" altLang="ja-JP" sz="2800" dirty="0" smtClean="0"/>
          </a:p>
          <a:p>
            <a:pPr lvl="1"/>
            <a:r>
              <a:rPr lang="ja-JP" altLang="en-US" sz="2400" dirty="0" smtClean="0"/>
              <a:t>全部</a:t>
            </a:r>
            <a:r>
              <a:rPr lang="ja-JP" altLang="en-US" sz="2400" dirty="0"/>
              <a:t>で</a:t>
            </a:r>
            <a:r>
              <a:rPr lang="en-US" altLang="ja-JP" sz="2400" dirty="0"/>
              <a:t>2</a:t>
            </a:r>
            <a:r>
              <a:rPr lang="ja-JP" altLang="en-US" sz="2400" dirty="0"/>
              <a:t>の</a:t>
            </a:r>
            <a:r>
              <a:rPr lang="en-US" altLang="ja-JP" sz="2400" dirty="0"/>
              <a:t>7</a:t>
            </a:r>
            <a:r>
              <a:rPr lang="ja-JP" altLang="en-US" sz="2400" dirty="0"/>
              <a:t>乗＝</a:t>
            </a:r>
            <a:r>
              <a:rPr lang="en-US" altLang="ja-JP" sz="2400" dirty="0"/>
              <a:t>128</a:t>
            </a:r>
            <a:r>
              <a:rPr lang="ja-JP" altLang="en-US" sz="2400" dirty="0"/>
              <a:t>通りの文字が収納</a:t>
            </a:r>
            <a:r>
              <a:rPr lang="ja-JP" altLang="en-US" sz="2400" dirty="0" smtClean="0"/>
              <a:t>可能</a:t>
            </a:r>
            <a:endParaRPr lang="en-US" altLang="ja-JP" sz="2400" dirty="0" smtClean="0"/>
          </a:p>
          <a:p>
            <a:r>
              <a:rPr lang="ja-JP" altLang="en-US" sz="2800" dirty="0" smtClean="0"/>
              <a:t>日本</a:t>
            </a:r>
            <a:r>
              <a:rPr lang="ja-JP" altLang="en-US" sz="2800" dirty="0"/>
              <a:t>の</a:t>
            </a:r>
            <a:r>
              <a:rPr lang="en-US" altLang="ja-JP" sz="2800" dirty="0"/>
              <a:t>JIS</a:t>
            </a:r>
            <a:r>
              <a:rPr lang="ja-JP" altLang="en-US" sz="2800" dirty="0"/>
              <a:t>漢字</a:t>
            </a:r>
            <a:r>
              <a:rPr lang="ja-JP" altLang="en-US" sz="2800" dirty="0" smtClean="0"/>
              <a:t>コード</a:t>
            </a:r>
            <a:r>
              <a:rPr lang="is-IS" altLang="ja-JP" sz="2800" dirty="0" smtClean="0"/>
              <a:t>…1</a:t>
            </a:r>
            <a:r>
              <a:rPr lang="en-US" altLang="ja-JP" sz="2800" dirty="0" smtClean="0"/>
              <a:t>6</a:t>
            </a:r>
            <a:r>
              <a:rPr lang="ja-JP" altLang="en-US" sz="2800" dirty="0" smtClean="0"/>
              <a:t>ビット</a:t>
            </a:r>
            <a:r>
              <a:rPr lang="en-US" altLang="ja-JP" sz="2800" dirty="0" smtClean="0"/>
              <a:t> (2</a:t>
            </a:r>
            <a:r>
              <a:rPr lang="ja-JP" altLang="en-US" sz="2800" dirty="0" smtClean="0"/>
              <a:t>バイト</a:t>
            </a:r>
            <a:r>
              <a:rPr lang="en-US" altLang="ja-JP" sz="2800" dirty="0" smtClean="0"/>
              <a:t>)</a:t>
            </a:r>
            <a:r>
              <a:rPr lang="ja-JP" altLang="en-US" sz="2800" dirty="0" smtClean="0"/>
              <a:t>を</a:t>
            </a:r>
            <a:r>
              <a:rPr lang="ja-JP" altLang="en-US" sz="2800" dirty="0"/>
              <a:t>一単位</a:t>
            </a:r>
            <a:r>
              <a:rPr lang="ja-JP" altLang="en-US" sz="2800" dirty="0" smtClean="0"/>
              <a:t>とする</a:t>
            </a:r>
            <a:endParaRPr lang="en-US" altLang="ja-JP" sz="2800" dirty="0" smtClean="0"/>
          </a:p>
          <a:p>
            <a:pPr lvl="1"/>
            <a:r>
              <a:rPr lang="ja-JP" altLang="en-US" sz="2400" dirty="0" smtClean="0"/>
              <a:t>全部</a:t>
            </a:r>
            <a:r>
              <a:rPr lang="ja-JP" altLang="en-US" sz="2400" dirty="0"/>
              <a:t>で</a:t>
            </a:r>
            <a:r>
              <a:rPr lang="en-US" altLang="ja-JP" sz="2400" dirty="0"/>
              <a:t>2</a:t>
            </a:r>
            <a:r>
              <a:rPr lang="ja-JP" altLang="en-US" sz="2400" dirty="0"/>
              <a:t>の</a:t>
            </a:r>
            <a:r>
              <a:rPr lang="en-US" altLang="ja-JP" sz="2400" dirty="0"/>
              <a:t>16</a:t>
            </a:r>
            <a:r>
              <a:rPr lang="ja-JP" altLang="en-US" sz="2400" dirty="0"/>
              <a:t>乗＝</a:t>
            </a:r>
            <a:r>
              <a:rPr lang="en-US" altLang="ja-JP" sz="2400" dirty="0"/>
              <a:t>65536</a:t>
            </a:r>
            <a:r>
              <a:rPr lang="ja-JP" altLang="en-US" sz="2400" dirty="0"/>
              <a:t>通りの文字が収納</a:t>
            </a:r>
            <a:r>
              <a:rPr lang="ja-JP" altLang="en-US" sz="2400" dirty="0" smtClean="0"/>
              <a:t>可能</a:t>
            </a:r>
            <a:endParaRPr lang="en-US" altLang="ja-JP" sz="2400" dirty="0" smtClean="0"/>
          </a:p>
          <a:p>
            <a:r>
              <a:rPr kumimoji="1" lang="ja-JP" altLang="en-US" sz="2800" dirty="0" smtClean="0"/>
              <a:t>組み合わせ方法</a:t>
            </a:r>
            <a:endParaRPr kumimoji="1" lang="en-US" altLang="ja-JP" sz="2800" dirty="0" smtClean="0"/>
          </a:p>
          <a:p>
            <a:pPr lvl="1"/>
            <a:r>
              <a:rPr lang="ja-JP" altLang="en-US" sz="2400" dirty="0"/>
              <a:t>文字表の数値を計算式に基づいて機械的にビット列に</a:t>
            </a:r>
            <a:r>
              <a:rPr lang="ja-JP" altLang="en-US" sz="2400" dirty="0" smtClean="0"/>
              <a:t>置き換える</a:t>
            </a:r>
            <a:endParaRPr lang="en-US" altLang="ja-JP" sz="2400" dirty="0" smtClean="0"/>
          </a:p>
          <a:p>
            <a:pPr lvl="1"/>
            <a:r>
              <a:rPr lang="ja-JP" altLang="en-US" sz="2400" dirty="0"/>
              <a:t>文字表の文字</a:t>
            </a:r>
            <a:r>
              <a:rPr lang="ja-JP" altLang="en-US" sz="2400" dirty="0" smtClean="0"/>
              <a:t>番号</a:t>
            </a:r>
            <a:r>
              <a:rPr lang="en-US" altLang="ja-JP" sz="2400" dirty="0" smtClean="0"/>
              <a:t>(</a:t>
            </a:r>
            <a:r>
              <a:rPr lang="ja-JP" altLang="en-US" sz="2400" dirty="0" smtClean="0"/>
              <a:t>数値</a:t>
            </a:r>
            <a:r>
              <a:rPr lang="en-US" altLang="ja-JP" sz="2400" dirty="0" smtClean="0"/>
              <a:t>)</a:t>
            </a:r>
            <a:r>
              <a:rPr lang="ja-JP" altLang="en-US" sz="2400" dirty="0" smtClean="0"/>
              <a:t>を</a:t>
            </a:r>
            <a:r>
              <a:rPr lang="ja-JP" altLang="en-US" sz="2400" dirty="0"/>
              <a:t>そのままビット列にて置き換える</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11</a:t>
            </a:fld>
            <a:endParaRPr lang="en-US" altLang="ja-JP" dirty="0"/>
          </a:p>
        </p:txBody>
      </p:sp>
    </p:spTree>
    <p:extLst>
      <p:ext uri="{BB962C8B-B14F-4D97-AF65-F5344CB8AC3E}">
        <p14:creationId xmlns:p14="http://schemas.microsoft.com/office/powerpoint/2010/main" val="110521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a:xfrm>
            <a:off x="488504" y="1556792"/>
            <a:ext cx="8928992" cy="3906688"/>
          </a:xfrm>
        </p:spPr>
        <p:txBody>
          <a:bodyPr/>
          <a:lstStyle/>
          <a:p>
            <a:pPr>
              <a:buFont typeface="+mj-lt"/>
              <a:buAutoNum type="arabicPeriod"/>
            </a:pPr>
            <a:r>
              <a:rPr lang="ja-JP" altLang="en-US" sz="3600" dirty="0" smtClean="0"/>
              <a:t>文字コードって何</a:t>
            </a:r>
            <a:r>
              <a:rPr lang="en-US" altLang="ja-JP" sz="3600" dirty="0" smtClean="0"/>
              <a:t>?</a:t>
            </a:r>
          </a:p>
          <a:p>
            <a:pPr>
              <a:buFont typeface="+mj-lt"/>
              <a:buAutoNum type="arabicPeriod"/>
            </a:pPr>
            <a:r>
              <a:rPr lang="ja-JP" altLang="en-US" sz="3600" dirty="0" smtClean="0">
                <a:solidFill>
                  <a:srgbClr val="FF0000"/>
                </a:solidFill>
              </a:rPr>
              <a:t>文字コードにはどんな種類があるの</a:t>
            </a:r>
            <a:r>
              <a:rPr lang="en-US" altLang="ja-JP" sz="3600" dirty="0" smtClean="0">
                <a:solidFill>
                  <a:srgbClr val="FF0000"/>
                </a:solidFill>
              </a:rPr>
              <a:t>?</a:t>
            </a:r>
          </a:p>
          <a:p>
            <a:pPr>
              <a:buFont typeface="+mj-lt"/>
              <a:buAutoNum type="arabicPeriod"/>
            </a:pPr>
            <a:r>
              <a:rPr lang="ja-JP" altLang="en-US" sz="3600" dirty="0" smtClean="0"/>
              <a:t>よくある問題</a:t>
            </a:r>
            <a:r>
              <a:rPr lang="en-US" altLang="ja-JP" sz="3600" dirty="0" smtClean="0"/>
              <a:t>(</a:t>
            </a:r>
            <a:r>
              <a:rPr lang="ja-JP" altLang="en-US" sz="3600" dirty="0" smtClean="0"/>
              <a:t>文字化け</a:t>
            </a:r>
            <a:r>
              <a:rPr lang="en-US" altLang="ja-JP" sz="3600" dirty="0" smtClean="0"/>
              <a:t>, </a:t>
            </a:r>
            <a:r>
              <a:rPr lang="ja-JP" altLang="en-US" sz="3600" dirty="0" smtClean="0"/>
              <a:t>全角・半角問題など</a:t>
            </a:r>
            <a:r>
              <a:rPr lang="en-US" altLang="ja-JP" sz="3600" dirty="0" smtClean="0"/>
              <a:t>)</a:t>
            </a:r>
          </a:p>
          <a:p>
            <a:pPr>
              <a:buFont typeface="+mj-lt"/>
              <a:buAutoNum type="arabicPeriod"/>
            </a:pPr>
            <a:r>
              <a:rPr lang="ja-JP" altLang="en-US" sz="3600" dirty="0" smtClean="0"/>
              <a:t>最近の私の疑問</a:t>
            </a:r>
            <a:endParaRPr lang="en-US" altLang="ja-JP" sz="3600" dirty="0" smtClean="0"/>
          </a:p>
          <a:p>
            <a:pPr>
              <a:buFont typeface="+mj-lt"/>
              <a:buAutoNum type="arabicPeriod"/>
            </a:pPr>
            <a:r>
              <a:rPr lang="ja-JP" altLang="en-US" sz="3600" dirty="0" smtClean="0"/>
              <a:t>まとめ</a:t>
            </a:r>
            <a:endParaRPr lang="en-US" altLang="ja-JP" sz="36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12</a:t>
            </a:fld>
            <a:endParaRPr lang="en-US" altLang="ja-JP" dirty="0"/>
          </a:p>
        </p:txBody>
      </p:sp>
    </p:spTree>
    <p:extLst>
      <p:ext uri="{BB962C8B-B14F-4D97-AF65-F5344CB8AC3E}">
        <p14:creationId xmlns:p14="http://schemas.microsoft.com/office/powerpoint/2010/main" val="1766539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ASCII</a:t>
            </a:r>
            <a:r>
              <a:rPr kumimoji="1" lang="ja-JP" altLang="en-US" dirty="0" smtClean="0"/>
              <a:t> コード①</a:t>
            </a:r>
            <a:endParaRPr kumimoji="1" lang="ja-JP" altLang="en-US" dirty="0"/>
          </a:p>
        </p:txBody>
      </p:sp>
      <p:sp>
        <p:nvSpPr>
          <p:cNvPr id="3" name="コンテンツ プレースホルダー 2"/>
          <p:cNvSpPr>
            <a:spLocks noGrp="1"/>
          </p:cNvSpPr>
          <p:nvPr>
            <p:ph idx="1"/>
          </p:nvPr>
        </p:nvSpPr>
        <p:spPr>
          <a:xfrm>
            <a:off x="632520" y="927894"/>
            <a:ext cx="8928992" cy="1997050"/>
          </a:xfrm>
        </p:spPr>
        <p:txBody>
          <a:bodyPr/>
          <a:lstStyle/>
          <a:p>
            <a:r>
              <a:rPr lang="da-DK" altLang="ja-JP" sz="2400" b="1" dirty="0"/>
              <a:t>A</a:t>
            </a:r>
            <a:r>
              <a:rPr lang="da-DK" altLang="ja-JP" sz="2400" dirty="0"/>
              <a:t>merican </a:t>
            </a:r>
            <a:r>
              <a:rPr lang="da-DK" altLang="ja-JP" sz="2400" b="1" dirty="0"/>
              <a:t>S</a:t>
            </a:r>
            <a:r>
              <a:rPr lang="da-DK" altLang="ja-JP" sz="2400" dirty="0"/>
              <a:t>tandard </a:t>
            </a:r>
            <a:r>
              <a:rPr lang="da-DK" altLang="ja-JP" sz="2400" b="1" dirty="0"/>
              <a:t>C</a:t>
            </a:r>
            <a:r>
              <a:rPr lang="da-DK" altLang="ja-JP" sz="2400" dirty="0"/>
              <a:t>ode for </a:t>
            </a:r>
            <a:r>
              <a:rPr lang="da-DK" altLang="ja-JP" sz="2400" b="1" dirty="0"/>
              <a:t>I</a:t>
            </a:r>
            <a:r>
              <a:rPr lang="da-DK" altLang="ja-JP" sz="2400" dirty="0"/>
              <a:t>nformation </a:t>
            </a:r>
            <a:r>
              <a:rPr lang="da-DK" altLang="ja-JP" sz="2400" b="1" dirty="0"/>
              <a:t>I</a:t>
            </a:r>
            <a:r>
              <a:rPr lang="da-DK" altLang="ja-JP" sz="2400" dirty="0"/>
              <a:t>nterchange</a:t>
            </a:r>
            <a:endParaRPr kumimoji="1" lang="en-US" altLang="ja-JP" sz="2400" dirty="0" smtClean="0"/>
          </a:p>
          <a:p>
            <a:r>
              <a:rPr kumimoji="1" lang="ja-JP" altLang="en-US" sz="2400" dirty="0" smtClean="0"/>
              <a:t>アルファベット</a:t>
            </a:r>
            <a:r>
              <a:rPr lang="ja-JP" altLang="en-US" sz="2400" dirty="0" smtClean="0"/>
              <a:t>・数字用の文字コード</a:t>
            </a:r>
            <a:endParaRPr lang="en-US" altLang="ja-JP" sz="2400" dirty="0" smtClean="0"/>
          </a:p>
          <a:p>
            <a:r>
              <a:rPr lang="en-US" altLang="ja-JP" sz="2400" dirty="0" smtClean="0"/>
              <a:t>1963</a:t>
            </a:r>
            <a:r>
              <a:rPr lang="ja-JP" altLang="en-US" sz="2400" dirty="0" smtClean="0"/>
              <a:t> 年に米国</a:t>
            </a:r>
            <a:r>
              <a:rPr lang="ja-JP" altLang="en-US" sz="2400" dirty="0"/>
              <a:t>規格協会 </a:t>
            </a:r>
            <a:r>
              <a:rPr lang="en-US" altLang="ja-JP" sz="2400" dirty="0"/>
              <a:t>(ANSI) </a:t>
            </a:r>
            <a:r>
              <a:rPr lang="ja-JP" altLang="en-US" sz="2400" dirty="0"/>
              <a:t>が</a:t>
            </a:r>
            <a:r>
              <a:rPr lang="ja-JP" altLang="en-US" sz="2400" dirty="0" smtClean="0"/>
              <a:t>制定</a:t>
            </a:r>
            <a:endParaRPr lang="en-US" altLang="ja-JP" sz="2400" dirty="0" smtClean="0"/>
          </a:p>
          <a:p>
            <a:r>
              <a:rPr lang="en-US" altLang="ja-JP" sz="2400" dirty="0" smtClean="0"/>
              <a:t>7</a:t>
            </a:r>
            <a:r>
              <a:rPr lang="ja-JP" altLang="en-US" sz="2400" dirty="0" smtClean="0"/>
              <a:t> ビットを </a:t>
            </a:r>
            <a:r>
              <a:rPr lang="en-US" altLang="ja-JP" sz="2400" dirty="0" smtClean="0"/>
              <a:t>1</a:t>
            </a:r>
            <a:r>
              <a:rPr lang="ja-JP" altLang="en-US" sz="2400" dirty="0" smtClean="0"/>
              <a:t> つの単位とする</a:t>
            </a:r>
            <a:r>
              <a:rPr lang="en-US" altLang="ja-JP" sz="2400" dirty="0" smtClean="0"/>
              <a:t>(128</a:t>
            </a:r>
            <a:r>
              <a:rPr lang="ja-JP" altLang="en-US" sz="2400" dirty="0" smtClean="0"/>
              <a:t>文字を収録</a:t>
            </a:r>
            <a:r>
              <a:rPr lang="en-US" altLang="ja-JP" sz="2400" dirty="0" smtClean="0"/>
              <a:t>)</a:t>
            </a:r>
          </a:p>
          <a:p>
            <a:r>
              <a:rPr lang="ja-JP" altLang="en-US" sz="2400" dirty="0" smtClean="0"/>
              <a:t>これを基に</a:t>
            </a:r>
            <a:r>
              <a:rPr lang="en-US" altLang="ja-JP" sz="2400" dirty="0" smtClean="0"/>
              <a:t>, </a:t>
            </a:r>
            <a:r>
              <a:rPr lang="ja-JP" altLang="en-US" sz="2400" dirty="0" smtClean="0"/>
              <a:t>国際規格</a:t>
            </a:r>
            <a:r>
              <a:rPr lang="en-US" altLang="ja-JP" sz="2400" dirty="0" smtClean="0"/>
              <a:t> ISO 646 </a:t>
            </a:r>
            <a:r>
              <a:rPr lang="ja-JP" altLang="en-US" sz="2400" dirty="0" smtClean="0"/>
              <a:t>が制定された</a:t>
            </a:r>
            <a:endParaRPr lang="en-US" altLang="ja-JP" sz="2400" dirty="0" smtClean="0"/>
          </a:p>
          <a:p>
            <a:endParaRPr kumimoji="1" lang="en-US" altLang="ja-JP" sz="24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13</a:t>
            </a:fld>
            <a:endParaRPr lang="en-US" altLang="ja-JP"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664" y="3212976"/>
            <a:ext cx="6061829" cy="3124654"/>
          </a:xfrm>
          <a:prstGeom prst="rect">
            <a:avLst/>
          </a:prstGeom>
        </p:spPr>
      </p:pic>
    </p:spTree>
    <p:extLst>
      <p:ext uri="{BB962C8B-B14F-4D97-AF65-F5344CB8AC3E}">
        <p14:creationId xmlns:p14="http://schemas.microsoft.com/office/powerpoint/2010/main" val="1097197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ASCII</a:t>
            </a:r>
            <a:r>
              <a:rPr kumimoji="1" lang="ja-JP" altLang="en-US" dirty="0" smtClean="0"/>
              <a:t> コード②</a:t>
            </a:r>
            <a:endParaRPr kumimoji="1" lang="ja-JP" altLang="en-US" dirty="0"/>
          </a:p>
        </p:txBody>
      </p:sp>
      <p:sp>
        <p:nvSpPr>
          <p:cNvPr id="3" name="コンテンツ プレースホルダー 2"/>
          <p:cNvSpPr>
            <a:spLocks noGrp="1"/>
          </p:cNvSpPr>
          <p:nvPr>
            <p:ph idx="1"/>
          </p:nvPr>
        </p:nvSpPr>
        <p:spPr>
          <a:xfrm>
            <a:off x="10200" y="2348880"/>
            <a:ext cx="9895800" cy="3766195"/>
          </a:xfrm>
        </p:spPr>
        <p:txBody>
          <a:bodyPr/>
          <a:lstStyle/>
          <a:p>
            <a:r>
              <a:rPr kumimoji="1" lang="ja-JP" altLang="en-US" sz="2800" dirty="0" smtClean="0"/>
              <a:t>表の赤色の部分</a:t>
            </a:r>
            <a:r>
              <a:rPr kumimoji="1" lang="en-US" altLang="ja-JP" sz="2800" dirty="0" smtClean="0"/>
              <a:t>: </a:t>
            </a:r>
            <a:r>
              <a:rPr kumimoji="1" lang="ja-JP" altLang="en-US" sz="2800" dirty="0" smtClean="0"/>
              <a:t>制御文字</a:t>
            </a:r>
            <a:endParaRPr kumimoji="1" lang="en-US" altLang="ja-JP" sz="2800" dirty="0" smtClean="0"/>
          </a:p>
          <a:p>
            <a:r>
              <a:rPr lang="ja-JP" altLang="en-US" sz="2800" dirty="0" smtClean="0"/>
              <a:t>薄緑の背景の文字</a:t>
            </a:r>
            <a:r>
              <a:rPr lang="en-US" altLang="ja-JP" sz="2800" dirty="0" smtClean="0"/>
              <a:t>: </a:t>
            </a:r>
            <a:r>
              <a:rPr lang="ja-JP" altLang="en-US" sz="2800" dirty="0" smtClean="0"/>
              <a:t>それぞれの国の事情に応じて変更可能</a:t>
            </a:r>
            <a:endParaRPr lang="en-US" altLang="ja-JP" sz="2800" dirty="0" smtClean="0"/>
          </a:p>
          <a:p>
            <a:pPr lvl="1"/>
            <a:r>
              <a:rPr kumimoji="1" lang="ja-JP" altLang="en-US" sz="2400" dirty="0" smtClean="0"/>
              <a:t>例</a:t>
            </a:r>
            <a:r>
              <a:rPr kumimoji="1" lang="en-US" altLang="ja-JP" sz="2400" dirty="0" smtClean="0"/>
              <a:t>: </a:t>
            </a:r>
            <a:r>
              <a:rPr lang="ja-JP" altLang="en-US" sz="2400" dirty="0" smtClean="0"/>
              <a:t>日本 </a:t>
            </a:r>
            <a:r>
              <a:rPr lang="en-US" altLang="ja-JP" sz="2400" dirty="0" smtClean="0"/>
              <a:t>JIS X 0201-1976 </a:t>
            </a:r>
            <a:r>
              <a:rPr lang="ja-JP" altLang="en-US" sz="2400" dirty="0" smtClean="0"/>
              <a:t>の場合</a:t>
            </a:r>
            <a:endParaRPr lang="en-US" altLang="ja-JP" sz="2400" dirty="0" smtClean="0"/>
          </a:p>
          <a:p>
            <a:pPr lvl="2"/>
            <a:r>
              <a:rPr kumimoji="1" lang="en-US" altLang="ja-JP" sz="2000" dirty="0" smtClean="0"/>
              <a:t>5C: </a:t>
            </a:r>
            <a:r>
              <a:rPr kumimoji="1" lang="ja-JP" altLang="en-US" sz="2000" dirty="0" smtClean="0"/>
              <a:t>「＼</a:t>
            </a:r>
            <a:r>
              <a:rPr kumimoji="1" lang="en-US" altLang="ja-JP" sz="2000" dirty="0" smtClean="0"/>
              <a:t>(</a:t>
            </a:r>
            <a:r>
              <a:rPr kumimoji="1" lang="ja-JP" altLang="en-US" sz="2000" dirty="0" smtClean="0"/>
              <a:t>バックスラッシュ</a:t>
            </a:r>
            <a:r>
              <a:rPr kumimoji="1" lang="en-US" altLang="ja-JP" sz="2000" dirty="0" smtClean="0"/>
              <a:t>)</a:t>
            </a:r>
            <a:r>
              <a:rPr kumimoji="1" lang="ja-JP" altLang="en-US" sz="2000" dirty="0" smtClean="0"/>
              <a:t>」</a:t>
            </a:r>
            <a:r>
              <a:rPr kumimoji="1" lang="en-US" altLang="ja-JP" sz="2000" dirty="0" smtClean="0"/>
              <a:t>-&gt; </a:t>
            </a:r>
            <a:r>
              <a:rPr kumimoji="1" lang="ja-JP" altLang="en-US" sz="2000" dirty="0" smtClean="0"/>
              <a:t>「</a:t>
            </a:r>
            <a:r>
              <a:rPr kumimoji="1" lang="en-US" altLang="ja-JP" sz="2000" dirty="0" smtClean="0"/>
              <a:t>\</a:t>
            </a:r>
            <a:r>
              <a:rPr kumimoji="1" lang="ja-JP" altLang="en-US" sz="2000" dirty="0" smtClean="0"/>
              <a:t>」</a:t>
            </a:r>
            <a:endParaRPr kumimoji="1" lang="en-US" altLang="ja-JP" sz="2000" dirty="0" smtClean="0"/>
          </a:p>
          <a:p>
            <a:pPr lvl="2"/>
            <a:r>
              <a:rPr lang="en-US" altLang="ja-JP" sz="2000" dirty="0" smtClean="0"/>
              <a:t>7E: </a:t>
            </a:r>
            <a:r>
              <a:rPr lang="ja-JP" altLang="en-US" sz="2000" dirty="0" smtClean="0"/>
              <a:t>「</a:t>
            </a:r>
            <a:r>
              <a:rPr lang="en-US" altLang="ja-JP" sz="2000" dirty="0" smtClean="0"/>
              <a:t>~</a:t>
            </a:r>
            <a:r>
              <a:rPr lang="ja-JP" altLang="en-US" sz="2000" dirty="0" smtClean="0"/>
              <a:t>」</a:t>
            </a:r>
            <a:r>
              <a:rPr lang="en-US" altLang="ja-JP" sz="2000" dirty="0" smtClean="0"/>
              <a:t>-&gt;</a:t>
            </a:r>
            <a:r>
              <a:rPr lang="ja-JP" altLang="en-US" sz="2000" dirty="0" smtClean="0"/>
              <a:t>「</a:t>
            </a:r>
            <a:r>
              <a:rPr lang="en-US" altLang="ja-JP" sz="2000" dirty="0" smtClean="0"/>
              <a:t> </a:t>
            </a:r>
            <a:r>
              <a:rPr lang="ja-JP" altLang="en-US" sz="2000" dirty="0" smtClean="0"/>
              <a:t>￣</a:t>
            </a:r>
            <a:r>
              <a:rPr lang="en-US" altLang="ja-JP" sz="2000" dirty="0" smtClean="0"/>
              <a:t> (</a:t>
            </a:r>
            <a:r>
              <a:rPr lang="ja-JP" altLang="en-US" sz="2000" dirty="0" smtClean="0"/>
              <a:t>オーバーライン</a:t>
            </a:r>
            <a:r>
              <a:rPr lang="en-US" altLang="ja-JP" sz="2000" dirty="0" smtClean="0"/>
              <a:t>)</a:t>
            </a:r>
            <a:r>
              <a:rPr lang="ja-JP" altLang="en-US" sz="2000" dirty="0" smtClean="0"/>
              <a:t>」</a:t>
            </a:r>
            <a:endParaRPr lang="en-US" altLang="ja-JP" sz="2000" dirty="0" smtClean="0"/>
          </a:p>
          <a:p>
            <a:r>
              <a:rPr lang="ja-JP" altLang="en-US" sz="2800" dirty="0"/>
              <a:t>各国で変更領域を独自に書き換えを</a:t>
            </a:r>
            <a:r>
              <a:rPr lang="ja-JP" altLang="en-US" sz="2800" dirty="0" smtClean="0"/>
              <a:t>行った同じ</a:t>
            </a:r>
            <a:r>
              <a:rPr lang="ja-JP" altLang="en-US" sz="2800" dirty="0"/>
              <a:t>文字が違うビット列で表現</a:t>
            </a:r>
            <a:r>
              <a:rPr lang="ja-JP" altLang="en-US" sz="2800" dirty="0" smtClean="0"/>
              <a:t>される問題</a:t>
            </a:r>
            <a:r>
              <a:rPr lang="ja-JP" altLang="en-US" sz="2800" dirty="0"/>
              <a:t>が</a:t>
            </a:r>
            <a:r>
              <a:rPr lang="ja-JP" altLang="en-US" sz="2800" dirty="0" smtClean="0"/>
              <a:t>発生</a:t>
            </a:r>
            <a:endParaRPr lang="en-US" altLang="ja-JP" sz="2800" dirty="0" smtClean="0"/>
          </a:p>
          <a:p>
            <a:pPr lvl="1"/>
            <a:r>
              <a:rPr lang="ja-JP" altLang="en-US" sz="2400" dirty="0" smtClean="0"/>
              <a:t>それぞれ</a:t>
            </a:r>
            <a:r>
              <a:rPr lang="ja-JP" altLang="en-US" sz="2400" dirty="0"/>
              <a:t>の文字コードを指定したり切り替えたりする</a:t>
            </a:r>
            <a:r>
              <a:rPr lang="ja-JP" altLang="en-US" sz="2400" dirty="0" smtClean="0"/>
              <a:t>方法が必要に</a:t>
            </a:r>
            <a:endParaRPr kumimoji="1" lang="en-US" altLang="ja-JP" sz="2400" dirty="0" smtClean="0"/>
          </a:p>
          <a:p>
            <a:endParaRPr kumimoji="1" lang="en-US" altLang="ja-JP" sz="28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14</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6976" y="56520"/>
            <a:ext cx="5139655" cy="2649306"/>
          </a:xfrm>
          <a:prstGeom prst="rect">
            <a:avLst/>
          </a:prstGeom>
        </p:spPr>
      </p:pic>
    </p:spTree>
    <p:extLst>
      <p:ext uri="{BB962C8B-B14F-4D97-AF65-F5344CB8AC3E}">
        <p14:creationId xmlns:p14="http://schemas.microsoft.com/office/powerpoint/2010/main" val="323500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拡張 </a:t>
            </a:r>
            <a:r>
              <a:rPr kumimoji="1" lang="en-US" altLang="ja-JP" dirty="0" smtClean="0"/>
              <a:t>ASCII </a:t>
            </a:r>
            <a:r>
              <a:rPr kumimoji="1" lang="ja-JP" altLang="en-US" dirty="0" smtClean="0"/>
              <a:t>と</a:t>
            </a:r>
            <a:r>
              <a:rPr kumimoji="1" lang="en-US" altLang="ja-JP" dirty="0" smtClean="0"/>
              <a:t> </a:t>
            </a:r>
            <a:r>
              <a:rPr kumimoji="1" lang="ja-JP" altLang="en-US" dirty="0" smtClean="0"/>
              <a:t>日本語用</a:t>
            </a:r>
            <a:r>
              <a:rPr kumimoji="1" lang="en-US" altLang="ja-JP" dirty="0" smtClean="0"/>
              <a:t> ASCII</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拡張</a:t>
            </a:r>
            <a:r>
              <a:rPr kumimoji="1" lang="en-US" altLang="ja-JP" dirty="0" smtClean="0"/>
              <a:t> ASCII</a:t>
            </a:r>
          </a:p>
          <a:p>
            <a:pPr lvl="1"/>
            <a:r>
              <a:rPr lang="ja-JP" altLang="en-US" dirty="0"/>
              <a:t>各国で独自に</a:t>
            </a:r>
            <a:r>
              <a:rPr lang="en-US" altLang="ja-JP" dirty="0"/>
              <a:t>ASCII</a:t>
            </a:r>
            <a:r>
              <a:rPr lang="ja-JP" altLang="en-US" dirty="0"/>
              <a:t>を拡張</a:t>
            </a:r>
            <a:r>
              <a:rPr lang="ja-JP" altLang="en-US" dirty="0" smtClean="0"/>
              <a:t>したもの</a:t>
            </a:r>
            <a:endParaRPr lang="en-US" altLang="ja-JP" dirty="0" smtClean="0"/>
          </a:p>
          <a:p>
            <a:pPr lvl="2"/>
            <a:r>
              <a:rPr lang="ja-JP" altLang="en-US" dirty="0" smtClean="0"/>
              <a:t>他</a:t>
            </a:r>
            <a:r>
              <a:rPr lang="ja-JP" altLang="en-US" dirty="0"/>
              <a:t>の欧州言語で用いるアクセント記号付きの文字やキリル文字・アラビア文字などを表せるように</a:t>
            </a:r>
            <a:r>
              <a:rPr lang="ja-JP" altLang="en-US" dirty="0" smtClean="0"/>
              <a:t>した</a:t>
            </a:r>
            <a:endParaRPr lang="en-US" altLang="ja-JP" dirty="0" smtClean="0"/>
          </a:p>
          <a:p>
            <a:pPr lvl="1"/>
            <a:r>
              <a:rPr kumimoji="1" lang="ja-JP" altLang="en-US" dirty="0" smtClean="0"/>
              <a:t>例</a:t>
            </a:r>
            <a:r>
              <a:rPr kumimoji="1" lang="en-US" altLang="ja-JP" dirty="0" smtClean="0"/>
              <a:t>: ISO8859 </a:t>
            </a:r>
            <a:r>
              <a:rPr kumimoji="1" lang="is-IS" altLang="ja-JP" dirty="0" smtClean="0"/>
              <a:t>… </a:t>
            </a:r>
            <a:r>
              <a:rPr kumimoji="1" lang="en-US" altLang="ja-JP" dirty="0" smtClean="0"/>
              <a:t>8</a:t>
            </a:r>
            <a:r>
              <a:rPr kumimoji="1" lang="ja-JP" altLang="en-US" dirty="0" smtClean="0"/>
              <a:t>ビットを単位として用いる</a:t>
            </a:r>
            <a:endParaRPr kumimoji="1" lang="en-US" altLang="ja-JP" dirty="0" smtClean="0"/>
          </a:p>
          <a:p>
            <a:r>
              <a:rPr kumimoji="1" lang="en-US" altLang="ja-JP" dirty="0" smtClean="0"/>
              <a:t>JIS X 0201</a:t>
            </a:r>
          </a:p>
          <a:p>
            <a:pPr lvl="1"/>
            <a:r>
              <a:rPr lang="ja-JP" altLang="en-US" dirty="0"/>
              <a:t>日本語用の文字コードとして最初に制定</a:t>
            </a:r>
            <a:r>
              <a:rPr lang="ja-JP" altLang="en-US" dirty="0" smtClean="0"/>
              <a:t>された</a:t>
            </a:r>
            <a:endParaRPr lang="en-US" altLang="ja-JP" dirty="0"/>
          </a:p>
          <a:p>
            <a:pPr lvl="1"/>
            <a:r>
              <a:rPr lang="en-US" altLang="ja-JP" dirty="0" smtClean="0"/>
              <a:t>7</a:t>
            </a:r>
            <a:r>
              <a:rPr lang="ja-JP" altLang="en-US" dirty="0" smtClean="0"/>
              <a:t> ビット</a:t>
            </a:r>
            <a:r>
              <a:rPr lang="ja-JP" altLang="en-US" dirty="0"/>
              <a:t>もしく</a:t>
            </a:r>
            <a:r>
              <a:rPr lang="ja-JP" altLang="en-US" dirty="0" smtClean="0"/>
              <a:t>は </a:t>
            </a:r>
            <a:r>
              <a:rPr lang="en-US" altLang="ja-JP" dirty="0" smtClean="0"/>
              <a:t>8</a:t>
            </a:r>
            <a:r>
              <a:rPr lang="ja-JP" altLang="en-US" dirty="0" smtClean="0"/>
              <a:t> ビット</a:t>
            </a:r>
            <a:r>
              <a:rPr lang="ja-JP" altLang="en-US" dirty="0"/>
              <a:t>で利用</a:t>
            </a:r>
            <a:r>
              <a:rPr lang="ja-JP" altLang="en-US" dirty="0" smtClean="0"/>
              <a:t>可能</a:t>
            </a:r>
            <a:endParaRPr lang="en-US" altLang="ja-JP" dirty="0" smtClean="0"/>
          </a:p>
          <a:p>
            <a:pPr lvl="1"/>
            <a:r>
              <a:rPr kumimoji="1" lang="en-US" altLang="ja-JP" dirty="0" smtClean="0"/>
              <a:t>1</a:t>
            </a:r>
            <a:r>
              <a:rPr kumimoji="1" lang="ja-JP" altLang="en-US" dirty="0" smtClean="0"/>
              <a:t> バイト </a:t>
            </a:r>
            <a:r>
              <a:rPr kumimoji="1" lang="en-US" altLang="ja-JP" dirty="0" smtClean="0"/>
              <a:t>63</a:t>
            </a:r>
            <a:r>
              <a:rPr kumimoji="1" lang="ja-JP" altLang="en-US" dirty="0" smtClean="0"/>
              <a:t> 文字の「半角カナ」を定義</a:t>
            </a:r>
            <a:endParaRPr kumimoji="1" lang="en-US" altLang="ja-JP" dirty="0" smtClean="0"/>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15</a:t>
            </a:fld>
            <a:endParaRPr lang="en-US" altLang="ja-JP" dirty="0"/>
          </a:p>
        </p:txBody>
      </p:sp>
    </p:spTree>
    <p:extLst>
      <p:ext uri="{BB962C8B-B14F-4D97-AF65-F5344CB8AC3E}">
        <p14:creationId xmlns:p14="http://schemas.microsoft.com/office/powerpoint/2010/main" val="480474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JIS</a:t>
            </a:r>
            <a:r>
              <a:rPr kumimoji="1" lang="ja-JP" altLang="en-US" dirty="0" smtClean="0"/>
              <a:t> コード</a:t>
            </a:r>
            <a:r>
              <a:rPr kumimoji="1" lang="en-US" altLang="ja-JP" dirty="0" smtClean="0"/>
              <a:t>(ISO-2020-jp)</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2400" dirty="0" smtClean="0"/>
              <a:t>日本でインターネットで最も標準的だった文字コード</a:t>
            </a:r>
            <a:endParaRPr kumimoji="1" lang="en-US" altLang="ja-JP" sz="2400" dirty="0" smtClean="0"/>
          </a:p>
          <a:p>
            <a:r>
              <a:rPr lang="en-US" altLang="ja-JP" sz="2400" dirty="0"/>
              <a:t>ASCII</a:t>
            </a:r>
            <a:r>
              <a:rPr lang="ja-JP" altLang="en-US" sz="2400" dirty="0"/>
              <a:t>と半角カタカナを基本と</a:t>
            </a:r>
            <a:r>
              <a:rPr lang="ja-JP" altLang="en-US" sz="2400" dirty="0" smtClean="0"/>
              <a:t>し</a:t>
            </a:r>
            <a:r>
              <a:rPr lang="en-US" altLang="ja-JP" sz="2400" dirty="0" smtClean="0"/>
              <a:t>, </a:t>
            </a:r>
            <a:r>
              <a:rPr lang="ja-JP" altLang="en-US" sz="2400" dirty="0" smtClean="0"/>
              <a:t>漢字</a:t>
            </a:r>
            <a:r>
              <a:rPr lang="ja-JP" altLang="en-US" sz="2400" dirty="0"/>
              <a:t>が追加されて</a:t>
            </a:r>
            <a:r>
              <a:rPr lang="ja-JP" altLang="en-US" sz="2400" dirty="0" smtClean="0"/>
              <a:t>いる</a:t>
            </a:r>
            <a:endParaRPr kumimoji="1" lang="en-US" altLang="ja-JP" sz="2400" dirty="0" smtClean="0"/>
          </a:p>
          <a:p>
            <a:r>
              <a:rPr lang="ja-JP" altLang="en-US" sz="2400" dirty="0" smtClean="0"/>
              <a:t>エスケープシーケンスにより</a:t>
            </a:r>
            <a:r>
              <a:rPr lang="en-US" altLang="ja-JP" sz="2400" dirty="0" smtClean="0"/>
              <a:t>,</a:t>
            </a:r>
            <a:r>
              <a:rPr lang="ja-JP" altLang="en-US" sz="2400" dirty="0" smtClean="0"/>
              <a:t> 文字の種類を決める</a:t>
            </a:r>
            <a:endParaRPr lang="en-US" altLang="ja-JP" sz="2400" dirty="0" smtClean="0"/>
          </a:p>
          <a:p>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16</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2362" y="2759563"/>
            <a:ext cx="6681276" cy="3261725"/>
          </a:xfrm>
          <a:prstGeom prst="rect">
            <a:avLst/>
          </a:prstGeom>
        </p:spPr>
      </p:pic>
      <p:sp>
        <p:nvSpPr>
          <p:cNvPr id="8" name="テキスト ボックス 7"/>
          <p:cNvSpPr txBox="1"/>
          <p:nvPr/>
        </p:nvSpPr>
        <p:spPr>
          <a:xfrm>
            <a:off x="6033120" y="5935017"/>
            <a:ext cx="2698175" cy="369332"/>
          </a:xfrm>
          <a:prstGeom prst="rect">
            <a:avLst/>
          </a:prstGeom>
          <a:noFill/>
        </p:spPr>
        <p:txBody>
          <a:bodyPr wrap="none" rtlCol="0">
            <a:spAutoFit/>
          </a:bodyPr>
          <a:lstStyle/>
          <a:p>
            <a:r>
              <a:rPr lang="en-US" altLang="ja-JP" sz="1800" dirty="0"/>
              <a:t>http://</a:t>
            </a:r>
            <a:r>
              <a:rPr lang="en-US" altLang="ja-JP" sz="1800" dirty="0" err="1"/>
              <a:t>ash.jp</a:t>
            </a:r>
            <a:r>
              <a:rPr lang="en-US" altLang="ja-JP" sz="1800" dirty="0"/>
              <a:t>/code/</a:t>
            </a:r>
            <a:r>
              <a:rPr lang="en-US" altLang="ja-JP" sz="1800" dirty="0" err="1"/>
              <a:t>code.htm</a:t>
            </a:r>
            <a:endParaRPr kumimoji="1" lang="ja-JP" altLang="en-US" sz="1800" dirty="0"/>
          </a:p>
        </p:txBody>
      </p:sp>
    </p:spTree>
    <p:extLst>
      <p:ext uri="{BB962C8B-B14F-4D97-AF65-F5344CB8AC3E}">
        <p14:creationId xmlns:p14="http://schemas.microsoft.com/office/powerpoint/2010/main" val="245552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Shift_</a:t>
            </a:r>
            <a:r>
              <a:rPr kumimoji="1" lang="en-US" altLang="ja-JP" dirty="0" err="1" smtClean="0"/>
              <a:t>JIS</a:t>
            </a:r>
            <a:r>
              <a:rPr kumimoji="1" lang="en-US" altLang="ja-JP" dirty="0" smtClean="0"/>
              <a:t> </a:t>
            </a:r>
            <a:r>
              <a:rPr kumimoji="1" lang="ja-JP" altLang="en-US" dirty="0" smtClean="0"/>
              <a:t>コード</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smtClean="0"/>
              <a:t>Microsoft </a:t>
            </a:r>
            <a:r>
              <a:rPr kumimoji="1" lang="ja-JP" altLang="en-US" sz="2400" dirty="0" smtClean="0"/>
              <a:t>社が決めたコード</a:t>
            </a:r>
            <a:endParaRPr kumimoji="1" lang="en-US" altLang="ja-JP" sz="2400" dirty="0" smtClean="0"/>
          </a:p>
          <a:p>
            <a:r>
              <a:rPr lang="en-US" altLang="ja-JP" sz="2400" dirty="0" smtClean="0"/>
              <a:t>Windows95 </a:t>
            </a:r>
            <a:r>
              <a:rPr lang="ja-JP" altLang="en-US" sz="2400" dirty="0" smtClean="0"/>
              <a:t>や</a:t>
            </a:r>
            <a:r>
              <a:rPr lang="en-US" altLang="ja-JP" sz="2400" dirty="0" smtClean="0"/>
              <a:t> Mac OS </a:t>
            </a:r>
            <a:r>
              <a:rPr lang="ja-JP" altLang="en-US" sz="2400" dirty="0" smtClean="0"/>
              <a:t>で使われていた</a:t>
            </a:r>
            <a:endParaRPr kumimoji="1" lang="en-US" altLang="ja-JP" sz="2400" dirty="0" smtClean="0"/>
          </a:p>
          <a:p>
            <a:r>
              <a:rPr lang="en-US" altLang="ja-JP" sz="2400" dirty="0" smtClean="0"/>
              <a:t>8 </a:t>
            </a:r>
            <a:r>
              <a:rPr lang="ja-JP" altLang="en-US" sz="2400" dirty="0" smtClean="0"/>
              <a:t>ビットパソコンで使われていた</a:t>
            </a:r>
            <a:r>
              <a:rPr lang="en-US" altLang="ja-JP" sz="2400" dirty="0" smtClean="0"/>
              <a:t> ASCII </a:t>
            </a:r>
            <a:r>
              <a:rPr lang="ja-JP" altLang="en-US" sz="2400" dirty="0" smtClean="0"/>
              <a:t>と</a:t>
            </a:r>
            <a:r>
              <a:rPr lang="ja-JP" altLang="en-US" sz="2400" dirty="0"/>
              <a:t>半角カタカナをそのまま</a:t>
            </a:r>
            <a:r>
              <a:rPr lang="ja-JP" altLang="en-US" sz="2400" dirty="0" smtClean="0"/>
              <a:t>継承 </a:t>
            </a:r>
            <a:endParaRPr lang="en-US" altLang="ja-JP" sz="2400" dirty="0" smtClean="0"/>
          </a:p>
          <a:p>
            <a:r>
              <a:rPr lang="ja-JP" altLang="en-US" sz="2400" dirty="0" smtClean="0"/>
              <a:t>エスケープシーケンス</a:t>
            </a:r>
            <a:r>
              <a:rPr lang="ja-JP" altLang="en-US" sz="2400" dirty="0"/>
              <a:t>を使わずに漢字を混在させる</a:t>
            </a:r>
            <a:r>
              <a:rPr lang="ja-JP" altLang="en-US" sz="2400" dirty="0" smtClean="0"/>
              <a:t>ために所定</a:t>
            </a:r>
            <a:r>
              <a:rPr lang="ja-JP" altLang="en-US" sz="2400" dirty="0"/>
              <a:t>の計算式によって</a:t>
            </a:r>
            <a:r>
              <a:rPr lang="en-US" altLang="ja-JP" sz="2400" dirty="0"/>
              <a:t>JIS</a:t>
            </a:r>
            <a:r>
              <a:rPr lang="ja-JP" altLang="en-US" sz="2400" dirty="0"/>
              <a:t>漢字コードを</a:t>
            </a:r>
            <a:r>
              <a:rPr lang="ja-JP" altLang="en-US" sz="2400" dirty="0" smtClean="0"/>
              <a:t>変換</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17</a:t>
            </a:fld>
            <a:endParaRPr lang="en-US" altLang="ja-JP" dirty="0"/>
          </a:p>
        </p:txBody>
      </p:sp>
      <p:sp>
        <p:nvSpPr>
          <p:cNvPr id="8" name="テキスト ボックス 7"/>
          <p:cNvSpPr txBox="1"/>
          <p:nvPr/>
        </p:nvSpPr>
        <p:spPr>
          <a:xfrm>
            <a:off x="4448944" y="5930662"/>
            <a:ext cx="2698175" cy="369332"/>
          </a:xfrm>
          <a:prstGeom prst="rect">
            <a:avLst/>
          </a:prstGeom>
          <a:noFill/>
        </p:spPr>
        <p:txBody>
          <a:bodyPr wrap="none" rtlCol="0">
            <a:spAutoFit/>
          </a:bodyPr>
          <a:lstStyle/>
          <a:p>
            <a:r>
              <a:rPr lang="en-US" altLang="ja-JP" sz="1800" dirty="0"/>
              <a:t>http://</a:t>
            </a:r>
            <a:r>
              <a:rPr lang="en-US" altLang="ja-JP" sz="1800" dirty="0" err="1"/>
              <a:t>ash.jp</a:t>
            </a:r>
            <a:r>
              <a:rPr lang="en-US" altLang="ja-JP" sz="1800" dirty="0"/>
              <a:t>/code/</a:t>
            </a:r>
            <a:r>
              <a:rPr lang="en-US" altLang="ja-JP" sz="1800" dirty="0" err="1"/>
              <a:t>code.htm</a:t>
            </a:r>
            <a:endParaRPr kumimoji="1" lang="ja-JP" altLang="en-US" sz="1800" dirty="0"/>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3589843"/>
            <a:ext cx="3962400" cy="2336800"/>
          </a:xfrm>
          <a:prstGeom prst="rect">
            <a:avLst/>
          </a:prstGeom>
        </p:spPr>
      </p:pic>
    </p:spTree>
    <p:extLst>
      <p:ext uri="{BB962C8B-B14F-4D97-AF65-F5344CB8AC3E}">
        <p14:creationId xmlns:p14="http://schemas.microsoft.com/office/powerpoint/2010/main" val="13947668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EUC </a:t>
            </a:r>
            <a:r>
              <a:rPr kumimoji="1" lang="ja-JP" altLang="en-US" dirty="0" smtClean="0"/>
              <a:t>コード</a:t>
            </a:r>
            <a:endParaRPr kumimoji="1" lang="ja-JP" altLang="en-US" dirty="0"/>
          </a:p>
        </p:txBody>
      </p:sp>
      <p:sp>
        <p:nvSpPr>
          <p:cNvPr id="3" name="コンテンツ プレースホルダー 2"/>
          <p:cNvSpPr>
            <a:spLocks noGrp="1"/>
          </p:cNvSpPr>
          <p:nvPr>
            <p:ph idx="1"/>
          </p:nvPr>
        </p:nvSpPr>
        <p:spPr/>
        <p:txBody>
          <a:bodyPr/>
          <a:lstStyle/>
          <a:p>
            <a:r>
              <a:rPr kumimoji="1" lang="ja-JP" altLang="en-US" smtClean="0"/>
              <a:t>日本語</a:t>
            </a:r>
            <a:r>
              <a:rPr kumimoji="1" lang="en-US" altLang="ja-JP" dirty="0" smtClean="0"/>
              <a:t> UNIX </a:t>
            </a:r>
            <a:r>
              <a:rPr kumimoji="1" lang="ja-JP" altLang="en-US" dirty="0" smtClean="0"/>
              <a:t>で使われているコード</a:t>
            </a:r>
            <a:endParaRPr kumimoji="1" lang="en-US" altLang="ja-JP" dirty="0" smtClean="0"/>
          </a:p>
          <a:p>
            <a:r>
              <a:rPr lang="ja-JP" altLang="en-US" dirty="0" smtClean="0"/>
              <a:t>エスケープシーケンスを使用しない</a:t>
            </a:r>
            <a:endParaRPr lang="en-US" altLang="ja-JP" dirty="0" smtClean="0"/>
          </a:p>
          <a:p>
            <a:r>
              <a:rPr lang="en-US" altLang="ja-JP" dirty="0" smtClean="0"/>
              <a:t>ASCII</a:t>
            </a:r>
            <a:r>
              <a:rPr lang="ja-JP" altLang="en-US" dirty="0" smtClean="0"/>
              <a:t>以外の文字は</a:t>
            </a:r>
            <a:r>
              <a:rPr lang="en-US" altLang="ja-JP" dirty="0" smtClean="0"/>
              <a:t>, JIS</a:t>
            </a:r>
            <a:r>
              <a:rPr lang="ja-JP" altLang="en-US" dirty="0" smtClean="0"/>
              <a:t>コードの上位ビットを立てることにより識別</a:t>
            </a:r>
            <a:endParaRPr lang="en-US" altLang="ja-JP" dirty="0" smtClean="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18</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6500" y="3524185"/>
            <a:ext cx="4953000" cy="2387600"/>
          </a:xfrm>
          <a:prstGeom prst="rect">
            <a:avLst/>
          </a:prstGeom>
        </p:spPr>
      </p:pic>
      <p:sp>
        <p:nvSpPr>
          <p:cNvPr id="8" name="テキスト ボックス 7"/>
          <p:cNvSpPr txBox="1"/>
          <p:nvPr/>
        </p:nvSpPr>
        <p:spPr>
          <a:xfrm>
            <a:off x="4448944" y="5930662"/>
            <a:ext cx="2698175" cy="369332"/>
          </a:xfrm>
          <a:prstGeom prst="rect">
            <a:avLst/>
          </a:prstGeom>
          <a:noFill/>
        </p:spPr>
        <p:txBody>
          <a:bodyPr wrap="none" rtlCol="0">
            <a:spAutoFit/>
          </a:bodyPr>
          <a:lstStyle/>
          <a:p>
            <a:r>
              <a:rPr lang="en-US" altLang="ja-JP" sz="1800" dirty="0"/>
              <a:t>http://</a:t>
            </a:r>
            <a:r>
              <a:rPr lang="en-US" altLang="ja-JP" sz="1800" dirty="0" err="1"/>
              <a:t>ash.jp</a:t>
            </a:r>
            <a:r>
              <a:rPr lang="en-US" altLang="ja-JP" sz="1800" dirty="0"/>
              <a:t>/code/</a:t>
            </a:r>
            <a:r>
              <a:rPr lang="en-US" altLang="ja-JP" sz="1800" dirty="0" err="1"/>
              <a:t>code.htm</a:t>
            </a:r>
            <a:endParaRPr kumimoji="1" lang="ja-JP" altLang="en-US" sz="1800" dirty="0"/>
          </a:p>
        </p:txBody>
      </p:sp>
    </p:spTree>
    <p:extLst>
      <p:ext uri="{BB962C8B-B14F-4D97-AF65-F5344CB8AC3E}">
        <p14:creationId xmlns:p14="http://schemas.microsoft.com/office/powerpoint/2010/main" val="1785024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endParaRPr kumimoji="1" lang="ja-JP" altLang="en-US" dirty="0"/>
          </a:p>
        </p:txBody>
      </p:sp>
      <p:sp>
        <p:nvSpPr>
          <p:cNvPr id="3" name="コンテンツ プレースホルダー 2"/>
          <p:cNvSpPr>
            <a:spLocks noGrp="1"/>
          </p:cNvSpPr>
          <p:nvPr>
            <p:ph idx="1"/>
          </p:nvPr>
        </p:nvSpPr>
        <p:spPr>
          <a:xfrm>
            <a:off x="416496" y="908720"/>
            <a:ext cx="9217024" cy="5257130"/>
          </a:xfrm>
        </p:spPr>
        <p:txBody>
          <a:bodyPr/>
          <a:lstStyle/>
          <a:p>
            <a:r>
              <a:rPr lang="ja-JP" altLang="en-US" sz="2400" dirty="0"/>
              <a:t>ユニコード・コンソーシアムによって制定された文字</a:t>
            </a:r>
            <a:r>
              <a:rPr lang="ja-JP" altLang="en-US" sz="2400" dirty="0" smtClean="0"/>
              <a:t>コード</a:t>
            </a:r>
            <a:endParaRPr lang="en-US" altLang="ja-JP" sz="2400" dirty="0" smtClean="0"/>
          </a:p>
          <a:p>
            <a:r>
              <a:rPr kumimoji="1" lang="ja-JP" altLang="en-US" sz="2400" dirty="0" smtClean="0"/>
              <a:t>もともとは</a:t>
            </a:r>
            <a:r>
              <a:rPr kumimoji="1" lang="en-US" altLang="ja-JP" sz="2400" dirty="0" smtClean="0"/>
              <a:t>,</a:t>
            </a:r>
            <a:r>
              <a:rPr kumimoji="1" lang="ja-JP" altLang="en-US" sz="2400" dirty="0" smtClean="0"/>
              <a:t> </a:t>
            </a:r>
            <a:r>
              <a:rPr kumimoji="1" lang="en-US" altLang="ja-JP" sz="2400" dirty="0" smtClean="0"/>
              <a:t>16</a:t>
            </a:r>
            <a:r>
              <a:rPr kumimoji="1" lang="ja-JP" altLang="en-US" sz="2400" dirty="0" smtClean="0"/>
              <a:t>ビット</a:t>
            </a:r>
            <a:r>
              <a:rPr kumimoji="1" lang="en-US" altLang="ja-JP" sz="2400" dirty="0" smtClean="0"/>
              <a:t>(=</a:t>
            </a:r>
            <a:r>
              <a:rPr lang="cs-CZ" altLang="ja-JP" sz="2400" dirty="0" smtClean="0"/>
              <a:t>65,536</a:t>
            </a:r>
            <a:r>
              <a:rPr lang="ja-JP" altLang="cs-CZ" sz="2400" dirty="0"/>
              <a:t>文字</a:t>
            </a:r>
            <a:r>
              <a:rPr kumimoji="1" lang="en-US" altLang="ja-JP" sz="2400" dirty="0" smtClean="0"/>
              <a:t>)</a:t>
            </a:r>
            <a:r>
              <a:rPr kumimoji="1" lang="ja-JP" altLang="en-US" sz="2400" dirty="0" smtClean="0"/>
              <a:t>にすべての文字を収録しようという企て</a:t>
            </a:r>
            <a:endParaRPr kumimoji="1" lang="en-US" altLang="ja-JP" sz="2400" dirty="0" smtClean="0"/>
          </a:p>
          <a:p>
            <a:pPr lvl="1"/>
            <a:r>
              <a:rPr lang="ja-JP" altLang="en-US" sz="1800" dirty="0" smtClean="0"/>
              <a:t>現在は</a:t>
            </a:r>
            <a:r>
              <a:rPr lang="en-US" altLang="ja-JP" sz="1800" dirty="0" smtClean="0"/>
              <a:t>,</a:t>
            </a:r>
            <a:r>
              <a:rPr lang="ja-JP" altLang="en-US" sz="1800" dirty="0" smtClean="0"/>
              <a:t> </a:t>
            </a:r>
            <a:r>
              <a:rPr lang="en-US" altLang="ja-JP" sz="1800" dirty="0" smtClean="0"/>
              <a:t>21</a:t>
            </a:r>
            <a:r>
              <a:rPr lang="ja-JP" altLang="en-US" sz="1800" dirty="0" smtClean="0"/>
              <a:t>ビット</a:t>
            </a:r>
            <a:r>
              <a:rPr lang="en-US" altLang="ja-JP" sz="1800" dirty="0" smtClean="0"/>
              <a:t>(</a:t>
            </a:r>
            <a:r>
              <a:rPr lang="is-IS" altLang="ja-JP" sz="1800" dirty="0" smtClean="0"/>
              <a:t>1,112,064</a:t>
            </a:r>
            <a:r>
              <a:rPr lang="ja-JP" altLang="is-IS" sz="1800" dirty="0"/>
              <a:t>字分</a:t>
            </a:r>
            <a:r>
              <a:rPr lang="en-US" altLang="ja-JP" sz="1800" dirty="0" smtClean="0"/>
              <a:t>)</a:t>
            </a:r>
            <a:r>
              <a:rPr lang="ja-JP" altLang="en-US" sz="1800" dirty="0" smtClean="0"/>
              <a:t>に拡張</a:t>
            </a:r>
            <a:endParaRPr lang="en-US" altLang="ja-JP" sz="1800" dirty="0" smtClean="0"/>
          </a:p>
          <a:p>
            <a:r>
              <a:rPr kumimoji="1" lang="en-US" altLang="ja-JP" sz="2400" dirty="0" smtClean="0"/>
              <a:t>Windows NT </a:t>
            </a:r>
            <a:r>
              <a:rPr kumimoji="1" lang="ja-JP" altLang="en-US" sz="2400" dirty="0" smtClean="0"/>
              <a:t>以降の</a:t>
            </a:r>
            <a:r>
              <a:rPr kumimoji="1" lang="en-US" altLang="ja-JP" sz="2400" dirty="0" smtClean="0"/>
              <a:t> Windows </a:t>
            </a:r>
            <a:r>
              <a:rPr kumimoji="1" lang="ja-JP" altLang="en-US" sz="2400" dirty="0" smtClean="0"/>
              <a:t>や </a:t>
            </a:r>
            <a:r>
              <a:rPr lang="en-US" altLang="ja-JP" sz="2400" dirty="0" smtClean="0"/>
              <a:t>Mac OS X </a:t>
            </a:r>
            <a:r>
              <a:rPr lang="ja-JP" altLang="en-US" sz="2400" dirty="0" smtClean="0"/>
              <a:t>に採用されている</a:t>
            </a:r>
            <a:endParaRPr lang="en-US" altLang="ja-JP" sz="2400" dirty="0" smtClean="0"/>
          </a:p>
          <a:p>
            <a:r>
              <a:rPr lang="en-US" altLang="ja-JP" sz="2400" dirty="0"/>
              <a:t>Unicode(UCS-2)</a:t>
            </a:r>
            <a:r>
              <a:rPr lang="ja-JP" altLang="en-US" sz="2400" dirty="0" smtClean="0"/>
              <a:t>では</a:t>
            </a:r>
            <a:r>
              <a:rPr lang="en-US" altLang="ja-JP" sz="2400" dirty="0" smtClean="0"/>
              <a:t>, A,I,O,R</a:t>
            </a:r>
            <a:r>
              <a:rPr lang="ja-JP" altLang="en-US" sz="2400" dirty="0"/>
              <a:t>の</a:t>
            </a:r>
            <a:r>
              <a:rPr lang="en-US" altLang="ja-JP" sz="2400" dirty="0"/>
              <a:t>4</a:t>
            </a:r>
            <a:r>
              <a:rPr lang="ja-JP" altLang="en-US" sz="2400" dirty="0"/>
              <a:t>つの領域に分かれて</a:t>
            </a:r>
            <a:r>
              <a:rPr lang="ja-JP" altLang="en-US" sz="2400" dirty="0" smtClean="0"/>
              <a:t>いる</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19</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900" y="3754438"/>
            <a:ext cx="8204200" cy="2679700"/>
          </a:xfrm>
          <a:prstGeom prst="rect">
            <a:avLst/>
          </a:prstGeom>
        </p:spPr>
      </p:pic>
      <p:sp>
        <p:nvSpPr>
          <p:cNvPr id="8" name="テキスト ボックス 7"/>
          <p:cNvSpPr txBox="1"/>
          <p:nvPr/>
        </p:nvSpPr>
        <p:spPr>
          <a:xfrm>
            <a:off x="6352139" y="6185817"/>
            <a:ext cx="2698175" cy="369332"/>
          </a:xfrm>
          <a:prstGeom prst="rect">
            <a:avLst/>
          </a:prstGeom>
          <a:noFill/>
        </p:spPr>
        <p:txBody>
          <a:bodyPr wrap="none" rtlCol="0">
            <a:spAutoFit/>
          </a:bodyPr>
          <a:lstStyle/>
          <a:p>
            <a:r>
              <a:rPr lang="en-US" altLang="ja-JP" sz="1800" dirty="0"/>
              <a:t>http://</a:t>
            </a:r>
            <a:r>
              <a:rPr lang="en-US" altLang="ja-JP" sz="1800" dirty="0" err="1"/>
              <a:t>ash.jp</a:t>
            </a:r>
            <a:r>
              <a:rPr lang="en-US" altLang="ja-JP" sz="1800" dirty="0"/>
              <a:t>/code/</a:t>
            </a:r>
            <a:r>
              <a:rPr lang="en-US" altLang="ja-JP" sz="1800" dirty="0" err="1"/>
              <a:t>code.htm</a:t>
            </a:r>
            <a:endParaRPr kumimoji="1" lang="ja-JP" altLang="en-US" sz="1800" dirty="0"/>
          </a:p>
        </p:txBody>
      </p:sp>
    </p:spTree>
    <p:extLst>
      <p:ext uri="{BB962C8B-B14F-4D97-AF65-F5344CB8AC3E}">
        <p14:creationId xmlns:p14="http://schemas.microsoft.com/office/powerpoint/2010/main" val="1419579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a:xfrm>
            <a:off x="488504" y="1556792"/>
            <a:ext cx="8928992" cy="3906688"/>
          </a:xfrm>
        </p:spPr>
        <p:txBody>
          <a:bodyPr/>
          <a:lstStyle/>
          <a:p>
            <a:pPr>
              <a:buFont typeface="+mj-lt"/>
              <a:buAutoNum type="arabicPeriod"/>
            </a:pPr>
            <a:r>
              <a:rPr lang="ja-JP" altLang="en-US" sz="3600" dirty="0" smtClean="0"/>
              <a:t>文字コードって何</a:t>
            </a:r>
            <a:r>
              <a:rPr lang="en-US" altLang="ja-JP" sz="3600" dirty="0" smtClean="0"/>
              <a:t>?</a:t>
            </a:r>
          </a:p>
          <a:p>
            <a:pPr>
              <a:buFont typeface="+mj-lt"/>
              <a:buAutoNum type="arabicPeriod"/>
            </a:pPr>
            <a:r>
              <a:rPr lang="ja-JP" altLang="en-US" sz="3600" dirty="0" smtClean="0"/>
              <a:t>文字コードにはどんな種類があるの</a:t>
            </a:r>
            <a:r>
              <a:rPr lang="en-US" altLang="ja-JP" sz="3600" dirty="0" smtClean="0"/>
              <a:t>?</a:t>
            </a:r>
          </a:p>
          <a:p>
            <a:pPr>
              <a:buFont typeface="+mj-lt"/>
              <a:buAutoNum type="arabicPeriod"/>
            </a:pPr>
            <a:r>
              <a:rPr lang="ja-JP" altLang="en-US" sz="3600" dirty="0" smtClean="0"/>
              <a:t>よくある問題</a:t>
            </a:r>
            <a:r>
              <a:rPr lang="en-US" altLang="ja-JP" sz="3600" dirty="0" smtClean="0"/>
              <a:t>(</a:t>
            </a:r>
            <a:r>
              <a:rPr lang="ja-JP" altLang="en-US" sz="3600" dirty="0" smtClean="0"/>
              <a:t>文字化け</a:t>
            </a:r>
            <a:r>
              <a:rPr lang="en-US" altLang="ja-JP" sz="3600" dirty="0" smtClean="0"/>
              <a:t>, </a:t>
            </a:r>
            <a:r>
              <a:rPr lang="ja-JP" altLang="en-US" sz="3600" dirty="0" smtClean="0"/>
              <a:t>全角・半角問題など</a:t>
            </a:r>
            <a:r>
              <a:rPr lang="en-US" altLang="ja-JP" sz="3600" dirty="0" smtClean="0"/>
              <a:t>)</a:t>
            </a:r>
          </a:p>
          <a:p>
            <a:pPr>
              <a:buFont typeface="+mj-lt"/>
              <a:buAutoNum type="arabicPeriod"/>
            </a:pPr>
            <a:r>
              <a:rPr lang="ja-JP" altLang="en-US" sz="3600" dirty="0" smtClean="0"/>
              <a:t>最近の私の疑問</a:t>
            </a:r>
            <a:endParaRPr lang="en-US" altLang="ja-JP" sz="3600" dirty="0" smtClean="0"/>
          </a:p>
          <a:p>
            <a:pPr>
              <a:buFont typeface="+mj-lt"/>
              <a:buAutoNum type="arabicPeriod"/>
            </a:pPr>
            <a:r>
              <a:rPr lang="ja-JP" altLang="en-US" sz="3600" dirty="0" smtClean="0"/>
              <a:t>まとめ</a:t>
            </a:r>
            <a:endParaRPr lang="en-US" altLang="ja-JP" sz="36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a:t>
            </a:fld>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UTF-8</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a:t>Unicode</a:t>
            </a:r>
            <a:r>
              <a:rPr lang="ja-JP" altLang="en-US" sz="2400" dirty="0"/>
              <a:t>と</a:t>
            </a:r>
            <a:r>
              <a:rPr lang="en-US" altLang="ja-JP" sz="2400" dirty="0"/>
              <a:t>ASCII</a:t>
            </a:r>
            <a:r>
              <a:rPr lang="ja-JP" altLang="en-US" sz="2400" dirty="0"/>
              <a:t>コードを混在させるための</a:t>
            </a:r>
            <a:r>
              <a:rPr lang="ja-JP" altLang="en-US" sz="2400" dirty="0" smtClean="0"/>
              <a:t>規格</a:t>
            </a:r>
            <a:endParaRPr lang="en-US" altLang="ja-JP" sz="2400" dirty="0" smtClean="0"/>
          </a:p>
          <a:p>
            <a:r>
              <a:rPr lang="ja-JP" altLang="en-US" sz="2400" dirty="0"/>
              <a:t>各文字の先頭ビットにより、文字の種類を簡単に</a:t>
            </a:r>
            <a:r>
              <a:rPr lang="ja-JP" altLang="en-US" sz="2400" dirty="0" smtClean="0"/>
              <a:t>判定できる</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20</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7023" y="2553494"/>
            <a:ext cx="7861300" cy="3746500"/>
          </a:xfrm>
          <a:prstGeom prst="rect">
            <a:avLst/>
          </a:prstGeom>
        </p:spPr>
      </p:pic>
    </p:spTree>
    <p:extLst>
      <p:ext uri="{BB962C8B-B14F-4D97-AF65-F5344CB8AC3E}">
        <p14:creationId xmlns:p14="http://schemas.microsoft.com/office/powerpoint/2010/main" val="7415384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a:xfrm>
            <a:off x="488504" y="1556792"/>
            <a:ext cx="8928992" cy="3906688"/>
          </a:xfrm>
        </p:spPr>
        <p:txBody>
          <a:bodyPr/>
          <a:lstStyle/>
          <a:p>
            <a:pPr>
              <a:buFont typeface="+mj-lt"/>
              <a:buAutoNum type="arabicPeriod"/>
            </a:pPr>
            <a:r>
              <a:rPr lang="ja-JP" altLang="en-US" sz="3600" dirty="0" smtClean="0"/>
              <a:t>文字コードって何</a:t>
            </a:r>
            <a:r>
              <a:rPr lang="en-US" altLang="ja-JP" sz="3600" dirty="0" smtClean="0"/>
              <a:t>?</a:t>
            </a:r>
          </a:p>
          <a:p>
            <a:pPr>
              <a:buFont typeface="+mj-lt"/>
              <a:buAutoNum type="arabicPeriod"/>
            </a:pPr>
            <a:r>
              <a:rPr lang="ja-JP" altLang="en-US" sz="3600" dirty="0" smtClean="0">
                <a:solidFill>
                  <a:schemeClr val="tx1"/>
                </a:solidFill>
              </a:rPr>
              <a:t>文字コードにはどんな種類があるの</a:t>
            </a:r>
            <a:r>
              <a:rPr lang="en-US" altLang="ja-JP" sz="3600" dirty="0" smtClean="0">
                <a:solidFill>
                  <a:schemeClr val="tx1"/>
                </a:solidFill>
              </a:rPr>
              <a:t>?</a:t>
            </a:r>
          </a:p>
          <a:p>
            <a:pPr>
              <a:buFont typeface="+mj-lt"/>
              <a:buAutoNum type="arabicPeriod"/>
            </a:pPr>
            <a:r>
              <a:rPr lang="ja-JP" altLang="en-US" sz="3600" dirty="0" smtClean="0">
                <a:solidFill>
                  <a:srgbClr val="FF0000"/>
                </a:solidFill>
              </a:rPr>
              <a:t>よくある問題</a:t>
            </a:r>
            <a:r>
              <a:rPr lang="en-US" altLang="ja-JP" sz="3600" dirty="0" smtClean="0">
                <a:solidFill>
                  <a:srgbClr val="FF0000"/>
                </a:solidFill>
              </a:rPr>
              <a:t>(</a:t>
            </a:r>
            <a:r>
              <a:rPr lang="ja-JP" altLang="en-US" sz="3600" dirty="0" smtClean="0">
                <a:solidFill>
                  <a:srgbClr val="FF0000"/>
                </a:solidFill>
              </a:rPr>
              <a:t>文字化け</a:t>
            </a:r>
            <a:r>
              <a:rPr lang="en-US" altLang="ja-JP" sz="3600" dirty="0" smtClean="0">
                <a:solidFill>
                  <a:srgbClr val="FF0000"/>
                </a:solidFill>
              </a:rPr>
              <a:t>, </a:t>
            </a:r>
            <a:r>
              <a:rPr lang="ja-JP" altLang="en-US" sz="3600" dirty="0" smtClean="0">
                <a:solidFill>
                  <a:srgbClr val="FF0000"/>
                </a:solidFill>
              </a:rPr>
              <a:t>全角・半角問題など</a:t>
            </a:r>
            <a:r>
              <a:rPr lang="en-US" altLang="ja-JP" sz="3600" dirty="0" smtClean="0">
                <a:solidFill>
                  <a:srgbClr val="FF0000"/>
                </a:solidFill>
              </a:rPr>
              <a:t>)</a:t>
            </a:r>
          </a:p>
          <a:p>
            <a:pPr>
              <a:buFont typeface="+mj-lt"/>
              <a:buAutoNum type="arabicPeriod"/>
            </a:pPr>
            <a:r>
              <a:rPr lang="ja-JP" altLang="en-US" sz="3600" dirty="0" smtClean="0"/>
              <a:t>最近の私の疑問</a:t>
            </a:r>
            <a:endParaRPr lang="en-US" altLang="ja-JP" sz="3600" dirty="0" smtClean="0"/>
          </a:p>
          <a:p>
            <a:pPr>
              <a:buFont typeface="+mj-lt"/>
              <a:buAutoNum type="arabicPeriod"/>
            </a:pPr>
            <a:r>
              <a:rPr lang="ja-JP" altLang="en-US" sz="3600" dirty="0" smtClean="0"/>
              <a:t>まとめ</a:t>
            </a:r>
            <a:endParaRPr lang="en-US" altLang="ja-JP" sz="36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21</a:t>
            </a:fld>
            <a:endParaRPr lang="en-US" altLang="ja-JP" dirty="0"/>
          </a:p>
        </p:txBody>
      </p:sp>
    </p:spTree>
    <p:extLst>
      <p:ext uri="{BB962C8B-B14F-4D97-AF65-F5344CB8AC3E}">
        <p14:creationId xmlns:p14="http://schemas.microsoft.com/office/powerpoint/2010/main" val="1595910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文字化け</a:t>
            </a:r>
            <a:endParaRPr kumimoji="1" lang="ja-JP" altLang="en-US" dirty="0"/>
          </a:p>
        </p:txBody>
      </p:sp>
      <p:sp>
        <p:nvSpPr>
          <p:cNvPr id="3" name="コンテンツ プレースホルダー 2"/>
          <p:cNvSpPr>
            <a:spLocks noGrp="1"/>
          </p:cNvSpPr>
          <p:nvPr>
            <p:ph idx="1"/>
          </p:nvPr>
        </p:nvSpPr>
        <p:spPr>
          <a:xfrm>
            <a:off x="742950" y="936666"/>
            <a:ext cx="8746553" cy="5059362"/>
          </a:xfrm>
        </p:spPr>
        <p:txBody>
          <a:bodyPr/>
          <a:lstStyle/>
          <a:p>
            <a:r>
              <a:rPr kumimoji="1" lang="ja-JP" altLang="en-US" sz="2800" dirty="0" smtClean="0"/>
              <a:t>要は</a:t>
            </a:r>
            <a:r>
              <a:rPr kumimoji="1" lang="en-US" altLang="ja-JP" sz="2800" dirty="0" smtClean="0"/>
              <a:t>,</a:t>
            </a:r>
            <a:r>
              <a:rPr kumimoji="1" lang="ja-JP" altLang="en-US" sz="2800" dirty="0" smtClean="0"/>
              <a:t> 変換したエンコードと別のエンコードで読んでしまうことで起こる</a:t>
            </a:r>
            <a:endParaRPr kumimoji="1" lang="en-US" altLang="ja-JP" sz="2800" dirty="0" smtClean="0"/>
          </a:p>
          <a:p>
            <a:pPr lvl="1"/>
            <a:r>
              <a:rPr lang="ja-JP" altLang="en-US" sz="2400" dirty="0" smtClean="0"/>
              <a:t>文字化けのサンプルは </a:t>
            </a:r>
            <a:r>
              <a:rPr lang="en-US" altLang="ja-JP" sz="2400" dirty="0">
                <a:hlinkClick r:id="rId3"/>
              </a:rPr>
              <a:t>http://</a:t>
            </a:r>
            <a:r>
              <a:rPr lang="en-US" altLang="ja-JP" sz="2400" dirty="0" smtClean="0">
                <a:hlinkClick r:id="rId3"/>
              </a:rPr>
              <a:t>tools.m-bsys.com/ex/html-mojibake.php</a:t>
            </a:r>
            <a:r>
              <a:rPr lang="en-US" altLang="ja-JP" sz="2400" dirty="0" smtClean="0"/>
              <a:t> </a:t>
            </a:r>
            <a:r>
              <a:rPr lang="ja-JP" altLang="en-US" sz="2400" dirty="0" smtClean="0"/>
              <a:t>で確認できる</a:t>
            </a:r>
            <a:r>
              <a:rPr lang="en-US" altLang="ja-JP" sz="2400" dirty="0" smtClean="0"/>
              <a:t>.</a:t>
            </a:r>
            <a:endParaRPr kumimoji="1" lang="en-US" altLang="ja-JP" sz="2400" dirty="0" smtClean="0"/>
          </a:p>
          <a:p>
            <a:r>
              <a:rPr lang="ja-JP" altLang="en-US" sz="2800" dirty="0" smtClean="0"/>
              <a:t>機種依存文字を使うと起こる</a:t>
            </a:r>
            <a:endParaRPr lang="en-US" altLang="ja-JP" sz="2800" dirty="0" smtClean="0"/>
          </a:p>
          <a:p>
            <a:pPr lvl="1"/>
            <a:r>
              <a:rPr kumimoji="1" lang="ja-JP" altLang="en-US" sz="2400" dirty="0" smtClean="0"/>
              <a:t>丸数字</a:t>
            </a:r>
            <a:r>
              <a:rPr kumimoji="1" lang="en-US" altLang="ja-JP" sz="2400" dirty="0" smtClean="0"/>
              <a:t>(</a:t>
            </a:r>
            <a:r>
              <a:rPr kumimoji="1" lang="ja-JP" altLang="en-US" sz="2400" dirty="0" smtClean="0"/>
              <a:t>①とか</a:t>
            </a:r>
            <a:r>
              <a:rPr kumimoji="1" lang="en-US" altLang="ja-JP" sz="2400" dirty="0" smtClean="0"/>
              <a:t>),</a:t>
            </a:r>
            <a:r>
              <a:rPr lang="ja-JP" altLang="en-US" sz="2400" dirty="0"/>
              <a:t> </a:t>
            </a:r>
            <a:r>
              <a:rPr lang="ja-JP" altLang="en-US" sz="2400" dirty="0" smtClean="0"/>
              <a:t>ローマ数字</a:t>
            </a:r>
            <a:r>
              <a:rPr lang="en-US" altLang="ja-JP" sz="2400" dirty="0" smtClean="0"/>
              <a:t>(Ⅰ</a:t>
            </a:r>
            <a:r>
              <a:rPr lang="ja-JP" altLang="en-US" sz="2400" dirty="0" smtClean="0"/>
              <a:t>とか</a:t>
            </a:r>
            <a:r>
              <a:rPr lang="en-US" altLang="ja-JP" sz="2400" dirty="0" smtClean="0"/>
              <a:t>), </a:t>
            </a:r>
            <a:r>
              <a:rPr lang="ja-JP" altLang="en-US" sz="2400" dirty="0" smtClean="0"/>
              <a:t>絵文字</a:t>
            </a:r>
            <a:r>
              <a:rPr lang="en-US" altLang="ja-JP" sz="2400" dirty="0" smtClean="0"/>
              <a:t>(</a:t>
            </a:r>
            <a:r>
              <a:rPr lang="ja-JP" altLang="en-US" sz="2400" dirty="0" smtClean="0"/>
              <a:t>🎼など</a:t>
            </a:r>
            <a:r>
              <a:rPr lang="en-US" altLang="ja-JP" sz="2400" dirty="0" smtClean="0"/>
              <a:t>) </a:t>
            </a:r>
            <a:r>
              <a:rPr lang="ja-JP" altLang="en-US" sz="2400" dirty="0" smtClean="0"/>
              <a:t>を使わないように気をつける</a:t>
            </a:r>
            <a:endParaRPr lang="en-US" altLang="ja-JP" sz="2400" dirty="0" smtClean="0"/>
          </a:p>
          <a:p>
            <a:pPr lvl="1"/>
            <a:r>
              <a:rPr kumimoji="1" lang="en-US" altLang="ja-JP" sz="2400" dirty="0" smtClean="0"/>
              <a:t>Google </a:t>
            </a:r>
            <a:r>
              <a:rPr kumimoji="1" lang="ja-JP" altLang="en-US" sz="2400" dirty="0" smtClean="0"/>
              <a:t>日本語入力では</a:t>
            </a:r>
            <a:r>
              <a:rPr kumimoji="1" lang="en-US" altLang="ja-JP" sz="2400" dirty="0" smtClean="0"/>
              <a:t>,</a:t>
            </a:r>
            <a:r>
              <a:rPr kumimoji="1" lang="ja-JP" altLang="en-US" sz="2400" dirty="0" smtClean="0"/>
              <a:t> 機種依存文字には注意書きがしてある</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dirty="0" smtClean="0"/>
              <a:t>文字コードの闇 </a:t>
            </a:r>
            <a:r>
              <a:rPr lang="en-US" altLang="ja-JP" dirty="0" smtClean="0"/>
              <a:t>(</a:t>
            </a:r>
            <a:r>
              <a:rPr lang="ja-JP" altLang="en-US" dirty="0" smtClean="0"/>
              <a:t>岡﨑 神戸大</a:t>
            </a:r>
            <a:r>
              <a:rPr lang="en-US" altLang="ja-JP" dirty="0"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22</a:t>
            </a:fld>
            <a:endParaRPr lang="en-US" altLang="ja-JP" dirty="0"/>
          </a:p>
        </p:txBody>
      </p:sp>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5473" y="4509120"/>
            <a:ext cx="3773951" cy="1779761"/>
          </a:xfrm>
          <a:prstGeom prst="rect">
            <a:avLst/>
          </a:prstGeom>
        </p:spPr>
      </p:pic>
    </p:spTree>
    <p:extLst>
      <p:ext uri="{BB962C8B-B14F-4D97-AF65-F5344CB8AC3E}">
        <p14:creationId xmlns:p14="http://schemas.microsoft.com/office/powerpoint/2010/main" val="1943808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全角・半角問題</a:t>
            </a:r>
            <a:endParaRPr kumimoji="1" lang="ja-JP" altLang="en-US" dirty="0"/>
          </a:p>
        </p:txBody>
      </p:sp>
      <p:sp>
        <p:nvSpPr>
          <p:cNvPr id="3" name="コンテンツ プレースホルダー 2"/>
          <p:cNvSpPr>
            <a:spLocks noGrp="1"/>
          </p:cNvSpPr>
          <p:nvPr>
            <p:ph idx="1"/>
          </p:nvPr>
        </p:nvSpPr>
        <p:spPr>
          <a:xfrm>
            <a:off x="742950" y="1106488"/>
            <a:ext cx="8746554" cy="5059362"/>
          </a:xfrm>
        </p:spPr>
        <p:txBody>
          <a:bodyPr/>
          <a:lstStyle/>
          <a:p>
            <a:r>
              <a:rPr lang="ja-JP" altLang="en-US" dirty="0" smtClean="0"/>
              <a:t>Ａ と </a:t>
            </a:r>
            <a:r>
              <a:rPr lang="en-US" altLang="ja-JP" dirty="0" smtClean="0"/>
              <a:t>A</a:t>
            </a:r>
            <a:r>
              <a:rPr lang="ja-JP" altLang="en-US" dirty="0" smtClean="0"/>
              <a:t> は違う</a:t>
            </a:r>
            <a:endParaRPr lang="en-US" altLang="ja-JP" dirty="0" smtClean="0"/>
          </a:p>
          <a:p>
            <a:pPr lvl="1"/>
            <a:r>
              <a:rPr kumimoji="1" lang="ja-JP" altLang="en-US" dirty="0" smtClean="0"/>
              <a:t>前者は全角文字</a:t>
            </a:r>
            <a:r>
              <a:rPr kumimoji="1" lang="en-US" altLang="ja-JP" dirty="0" smtClean="0"/>
              <a:t>, </a:t>
            </a:r>
            <a:r>
              <a:rPr kumimoji="1" lang="ja-JP" altLang="en-US" dirty="0" smtClean="0"/>
              <a:t>後者は半角文字</a:t>
            </a:r>
            <a:endParaRPr kumimoji="1" lang="en-US" altLang="ja-JP" dirty="0" smtClean="0"/>
          </a:p>
          <a:p>
            <a:r>
              <a:rPr lang="ja-JP" altLang="en-US" dirty="0" smtClean="0"/>
              <a:t>「全角」は</a:t>
            </a:r>
            <a:r>
              <a:rPr lang="en-US" altLang="ja-JP" dirty="0" smtClean="0"/>
              <a:t> 2 </a:t>
            </a:r>
            <a:r>
              <a:rPr lang="ja-JP" altLang="en-US" dirty="0" smtClean="0"/>
              <a:t>バイトの文字</a:t>
            </a:r>
            <a:r>
              <a:rPr lang="en-US" altLang="ja-JP" dirty="0" smtClean="0"/>
              <a:t>, </a:t>
            </a:r>
            <a:r>
              <a:rPr lang="ja-JP" altLang="en-US" dirty="0" smtClean="0"/>
              <a:t>「半角」は</a:t>
            </a:r>
            <a:r>
              <a:rPr lang="en-US" altLang="ja-JP" dirty="0" smtClean="0"/>
              <a:t> 1 </a:t>
            </a:r>
            <a:r>
              <a:rPr lang="ja-JP" altLang="en-US" dirty="0" smtClean="0"/>
              <a:t>バイトの文字</a:t>
            </a:r>
            <a:endParaRPr lang="en-US" altLang="ja-JP" dirty="0" smtClean="0"/>
          </a:p>
          <a:p>
            <a:pPr lvl="1"/>
            <a:r>
              <a:rPr lang="ja-JP" altLang="en-US" dirty="0" smtClean="0"/>
              <a:t>フォントの幅は問題ではない</a:t>
            </a:r>
            <a:endParaRPr lang="en-US" altLang="ja-JP" dirty="0" smtClean="0"/>
          </a:p>
          <a:p>
            <a:r>
              <a:rPr lang="ja-JP" altLang="en-US" dirty="0" smtClean="0"/>
              <a:t>文字の検索でうまくヒットしない問題</a:t>
            </a:r>
            <a:endParaRPr lang="en-US" altLang="ja-JP" dirty="0" smtClean="0"/>
          </a:p>
          <a:p>
            <a:r>
              <a:rPr lang="en-US" altLang="ja-JP" dirty="0" smtClean="0"/>
              <a:t>Web </a:t>
            </a:r>
            <a:r>
              <a:rPr lang="ja-JP" altLang="en-US" dirty="0" smtClean="0"/>
              <a:t>上の入力フォームで全角</a:t>
            </a:r>
            <a:r>
              <a:rPr lang="en-US" altLang="ja-JP" dirty="0" smtClean="0"/>
              <a:t>/</a:t>
            </a:r>
            <a:r>
              <a:rPr lang="ja-JP" altLang="en-US" dirty="0" smtClean="0"/>
              <a:t>半角の指定</a:t>
            </a:r>
            <a:endParaRPr lang="en-US" altLang="ja-JP" dirty="0" smtClean="0"/>
          </a:p>
          <a:p>
            <a:pPr lvl="1"/>
            <a:r>
              <a:rPr lang="ja-JP" altLang="en-US" dirty="0" smtClean="0"/>
              <a:t>正直めんどくさい</a:t>
            </a:r>
            <a:endParaRPr lang="en-US" altLang="ja-JP" dirty="0" smtClean="0"/>
          </a:p>
          <a:p>
            <a:pPr lvl="1"/>
            <a:r>
              <a:rPr lang="ja-JP" altLang="en-US" dirty="0" smtClean="0"/>
              <a:t>アプリケーション側でなんとかしてよ</a:t>
            </a:r>
            <a:r>
              <a:rPr lang="is-IS" altLang="ja-JP" dirty="0" smtClean="0"/>
              <a:t>…</a:t>
            </a:r>
            <a:endParaRPr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23</a:t>
            </a:fld>
            <a:endParaRPr lang="en-US" altLang="ja-JP" dirty="0"/>
          </a:p>
        </p:txBody>
      </p:sp>
    </p:spTree>
    <p:extLst>
      <p:ext uri="{BB962C8B-B14F-4D97-AF65-F5344CB8AC3E}">
        <p14:creationId xmlns:p14="http://schemas.microsoft.com/office/powerpoint/2010/main" val="458015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円記号問題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2800" dirty="0" smtClean="0"/>
              <a:t>文字コードによって</a:t>
            </a:r>
            <a:r>
              <a:rPr kumimoji="1" lang="en-US" altLang="ja-JP" sz="2800" dirty="0" smtClean="0"/>
              <a:t>, </a:t>
            </a:r>
            <a:r>
              <a:rPr kumimoji="1" lang="ja-JP" altLang="en-US" sz="2800" dirty="0" smtClean="0"/>
              <a:t>「</a:t>
            </a:r>
            <a:r>
              <a:rPr lang="en-US" altLang="ja-JP" sz="2800" dirty="0" smtClean="0"/>
              <a:t>\</a:t>
            </a:r>
            <a:r>
              <a:rPr kumimoji="1" lang="ja-JP" altLang="en-US" sz="2800" dirty="0" smtClean="0"/>
              <a:t>」が表示されるか「＼」が表示されるかが異なる</a:t>
            </a:r>
            <a:endParaRPr kumimoji="1" lang="en-US" altLang="ja-JP" sz="2800" dirty="0" smtClean="0"/>
          </a:p>
          <a:p>
            <a:pPr lvl="1"/>
            <a:r>
              <a:rPr lang="en-US" altLang="ja-JP" sz="2400" dirty="0" smtClean="0"/>
              <a:t>0x5C </a:t>
            </a:r>
            <a:r>
              <a:rPr lang="ja-JP" altLang="en-US" sz="2400" dirty="0" smtClean="0"/>
              <a:t>に割り当てられた文字の解釈の違い</a:t>
            </a:r>
            <a:endParaRPr lang="en-US" altLang="ja-JP" sz="2400" dirty="0" smtClean="0"/>
          </a:p>
          <a:p>
            <a:pPr lvl="1"/>
            <a:r>
              <a:rPr kumimoji="1" lang="en-US" altLang="ja-JP" sz="2400" dirty="0" smtClean="0"/>
              <a:t>ASCII, UTF-8 -&gt; </a:t>
            </a:r>
            <a:r>
              <a:rPr kumimoji="1" lang="ja-JP" altLang="en-US" sz="2400" dirty="0" smtClean="0"/>
              <a:t>「＼」</a:t>
            </a:r>
            <a:endParaRPr kumimoji="1" lang="en-US" altLang="ja-JP" sz="2400" dirty="0" smtClean="0"/>
          </a:p>
          <a:p>
            <a:pPr lvl="1"/>
            <a:r>
              <a:rPr kumimoji="1" lang="en-US" altLang="ja-JP" sz="2400" dirty="0" smtClean="0"/>
              <a:t>JIS X 0201, </a:t>
            </a:r>
            <a:r>
              <a:rPr kumimoji="1" lang="en-US" altLang="ja-JP" sz="2400" dirty="0" err="1" smtClean="0"/>
              <a:t>Shift_JIS</a:t>
            </a:r>
            <a:r>
              <a:rPr lang="en-US" altLang="ja-JP" sz="2400" dirty="0" smtClean="0"/>
              <a:t>, EUC-JP -&gt; </a:t>
            </a:r>
            <a:r>
              <a:rPr lang="ja-JP" altLang="en-US" sz="2400" dirty="0" smtClean="0"/>
              <a:t>「</a:t>
            </a:r>
            <a:r>
              <a:rPr lang="en-US" altLang="ja-JP" sz="2400" dirty="0" smtClean="0"/>
              <a:t>\</a:t>
            </a:r>
            <a:r>
              <a:rPr lang="ja-JP" altLang="en-US" sz="2400" dirty="0" smtClean="0"/>
              <a:t>」</a:t>
            </a:r>
            <a:endParaRPr lang="en-US" altLang="ja-JP" sz="2400" dirty="0"/>
          </a:p>
          <a:p>
            <a:r>
              <a:rPr kumimoji="1" lang="ja-JP" altLang="en-US" sz="2800" dirty="0" smtClean="0"/>
              <a:t>文字コード云々で</a:t>
            </a:r>
            <a:r>
              <a:rPr lang="ja-JP" altLang="en-US" sz="2800" dirty="0" smtClean="0"/>
              <a:t>はなく</a:t>
            </a:r>
            <a:r>
              <a:rPr lang="en-US" altLang="ja-JP" sz="2800" dirty="0" smtClean="0"/>
              <a:t>, </a:t>
            </a:r>
            <a:r>
              <a:rPr lang="ja-JP" altLang="en-US" sz="2800" dirty="0" smtClean="0"/>
              <a:t>フォントの違いによって表示が異なることも</a:t>
            </a:r>
            <a:endParaRPr lang="en-US" altLang="ja-JP" sz="2800" dirty="0" smtClean="0"/>
          </a:p>
          <a:p>
            <a:pPr lvl="1"/>
            <a:r>
              <a:rPr kumimoji="1" lang="en-US" altLang="ja-JP" sz="2400" dirty="0" smtClean="0"/>
              <a:t>UTF-8 </a:t>
            </a:r>
            <a:r>
              <a:rPr kumimoji="1" lang="ja-JP" altLang="en-US" sz="2400" dirty="0" smtClean="0"/>
              <a:t>なのに</a:t>
            </a:r>
            <a:r>
              <a:rPr kumimoji="1" lang="en-US" altLang="ja-JP" sz="2400" dirty="0" smtClean="0"/>
              <a:t>,</a:t>
            </a:r>
            <a:r>
              <a:rPr kumimoji="1" lang="ja-JP" altLang="en-US" sz="2400" dirty="0" smtClean="0"/>
              <a:t> </a:t>
            </a:r>
            <a:r>
              <a:rPr lang="en-US" altLang="ja-JP" sz="2400" dirty="0" smtClean="0"/>
              <a:t>\ </a:t>
            </a:r>
            <a:r>
              <a:rPr lang="ja-JP" altLang="en-US" sz="2400" dirty="0" smtClean="0"/>
              <a:t>と表示される場合がある</a:t>
            </a:r>
            <a:r>
              <a:rPr lang="en-US" altLang="ja-JP" sz="2400" dirty="0" smtClean="0"/>
              <a:t>, </a:t>
            </a:r>
            <a:r>
              <a:rPr lang="ja-JP" altLang="en-US" sz="2400" dirty="0" smtClean="0"/>
              <a:t>など</a:t>
            </a:r>
            <a:endParaRPr lang="en-US" altLang="ja-JP" sz="2400" dirty="0" smtClean="0"/>
          </a:p>
          <a:p>
            <a:r>
              <a:rPr kumimoji="1" lang="ja-JP" altLang="en-US" sz="2800" dirty="0" smtClean="0"/>
              <a:t>表示だけならまだしも</a:t>
            </a:r>
            <a:r>
              <a:rPr kumimoji="1" lang="en-US" altLang="ja-JP" sz="2800" dirty="0" smtClean="0"/>
              <a:t>,</a:t>
            </a:r>
            <a:r>
              <a:rPr kumimoji="1" lang="ja-JP" altLang="en-US" sz="2800" dirty="0" smtClean="0"/>
              <a:t> プログラムに書いた時に問題が発生する場合も</a:t>
            </a:r>
            <a:endParaRPr kumimoji="1" lang="en-US" altLang="ja-JP" sz="2400" dirty="0" smtClean="0"/>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24</a:t>
            </a:fld>
            <a:endParaRPr lang="en-US" altLang="ja-JP" dirty="0"/>
          </a:p>
        </p:txBody>
      </p:sp>
    </p:spTree>
    <p:extLst>
      <p:ext uri="{BB962C8B-B14F-4D97-AF65-F5344CB8AC3E}">
        <p14:creationId xmlns:p14="http://schemas.microsoft.com/office/powerpoint/2010/main" val="2238721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その他の問題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改行コード問題</a:t>
            </a:r>
            <a:endParaRPr kumimoji="1" lang="en-US" altLang="ja-JP" dirty="0" smtClean="0"/>
          </a:p>
          <a:p>
            <a:pPr lvl="1"/>
            <a:r>
              <a:rPr lang="ja-JP" altLang="en-US" dirty="0" smtClean="0"/>
              <a:t>複数のファイルを連結した場合に改行コードが混在</a:t>
            </a:r>
            <a:endParaRPr lang="en-US" altLang="ja-JP" dirty="0" smtClean="0"/>
          </a:p>
          <a:p>
            <a:pPr lvl="1"/>
            <a:r>
              <a:rPr kumimoji="1" lang="ja-JP" altLang="en-US" dirty="0" smtClean="0"/>
              <a:t>改行は</a:t>
            </a:r>
            <a:r>
              <a:rPr lang="en-US" altLang="ja-JP" dirty="0"/>
              <a:t>, </a:t>
            </a:r>
            <a:r>
              <a:rPr lang="en-US" altLang="ja-JP" dirty="0" smtClean="0"/>
              <a:t>CR(</a:t>
            </a:r>
            <a:r>
              <a:rPr lang="ja-JP" altLang="en-US" dirty="0" smtClean="0"/>
              <a:t>復帰</a:t>
            </a:r>
            <a:r>
              <a:rPr lang="en-US" altLang="ja-JP" dirty="0" smtClean="0"/>
              <a:t>: 0x0D), LF(</a:t>
            </a:r>
            <a:r>
              <a:rPr lang="ja-JP" altLang="en-US" dirty="0" smtClean="0"/>
              <a:t>改行</a:t>
            </a:r>
            <a:r>
              <a:rPr lang="en-US" altLang="ja-JP" dirty="0" smtClean="0"/>
              <a:t>: 0x0A), </a:t>
            </a:r>
            <a:r>
              <a:rPr lang="ja-JP" altLang="en-US" dirty="0" smtClean="0"/>
              <a:t>または</a:t>
            </a:r>
            <a:r>
              <a:rPr lang="en-US" altLang="ja-JP" dirty="0" smtClean="0"/>
              <a:t>, CR+LF </a:t>
            </a:r>
            <a:r>
              <a:rPr lang="ja-JP" altLang="en-US" dirty="0" smtClean="0"/>
              <a:t>で表す</a:t>
            </a:r>
            <a:endParaRPr lang="en-US" altLang="ja-JP" dirty="0" smtClean="0"/>
          </a:p>
          <a:p>
            <a:r>
              <a:rPr kumimoji="1" lang="ja-JP" altLang="en-US" dirty="0" smtClean="0"/>
              <a:t>波ダッシュ問題</a:t>
            </a:r>
            <a:endParaRPr kumimoji="1" lang="en-US" altLang="ja-JP" dirty="0" smtClean="0"/>
          </a:p>
          <a:p>
            <a:pPr lvl="1"/>
            <a:r>
              <a:rPr lang="en-US" altLang="ja-JP" dirty="0" smtClean="0"/>
              <a:t>~ </a:t>
            </a:r>
            <a:r>
              <a:rPr lang="ja-JP" altLang="en-US" dirty="0" smtClean="0"/>
              <a:t>が </a:t>
            </a:r>
            <a:r>
              <a:rPr lang="en-US" altLang="ja-JP" dirty="0" smtClean="0"/>
              <a:t>Unicode </a:t>
            </a:r>
            <a:r>
              <a:rPr lang="ja-JP" altLang="en-US" dirty="0" smtClean="0"/>
              <a:t>に変換されたときに</a:t>
            </a:r>
            <a:r>
              <a:rPr lang="en-US" altLang="ja-JP" dirty="0" smtClean="0"/>
              <a:t>,</a:t>
            </a:r>
            <a:r>
              <a:rPr lang="ja-JP" altLang="en-US" dirty="0" smtClean="0"/>
              <a:t> </a:t>
            </a:r>
            <a:r>
              <a:rPr lang="en-US" altLang="ja-JP" dirty="0" smtClean="0"/>
              <a:t>U+301C </a:t>
            </a:r>
            <a:r>
              <a:rPr lang="ja-JP" altLang="en-US" dirty="0" smtClean="0"/>
              <a:t>になったり</a:t>
            </a:r>
            <a:r>
              <a:rPr lang="en-US" altLang="ja-JP" dirty="0" smtClean="0"/>
              <a:t>,</a:t>
            </a:r>
            <a:r>
              <a:rPr lang="ja-JP" altLang="en-US" dirty="0" smtClean="0"/>
              <a:t> </a:t>
            </a:r>
            <a:r>
              <a:rPr lang="en-US" altLang="ja-JP" dirty="0" smtClean="0"/>
              <a:t>U+FF5E </a:t>
            </a:r>
            <a:r>
              <a:rPr lang="ja-JP" altLang="en-US" dirty="0" smtClean="0"/>
              <a:t>になったりする問題</a:t>
            </a:r>
            <a:endParaRPr lang="en-US" altLang="ja-JP" dirty="0" smtClean="0"/>
          </a:p>
          <a:p>
            <a:pPr lvl="1"/>
            <a:r>
              <a:rPr kumimoji="1" lang="ja-JP" altLang="en-US" dirty="0" smtClean="0"/>
              <a:t>文字化けの原因にも</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25</a:t>
            </a:fld>
            <a:endParaRPr lang="en-US" altLang="ja-JP" dirty="0"/>
          </a:p>
        </p:txBody>
      </p:sp>
    </p:spTree>
    <p:extLst>
      <p:ext uri="{BB962C8B-B14F-4D97-AF65-F5344CB8AC3E}">
        <p14:creationId xmlns:p14="http://schemas.microsoft.com/office/powerpoint/2010/main" val="2088659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a:xfrm>
            <a:off x="488504" y="1556792"/>
            <a:ext cx="8928992" cy="3906688"/>
          </a:xfrm>
        </p:spPr>
        <p:txBody>
          <a:bodyPr/>
          <a:lstStyle/>
          <a:p>
            <a:pPr>
              <a:buFont typeface="+mj-lt"/>
              <a:buAutoNum type="arabicPeriod"/>
            </a:pPr>
            <a:r>
              <a:rPr lang="ja-JP" altLang="en-US" sz="3600" dirty="0" smtClean="0"/>
              <a:t>文字コードって何</a:t>
            </a:r>
            <a:r>
              <a:rPr lang="en-US" altLang="ja-JP" sz="3600" dirty="0" smtClean="0"/>
              <a:t>?</a:t>
            </a:r>
          </a:p>
          <a:p>
            <a:pPr>
              <a:buFont typeface="+mj-lt"/>
              <a:buAutoNum type="arabicPeriod"/>
            </a:pPr>
            <a:r>
              <a:rPr lang="ja-JP" altLang="en-US" sz="3600" dirty="0" smtClean="0">
                <a:solidFill>
                  <a:schemeClr val="tx1"/>
                </a:solidFill>
              </a:rPr>
              <a:t>文字コードにはどんな種類があるの</a:t>
            </a:r>
            <a:r>
              <a:rPr lang="en-US" altLang="ja-JP" sz="3600" dirty="0" smtClean="0">
                <a:solidFill>
                  <a:schemeClr val="tx1"/>
                </a:solidFill>
              </a:rPr>
              <a:t>?</a:t>
            </a:r>
          </a:p>
          <a:p>
            <a:pPr>
              <a:buFont typeface="+mj-lt"/>
              <a:buAutoNum type="arabicPeriod"/>
            </a:pPr>
            <a:r>
              <a:rPr lang="ja-JP" altLang="en-US" sz="3600" dirty="0" smtClean="0">
                <a:solidFill>
                  <a:schemeClr val="tx1"/>
                </a:solidFill>
              </a:rPr>
              <a:t>よくある問題</a:t>
            </a:r>
            <a:r>
              <a:rPr lang="en-US" altLang="ja-JP" sz="3600" dirty="0" smtClean="0">
                <a:solidFill>
                  <a:schemeClr val="tx1"/>
                </a:solidFill>
              </a:rPr>
              <a:t>(</a:t>
            </a:r>
            <a:r>
              <a:rPr lang="ja-JP" altLang="en-US" sz="3600" dirty="0" smtClean="0">
                <a:solidFill>
                  <a:schemeClr val="tx1"/>
                </a:solidFill>
              </a:rPr>
              <a:t>文字化け</a:t>
            </a:r>
            <a:r>
              <a:rPr lang="en-US" altLang="ja-JP" sz="3600" dirty="0" smtClean="0">
                <a:solidFill>
                  <a:schemeClr val="tx1"/>
                </a:solidFill>
              </a:rPr>
              <a:t>, </a:t>
            </a:r>
            <a:r>
              <a:rPr lang="ja-JP" altLang="en-US" sz="3600" dirty="0" smtClean="0">
                <a:solidFill>
                  <a:schemeClr val="tx1"/>
                </a:solidFill>
              </a:rPr>
              <a:t>全角・半角問題など</a:t>
            </a:r>
            <a:r>
              <a:rPr lang="en-US" altLang="ja-JP" sz="3600" dirty="0" smtClean="0">
                <a:solidFill>
                  <a:schemeClr val="tx1"/>
                </a:solidFill>
              </a:rPr>
              <a:t>)</a:t>
            </a:r>
          </a:p>
          <a:p>
            <a:pPr>
              <a:buFont typeface="+mj-lt"/>
              <a:buAutoNum type="arabicPeriod"/>
            </a:pPr>
            <a:r>
              <a:rPr lang="ja-JP" altLang="en-US" sz="3600" dirty="0" smtClean="0">
                <a:solidFill>
                  <a:srgbClr val="FF0000"/>
                </a:solidFill>
              </a:rPr>
              <a:t>最近の私の疑問</a:t>
            </a:r>
            <a:endParaRPr lang="en-US" altLang="ja-JP" sz="3600" dirty="0" smtClean="0">
              <a:solidFill>
                <a:srgbClr val="FF0000"/>
              </a:solidFill>
            </a:endParaRPr>
          </a:p>
          <a:p>
            <a:pPr>
              <a:buFont typeface="+mj-lt"/>
              <a:buAutoNum type="arabicPeriod"/>
            </a:pPr>
            <a:r>
              <a:rPr lang="ja-JP" altLang="en-US" sz="3600" dirty="0" smtClean="0"/>
              <a:t>まとめ</a:t>
            </a:r>
            <a:endParaRPr lang="en-US" altLang="ja-JP" sz="36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26</a:t>
            </a:fld>
            <a:endParaRPr lang="en-US" altLang="ja-JP" dirty="0"/>
          </a:p>
        </p:txBody>
      </p:sp>
    </p:spTree>
    <p:extLst>
      <p:ext uri="{BB962C8B-B14F-4D97-AF65-F5344CB8AC3E}">
        <p14:creationId xmlns:p14="http://schemas.microsoft.com/office/powerpoint/2010/main" val="19412802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とある方とのメールのやり取り</a:t>
            </a:r>
            <a:r>
              <a:rPr kumimoji="1" lang="is-I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メールの添付ファイル文字化け問題</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27</a:t>
            </a:fld>
            <a:endParaRPr lang="en-US" altLang="ja-JP" dirty="0"/>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50" y="2148038"/>
            <a:ext cx="8604638" cy="2976262"/>
          </a:xfrm>
          <a:prstGeom prst="rect">
            <a:avLst/>
          </a:prstGeom>
        </p:spPr>
      </p:pic>
    </p:spTree>
    <p:extLst>
      <p:ext uri="{BB962C8B-B14F-4D97-AF65-F5344CB8AC3E}">
        <p14:creationId xmlns:p14="http://schemas.microsoft.com/office/powerpoint/2010/main" val="5131466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そもそも</a:t>
            </a:r>
            <a:r>
              <a:rPr kumimoji="1" lang="is-IS" altLang="ja-JP" dirty="0" smtClean="0"/>
              <a:t>…</a:t>
            </a:r>
            <a:r>
              <a:rPr kumimoji="1" lang="ja-JP" altLang="en-US" dirty="0" smtClean="0"/>
              <a:t>メールの文字コードは</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744670" y="1700808"/>
            <a:ext cx="8420100" cy="3690664"/>
          </a:xfrm>
        </p:spPr>
        <p:txBody>
          <a:bodyPr/>
          <a:lstStyle/>
          <a:p>
            <a:r>
              <a:rPr kumimoji="1" lang="en-US" altLang="ja-JP" dirty="0" smtClean="0"/>
              <a:t>ASCII </a:t>
            </a:r>
            <a:r>
              <a:rPr kumimoji="1" lang="ja-JP" altLang="en-US" dirty="0" smtClean="0"/>
              <a:t>コード</a:t>
            </a:r>
            <a:r>
              <a:rPr kumimoji="1" lang="en-US" altLang="ja-JP" dirty="0" smtClean="0"/>
              <a:t>: </a:t>
            </a:r>
            <a:r>
              <a:rPr kumimoji="1" lang="ja-JP" altLang="en-US" dirty="0" smtClean="0"/>
              <a:t>テキストの部分</a:t>
            </a:r>
            <a:endParaRPr kumimoji="1" lang="en-US" altLang="ja-JP" dirty="0" smtClean="0"/>
          </a:p>
          <a:p>
            <a:r>
              <a:rPr lang="en-US" altLang="ja-JP" dirty="0" smtClean="0"/>
              <a:t>MIME: </a:t>
            </a:r>
            <a:r>
              <a:rPr lang="ja-JP" altLang="en-US" dirty="0" smtClean="0"/>
              <a:t>バイナリファイルを添付する場合や英語以外の言語のコードがある場合</a:t>
            </a:r>
            <a:endParaRPr lang="en-US" altLang="ja-JP" dirty="0" smtClean="0"/>
          </a:p>
          <a:p>
            <a:pPr lvl="1"/>
            <a:r>
              <a:rPr lang="ja-JP" altLang="en-US" dirty="0" smtClean="0"/>
              <a:t>符号化</a:t>
            </a:r>
            <a:r>
              <a:rPr lang="en-US" altLang="ja-JP" dirty="0" smtClean="0"/>
              <a:t>: </a:t>
            </a:r>
            <a:r>
              <a:rPr lang="ja-JP" altLang="en-US" dirty="0" smtClean="0"/>
              <a:t>バイナリ</a:t>
            </a:r>
            <a:r>
              <a:rPr lang="ja-JP" altLang="en-US" dirty="0"/>
              <a:t>や</a:t>
            </a:r>
            <a:r>
              <a:rPr lang="en-US" altLang="ja-JP" dirty="0"/>
              <a:t>8</a:t>
            </a:r>
            <a:r>
              <a:rPr lang="ja-JP" altLang="en-US" dirty="0"/>
              <a:t>ビットコード・データなどの「コンテンツ」</a:t>
            </a:r>
            <a:r>
              <a:rPr lang="ja-JP" altLang="en-US" dirty="0" smtClean="0"/>
              <a:t>を</a:t>
            </a:r>
            <a:r>
              <a:rPr lang="en-US" altLang="ja-JP" dirty="0" smtClean="0"/>
              <a:t>7</a:t>
            </a:r>
            <a:r>
              <a:rPr lang="ja-JP" altLang="en-US" dirty="0"/>
              <a:t>ビットに変換</a:t>
            </a:r>
            <a:r>
              <a:rPr lang="ja-JP" altLang="en-US" dirty="0" smtClean="0"/>
              <a:t>する</a:t>
            </a:r>
            <a:endParaRPr lang="en-US" altLang="ja-JP" dirty="0" smtClean="0"/>
          </a:p>
          <a:p>
            <a:pPr lvl="1"/>
            <a:r>
              <a:rPr lang="ja-JP" altLang="en-US" dirty="0" smtClean="0"/>
              <a:t>構造化</a:t>
            </a:r>
            <a:r>
              <a:rPr lang="en-US" altLang="ja-JP" dirty="0" smtClean="0"/>
              <a:t>: </a:t>
            </a:r>
            <a:r>
              <a:rPr lang="ja-JP" altLang="en-US" dirty="0" smtClean="0"/>
              <a:t>コンテンツ</a:t>
            </a:r>
            <a:r>
              <a:rPr lang="ja-JP" altLang="en-US" dirty="0"/>
              <a:t>をアプリケーションや言語と関連付けて格納する</a:t>
            </a:r>
            <a:r>
              <a:rPr lang="ja-JP" altLang="en-US" dirty="0" smtClean="0"/>
              <a:t>仕組み</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28</a:t>
            </a:fld>
            <a:endParaRPr lang="en-US" altLang="ja-JP" dirty="0"/>
          </a:p>
        </p:txBody>
      </p:sp>
    </p:spTree>
    <p:extLst>
      <p:ext uri="{BB962C8B-B14F-4D97-AF65-F5344CB8AC3E}">
        <p14:creationId xmlns:p14="http://schemas.microsoft.com/office/powerpoint/2010/main" val="9829991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具体例</a:t>
            </a:r>
            <a:r>
              <a:rPr lang="is-IS" altLang="ja-JP" sz="2800" dirty="0" smtClean="0"/>
              <a:t>…</a:t>
            </a:r>
            <a:r>
              <a:rPr lang="ja-JP" altLang="en-US" sz="2800" dirty="0" smtClean="0"/>
              <a:t>ある日の私が送信したメールのソース</a:t>
            </a:r>
            <a:endParaRPr kumimoji="1" lang="ja-JP" altLang="en-US" sz="2800" dirty="0"/>
          </a:p>
        </p:txBody>
      </p:sp>
      <p:sp>
        <p:nvSpPr>
          <p:cNvPr id="3" name="日付プレースホルダー 2"/>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a:p>
        </p:txBody>
      </p:sp>
      <p:sp>
        <p:nvSpPr>
          <p:cNvPr id="5" name="スライド番号プレースホルダー 4"/>
          <p:cNvSpPr>
            <a:spLocks noGrp="1"/>
          </p:cNvSpPr>
          <p:nvPr>
            <p:ph type="sldNum" sz="quarter" idx="12"/>
          </p:nvPr>
        </p:nvSpPr>
        <p:spPr/>
        <p:txBody>
          <a:bodyPr/>
          <a:lstStyle/>
          <a:p>
            <a:pPr>
              <a:defRPr/>
            </a:pPr>
            <a:fld id="{355D5180-DD74-4F79-A43D-E4BE9305578A}" type="slidenum">
              <a:rPr lang="en-US" altLang="ja-JP" smtClean="0"/>
              <a:pPr>
                <a:defRPr/>
              </a:pPr>
              <a:t>29</a:t>
            </a:fld>
            <a:endParaRPr lang="en-US" altLang="ja-JP"/>
          </a:p>
        </p:txBody>
      </p:sp>
      <p:sp>
        <p:nvSpPr>
          <p:cNvPr id="6" name="テキスト ボックス 5"/>
          <p:cNvSpPr txBox="1"/>
          <p:nvPr/>
        </p:nvSpPr>
        <p:spPr>
          <a:xfrm>
            <a:off x="632520" y="1089497"/>
            <a:ext cx="7686505" cy="5693866"/>
          </a:xfrm>
          <a:prstGeom prst="rect">
            <a:avLst/>
          </a:prstGeom>
          <a:solidFill>
            <a:schemeClr val="tx1"/>
          </a:solidFill>
        </p:spPr>
        <p:txBody>
          <a:bodyPr wrap="square" rtlCol="0">
            <a:spAutoFit/>
          </a:bodyPr>
          <a:lstStyle/>
          <a:p>
            <a:r>
              <a:rPr lang="en-US" altLang="ja-JP" sz="1400" dirty="0">
                <a:solidFill>
                  <a:schemeClr val="tx2"/>
                </a:solidFill>
                <a:latin typeface="Consolas" charset="0"/>
                <a:ea typeface="Consolas" charset="0"/>
                <a:cs typeface="Consolas" charset="0"/>
              </a:rPr>
              <a:t>Subject: =?</a:t>
            </a:r>
            <a:r>
              <a:rPr lang="en-US" altLang="ja-JP" sz="1400" dirty="0">
                <a:solidFill>
                  <a:srgbClr val="FFFF00"/>
                </a:solidFill>
                <a:latin typeface="Consolas" charset="0"/>
                <a:ea typeface="Consolas" charset="0"/>
                <a:cs typeface="Consolas" charset="0"/>
              </a:rPr>
              <a:t>UTF-8</a:t>
            </a:r>
            <a:r>
              <a:rPr lang="en-US" altLang="ja-JP" sz="1400" dirty="0">
                <a:solidFill>
                  <a:schemeClr val="tx2"/>
                </a:solidFill>
                <a:latin typeface="Consolas" charset="0"/>
                <a:ea typeface="Consolas" charset="0"/>
                <a:cs typeface="Consolas" charset="0"/>
              </a:rPr>
              <a:t>?B?UmU6IOWcsOWMuuOCreODo+ODs+ODneODquODvOimgemghQ==?=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To</a:t>
            </a:r>
            <a:r>
              <a:rPr lang="en-US" altLang="ja-JP" sz="1400" dirty="0">
                <a:solidFill>
                  <a:schemeClr val="tx2"/>
                </a:solidFill>
                <a:latin typeface="Consolas" charset="0"/>
                <a:ea typeface="Consolas" charset="0"/>
                <a:cs typeface="Consolas" charset="0"/>
              </a:rPr>
              <a:t>: </a:t>
            </a:r>
            <a:r>
              <a:rPr lang="en-US" altLang="ja-JP" sz="1400" dirty="0" err="1" smtClean="0">
                <a:solidFill>
                  <a:schemeClr val="tx2"/>
                </a:solidFill>
                <a:latin typeface="Consolas" charset="0"/>
                <a:ea typeface="Consolas" charset="0"/>
                <a:cs typeface="Consolas" charset="0"/>
              </a:rPr>
              <a:t>hoge@zzz.ne.jp</a:t>
            </a:r>
            <a:r>
              <a:rPr lang="en-US" altLang="ja-JP" sz="1400" dirty="0" smtClean="0">
                <a:solidFill>
                  <a:schemeClr val="tx2"/>
                </a:solidFill>
                <a:latin typeface="Consolas" charset="0"/>
                <a:ea typeface="Consolas" charset="0"/>
                <a:cs typeface="Consolas" charset="0"/>
              </a:rPr>
              <a:t> </a:t>
            </a:r>
          </a:p>
          <a:p>
            <a:r>
              <a:rPr lang="en-US" altLang="ja-JP" sz="1400" dirty="0" smtClean="0">
                <a:solidFill>
                  <a:schemeClr val="tx2"/>
                </a:solidFill>
                <a:latin typeface="Consolas" charset="0"/>
                <a:ea typeface="Consolas" charset="0"/>
                <a:cs typeface="Consolas" charset="0"/>
              </a:rPr>
              <a:t>References</a:t>
            </a:r>
            <a:r>
              <a:rPr lang="en-US" altLang="ja-JP" sz="1400" dirty="0">
                <a:solidFill>
                  <a:schemeClr val="tx2"/>
                </a:solidFill>
                <a:latin typeface="Consolas" charset="0"/>
                <a:ea typeface="Consolas" charset="0"/>
                <a:cs typeface="Consolas" charset="0"/>
              </a:rPr>
              <a:t>: &lt;56930CDE.8050204@icloud.com&gt; &lt;</a:t>
            </a:r>
            <a:r>
              <a:rPr lang="en-US" altLang="ja-JP" sz="1400" dirty="0" smtClean="0">
                <a:solidFill>
                  <a:schemeClr val="tx2"/>
                </a:solidFill>
                <a:latin typeface="Consolas" charset="0"/>
                <a:ea typeface="Consolas" charset="0"/>
                <a:cs typeface="Consolas" charset="0"/>
              </a:rPr>
              <a:t>201601111458.AA04013@zzz.ne.jp</a:t>
            </a:r>
            <a:r>
              <a:rPr lang="en-US" altLang="ja-JP" sz="1400" dirty="0">
                <a:solidFill>
                  <a:schemeClr val="tx2"/>
                </a:solidFill>
                <a:latin typeface="Consolas" charset="0"/>
                <a:ea typeface="Consolas" charset="0"/>
                <a:cs typeface="Consolas" charset="0"/>
              </a:rPr>
              <a:t>&gt;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From</a:t>
            </a:r>
            <a:r>
              <a:rPr lang="en-US" altLang="ja-JP" sz="1400" dirty="0">
                <a:solidFill>
                  <a:schemeClr val="tx2"/>
                </a:solidFill>
                <a:latin typeface="Consolas" charset="0"/>
                <a:ea typeface="Consolas" charset="0"/>
                <a:cs typeface="Consolas" charset="0"/>
              </a:rPr>
              <a:t>: OKAZAKI Shogo </a:t>
            </a:r>
            <a:r>
              <a:rPr lang="en-US" altLang="ja-JP" sz="1400" dirty="0" smtClean="0">
                <a:solidFill>
                  <a:schemeClr val="tx2"/>
                </a:solidFill>
                <a:latin typeface="Consolas" charset="0"/>
                <a:ea typeface="Consolas" charset="0"/>
                <a:cs typeface="Consolas" charset="0"/>
              </a:rPr>
              <a:t>&lt;</a:t>
            </a:r>
            <a:r>
              <a:rPr lang="en-US" altLang="ja-JP" sz="1400" dirty="0" err="1" smtClean="0">
                <a:solidFill>
                  <a:schemeClr val="tx2"/>
                </a:solidFill>
                <a:latin typeface="Consolas" charset="0"/>
                <a:ea typeface="Consolas" charset="0"/>
                <a:cs typeface="Consolas" charset="0"/>
              </a:rPr>
              <a:t>zzz@icloud.com</a:t>
            </a:r>
            <a:r>
              <a:rPr lang="en-US" altLang="ja-JP" sz="1400" dirty="0">
                <a:solidFill>
                  <a:schemeClr val="tx2"/>
                </a:solidFill>
                <a:latin typeface="Consolas" charset="0"/>
                <a:ea typeface="Consolas" charset="0"/>
                <a:cs typeface="Consolas" charset="0"/>
              </a:rPr>
              <a:t>&gt;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Message-ID</a:t>
            </a:r>
            <a:r>
              <a:rPr lang="en-US" altLang="ja-JP" sz="1400" dirty="0">
                <a:solidFill>
                  <a:schemeClr val="tx2"/>
                </a:solidFill>
                <a:latin typeface="Consolas" charset="0"/>
                <a:ea typeface="Consolas" charset="0"/>
                <a:cs typeface="Consolas" charset="0"/>
              </a:rPr>
              <a:t>: &lt;5693C5DA.80302@icloud.com&gt;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Date</a:t>
            </a:r>
            <a:r>
              <a:rPr lang="en-US" altLang="ja-JP" sz="1400" dirty="0">
                <a:solidFill>
                  <a:schemeClr val="tx2"/>
                </a:solidFill>
                <a:latin typeface="Consolas" charset="0"/>
                <a:ea typeface="Consolas" charset="0"/>
                <a:cs typeface="Consolas" charset="0"/>
              </a:rPr>
              <a:t>: Tue, 12 Jan 2016 00:10:18 +0900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User-Agent</a:t>
            </a:r>
            <a:r>
              <a:rPr lang="en-US" altLang="ja-JP" sz="1400" dirty="0">
                <a:solidFill>
                  <a:schemeClr val="tx2"/>
                </a:solidFill>
                <a:latin typeface="Consolas" charset="0"/>
                <a:ea typeface="Consolas" charset="0"/>
                <a:cs typeface="Consolas" charset="0"/>
              </a:rPr>
              <a:t>: Mozilla/5.0 (Macintosh; Intel Mac OS X 10.11; rv:38.0) Gecko/20100101 Thunderbird/38.5.0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accent2">
                    <a:lumMod val="40000"/>
                    <a:lumOff val="60000"/>
                  </a:schemeClr>
                </a:solidFill>
                <a:latin typeface="Consolas" charset="0"/>
                <a:ea typeface="Consolas" charset="0"/>
                <a:cs typeface="Consolas" charset="0"/>
              </a:rPr>
              <a:t>MIME-Version</a:t>
            </a:r>
            <a:r>
              <a:rPr lang="en-US" altLang="ja-JP" sz="1400" dirty="0">
                <a:solidFill>
                  <a:schemeClr val="accent2">
                    <a:lumMod val="40000"/>
                    <a:lumOff val="60000"/>
                  </a:schemeClr>
                </a:solidFill>
                <a:latin typeface="Consolas" charset="0"/>
                <a:ea typeface="Consolas" charset="0"/>
                <a:cs typeface="Consolas" charset="0"/>
              </a:rPr>
              <a:t>: 1.0 </a:t>
            </a:r>
            <a:endParaRPr lang="en-US" altLang="ja-JP" sz="1400" dirty="0" smtClean="0">
              <a:solidFill>
                <a:schemeClr val="accent2">
                  <a:lumMod val="40000"/>
                  <a:lumOff val="60000"/>
                </a:schemeClr>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In-Reply-To</a:t>
            </a:r>
            <a:r>
              <a:rPr lang="en-US" altLang="ja-JP" sz="1400" dirty="0">
                <a:solidFill>
                  <a:schemeClr val="tx2"/>
                </a:solidFill>
                <a:latin typeface="Consolas" charset="0"/>
                <a:ea typeface="Consolas" charset="0"/>
                <a:cs typeface="Consolas" charset="0"/>
              </a:rPr>
              <a:t>: &lt;201601111458.AA04013@otto-PC.cvn.bai.ne.jp&gt;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Content-Type</a:t>
            </a:r>
            <a:r>
              <a:rPr lang="en-US" altLang="ja-JP" sz="1400" dirty="0">
                <a:solidFill>
                  <a:schemeClr val="tx2"/>
                </a:solidFill>
                <a:latin typeface="Consolas" charset="0"/>
                <a:ea typeface="Consolas" charset="0"/>
                <a:cs typeface="Consolas" charset="0"/>
              </a:rPr>
              <a:t>: multipart/mixed</a:t>
            </a:r>
            <a:r>
              <a:rPr lang="en-US" altLang="ja-JP" sz="1400" dirty="0" smtClean="0">
                <a:solidFill>
                  <a:schemeClr val="tx2"/>
                </a:solidFill>
                <a:latin typeface="Consolas" charset="0"/>
                <a:ea typeface="Consolas" charset="0"/>
                <a:cs typeface="Consolas" charset="0"/>
              </a:rPr>
              <a:t>;</a:t>
            </a:r>
          </a:p>
          <a:p>
            <a:r>
              <a:rPr lang="en-US" altLang="ja-JP" sz="1400" dirty="0" smtClean="0">
                <a:solidFill>
                  <a:schemeClr val="tx2"/>
                </a:solidFill>
                <a:latin typeface="Consolas" charset="0"/>
                <a:ea typeface="Consolas" charset="0"/>
                <a:cs typeface="Consolas" charset="0"/>
              </a:rPr>
              <a:t> </a:t>
            </a:r>
            <a:r>
              <a:rPr lang="en-US" altLang="ja-JP" sz="1400" dirty="0">
                <a:solidFill>
                  <a:schemeClr val="tx2"/>
                </a:solidFill>
                <a:latin typeface="Consolas" charset="0"/>
                <a:ea typeface="Consolas" charset="0"/>
                <a:cs typeface="Consolas" charset="0"/>
              </a:rPr>
              <a:t>boundary</a:t>
            </a:r>
            <a:r>
              <a:rPr lang="en-US" altLang="ja-JP" sz="1400" dirty="0" smtClean="0">
                <a:solidFill>
                  <a:schemeClr val="tx2"/>
                </a:solidFill>
                <a:latin typeface="Consolas" charset="0"/>
                <a:ea typeface="Consolas" charset="0"/>
                <a:cs typeface="Consolas" charset="0"/>
              </a:rPr>
              <a:t>=”------------040604030405000305070905”</a:t>
            </a:r>
          </a:p>
          <a:p>
            <a:r>
              <a:rPr lang="en-US" altLang="ja-JP" sz="1400" dirty="0" smtClean="0">
                <a:solidFill>
                  <a:schemeClr val="tx2"/>
                </a:solidFill>
                <a:latin typeface="Consolas" charset="0"/>
                <a:ea typeface="Consolas" charset="0"/>
                <a:cs typeface="Consolas" charset="0"/>
              </a:rPr>
              <a:t> </a:t>
            </a:r>
          </a:p>
          <a:p>
            <a:r>
              <a:rPr lang="en-US" altLang="ja-JP" sz="1400" dirty="0" smtClean="0">
                <a:solidFill>
                  <a:schemeClr val="tx2"/>
                </a:solidFill>
                <a:latin typeface="Consolas" charset="0"/>
                <a:ea typeface="Consolas" charset="0"/>
                <a:cs typeface="Consolas" charset="0"/>
              </a:rPr>
              <a:t>This </a:t>
            </a:r>
            <a:r>
              <a:rPr lang="en-US" altLang="ja-JP" sz="1400" dirty="0">
                <a:solidFill>
                  <a:schemeClr val="tx2"/>
                </a:solidFill>
                <a:latin typeface="Consolas" charset="0"/>
                <a:ea typeface="Consolas" charset="0"/>
                <a:cs typeface="Consolas" charset="0"/>
              </a:rPr>
              <a:t>is a multi-part message in MIME format.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a:t>
            </a:r>
            <a:r>
              <a:rPr lang="en-US" altLang="ja-JP" sz="1400" dirty="0">
                <a:solidFill>
                  <a:schemeClr val="tx2"/>
                </a:solidFill>
                <a:latin typeface="Consolas" charset="0"/>
                <a:ea typeface="Consolas" charset="0"/>
                <a:cs typeface="Consolas" charset="0"/>
              </a:rPr>
              <a:t>040604030405000305070905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Content-Type</a:t>
            </a:r>
            <a:r>
              <a:rPr lang="en-US" altLang="ja-JP" sz="1400" dirty="0">
                <a:solidFill>
                  <a:schemeClr val="tx2"/>
                </a:solidFill>
                <a:latin typeface="Consolas" charset="0"/>
                <a:ea typeface="Consolas" charset="0"/>
                <a:cs typeface="Consolas" charset="0"/>
              </a:rPr>
              <a:t>: text/plain; charset=</a:t>
            </a:r>
            <a:r>
              <a:rPr lang="en-US" altLang="ja-JP" sz="1400" dirty="0">
                <a:solidFill>
                  <a:srgbClr val="FFFF00"/>
                </a:solidFill>
                <a:latin typeface="Consolas" charset="0"/>
                <a:ea typeface="Consolas" charset="0"/>
                <a:cs typeface="Consolas" charset="0"/>
              </a:rPr>
              <a:t>iso-2022-jp</a:t>
            </a:r>
            <a:r>
              <a:rPr lang="en-US" altLang="ja-JP" sz="1400" dirty="0">
                <a:solidFill>
                  <a:schemeClr val="tx2"/>
                </a:solidFill>
                <a:latin typeface="Consolas" charset="0"/>
                <a:ea typeface="Consolas" charset="0"/>
                <a:cs typeface="Consolas" charset="0"/>
              </a:rPr>
              <a: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Content-Transfer-Encoding</a:t>
            </a:r>
            <a:r>
              <a:rPr lang="en-US" altLang="ja-JP" sz="1400" dirty="0">
                <a:solidFill>
                  <a:schemeClr val="tx2"/>
                </a:solidFill>
                <a:latin typeface="Consolas" charset="0"/>
                <a:ea typeface="Consolas" charset="0"/>
                <a:cs typeface="Consolas" charset="0"/>
              </a:rPr>
              <a:t>: </a:t>
            </a:r>
            <a:r>
              <a:rPr lang="en-US" altLang="ja-JP" sz="1400" dirty="0" smtClean="0">
                <a:solidFill>
                  <a:schemeClr val="tx2"/>
                </a:solidFill>
                <a:latin typeface="Consolas" charset="0"/>
                <a:ea typeface="Consolas" charset="0"/>
                <a:cs typeface="Consolas" charset="0"/>
              </a:rPr>
              <a:t>7bit</a:t>
            </a:r>
          </a:p>
          <a:p>
            <a:endParaRPr lang="en-US" altLang="ja-JP" sz="1400" dirty="0" smtClean="0">
              <a:solidFill>
                <a:schemeClr val="tx2"/>
              </a:solidFill>
              <a:latin typeface="Consolas" charset="0"/>
              <a:ea typeface="Consolas" charset="0"/>
              <a:cs typeface="Consolas" charset="0"/>
            </a:endParaRPr>
          </a:p>
          <a:p>
            <a:r>
              <a:rPr lang="en-US" altLang="ja-JP" sz="1600" dirty="0" smtClean="0">
                <a:solidFill>
                  <a:schemeClr val="tx2"/>
                </a:solidFill>
                <a:latin typeface="+mn-ea"/>
                <a:ea typeface="+mn-ea"/>
                <a:cs typeface="Consolas" charset="0"/>
              </a:rPr>
              <a:t>&lt;</a:t>
            </a:r>
            <a:r>
              <a:rPr lang="ja-JP" altLang="en-US" sz="1600" dirty="0" smtClean="0">
                <a:solidFill>
                  <a:schemeClr val="tx2"/>
                </a:solidFill>
                <a:latin typeface="+mn-ea"/>
                <a:ea typeface="+mn-ea"/>
                <a:cs typeface="Consolas" charset="0"/>
              </a:rPr>
              <a:t>本文</a:t>
            </a:r>
            <a:r>
              <a:rPr lang="en-US" altLang="ja-JP" sz="1600" dirty="0" smtClean="0">
                <a:solidFill>
                  <a:schemeClr val="tx2"/>
                </a:solidFill>
                <a:latin typeface="+mn-ea"/>
                <a:ea typeface="+mn-ea"/>
                <a:cs typeface="Consolas" charset="0"/>
              </a:rPr>
              <a:t>&gt;</a:t>
            </a:r>
            <a:endParaRPr lang="en-US" altLang="ja-JP" sz="1600" dirty="0">
              <a:solidFill>
                <a:schemeClr val="tx2"/>
              </a:solidFill>
              <a:latin typeface="+mn-ea"/>
              <a:ea typeface="+mn-ea"/>
              <a:cs typeface="Consolas" charset="0"/>
            </a:endParaRPr>
          </a:p>
          <a:p>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a:t>
            </a:r>
            <a:r>
              <a:rPr lang="en-US" altLang="ja-JP" sz="1400" dirty="0">
                <a:solidFill>
                  <a:schemeClr val="tx2"/>
                </a:solidFill>
                <a:latin typeface="Consolas" charset="0"/>
                <a:ea typeface="Consolas" charset="0"/>
                <a:cs typeface="Consolas" charset="0"/>
              </a:rPr>
              <a:t>040604030405000305070905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Content-Type</a:t>
            </a:r>
            <a:r>
              <a:rPr lang="en-US" altLang="ja-JP" sz="1400" dirty="0">
                <a:solidFill>
                  <a:schemeClr val="tx2"/>
                </a:solidFill>
                <a:latin typeface="Consolas" charset="0"/>
                <a:ea typeface="Consolas" charset="0"/>
                <a:cs typeface="Consolas" charset="0"/>
              </a:rPr>
              <a:t>: application/pdf;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 name</a:t>
            </a:r>
            <a:r>
              <a:rPr lang="en-US" altLang="ja-JP" sz="1400" dirty="0">
                <a:solidFill>
                  <a:schemeClr val="tx2"/>
                </a:solidFill>
                <a:latin typeface="Consolas" charset="0"/>
                <a:ea typeface="Consolas" charset="0"/>
                <a:cs typeface="Consolas" charset="0"/>
              </a:rPr>
              <a:t>="54th-camporee_essential.pdf"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Content-Transfer-Encoding</a:t>
            </a:r>
            <a:r>
              <a:rPr lang="en-US" altLang="ja-JP" sz="1400" dirty="0">
                <a:solidFill>
                  <a:schemeClr val="tx2"/>
                </a:solidFill>
                <a:latin typeface="Consolas" charset="0"/>
                <a:ea typeface="Consolas" charset="0"/>
                <a:cs typeface="Consolas" charset="0"/>
              </a:rPr>
              <a:t>: </a:t>
            </a:r>
            <a:r>
              <a:rPr lang="en-US" altLang="ja-JP" sz="1400" dirty="0">
                <a:solidFill>
                  <a:srgbClr val="FFFF00"/>
                </a:solidFill>
                <a:latin typeface="Consolas" charset="0"/>
                <a:ea typeface="Consolas" charset="0"/>
                <a:cs typeface="Consolas" charset="0"/>
              </a:rPr>
              <a:t>base64</a:t>
            </a:r>
            <a:r>
              <a:rPr lang="en-US" altLang="ja-JP" sz="1400" dirty="0">
                <a:solidFill>
                  <a:schemeClr val="tx2"/>
                </a:solidFill>
                <a:latin typeface="Consolas" charset="0"/>
                <a:ea typeface="Consolas" charset="0"/>
                <a:cs typeface="Consolas" charset="0"/>
              </a:rPr>
              <a:t> </a:t>
            </a:r>
            <a:endParaRPr lang="en-US" altLang="ja-JP" sz="1400" dirty="0" smtClean="0">
              <a:solidFill>
                <a:schemeClr val="tx2"/>
              </a:solidFill>
              <a:latin typeface="Consolas" charset="0"/>
              <a:ea typeface="Consolas" charset="0"/>
              <a:cs typeface="Consolas" charset="0"/>
            </a:endParaRPr>
          </a:p>
          <a:p>
            <a:r>
              <a:rPr lang="en-US" altLang="ja-JP" sz="1400" dirty="0" smtClean="0">
                <a:solidFill>
                  <a:schemeClr val="tx2"/>
                </a:solidFill>
                <a:latin typeface="Consolas" charset="0"/>
                <a:ea typeface="Consolas" charset="0"/>
                <a:cs typeface="Consolas" charset="0"/>
              </a:rPr>
              <a:t>Content-Disposition</a:t>
            </a:r>
            <a:r>
              <a:rPr lang="en-US" altLang="ja-JP" sz="1400" dirty="0">
                <a:solidFill>
                  <a:schemeClr val="tx2"/>
                </a:solidFill>
                <a:latin typeface="Consolas" charset="0"/>
                <a:ea typeface="Consolas" charset="0"/>
                <a:cs typeface="Consolas" charset="0"/>
              </a:rPr>
              <a:t>: attachment</a:t>
            </a:r>
            <a:r>
              <a:rPr lang="en-US" altLang="ja-JP" sz="1400" dirty="0" smtClean="0">
                <a:solidFill>
                  <a:schemeClr val="tx2"/>
                </a:solidFill>
                <a:latin typeface="Consolas" charset="0"/>
                <a:ea typeface="Consolas" charset="0"/>
                <a:cs typeface="Consolas" charset="0"/>
              </a:rPr>
              <a:t>;</a:t>
            </a:r>
          </a:p>
          <a:p>
            <a:r>
              <a:rPr lang="en-US" altLang="ja-JP" sz="1400" dirty="0" smtClean="0">
                <a:solidFill>
                  <a:schemeClr val="tx2"/>
                </a:solidFill>
                <a:latin typeface="Consolas" charset="0"/>
                <a:ea typeface="Consolas" charset="0"/>
                <a:cs typeface="Consolas" charset="0"/>
              </a:rPr>
              <a:t> </a:t>
            </a:r>
            <a:r>
              <a:rPr lang="en-US" altLang="ja-JP" sz="1400" dirty="0">
                <a:solidFill>
                  <a:schemeClr val="tx2"/>
                </a:solidFill>
                <a:latin typeface="Consolas" charset="0"/>
                <a:ea typeface="Consolas" charset="0"/>
                <a:cs typeface="Consolas" charset="0"/>
              </a:rPr>
              <a:t>filename="54th-camporee_essential.pdf"</a:t>
            </a:r>
            <a:endParaRPr kumimoji="1" lang="ja-JP" altLang="en-US" sz="1400" dirty="0">
              <a:solidFill>
                <a:schemeClr val="tx2"/>
              </a:solidFill>
              <a:latin typeface="Consolas" charset="0"/>
              <a:ea typeface="Consolas" charset="0"/>
              <a:cs typeface="Consolas" charset="0"/>
            </a:endParaRPr>
          </a:p>
        </p:txBody>
      </p:sp>
      <p:sp>
        <p:nvSpPr>
          <p:cNvPr id="7" name="右中かっこ 6"/>
          <p:cNvSpPr/>
          <p:nvPr/>
        </p:nvSpPr>
        <p:spPr>
          <a:xfrm>
            <a:off x="7779283" y="1089473"/>
            <a:ext cx="539742" cy="3635672"/>
          </a:xfrm>
          <a:prstGeom prst="rightBrace">
            <a:avLst>
              <a:gd name="adj1" fmla="val 45392"/>
              <a:gd name="adj2" fmla="val 50000"/>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8488470" y="2748470"/>
            <a:ext cx="1352600" cy="461665"/>
          </a:xfrm>
          <a:prstGeom prst="rect">
            <a:avLst/>
          </a:prstGeom>
          <a:noFill/>
          <a:ln w="41275" cmpd="dbl">
            <a:solidFill>
              <a:srgbClr val="C00000"/>
            </a:solidFill>
          </a:ln>
        </p:spPr>
        <p:txBody>
          <a:bodyPr wrap="square" rtlCol="0">
            <a:spAutoFit/>
          </a:bodyPr>
          <a:lstStyle/>
          <a:p>
            <a:r>
              <a:rPr kumimoji="1" lang="ja-JP" altLang="en-US" smtClean="0"/>
              <a:t>ヘッダー</a:t>
            </a:r>
            <a:endParaRPr kumimoji="1" lang="ja-JP" altLang="en-US"/>
          </a:p>
        </p:txBody>
      </p:sp>
      <p:sp>
        <p:nvSpPr>
          <p:cNvPr id="9" name="右中かっこ 8"/>
          <p:cNvSpPr/>
          <p:nvPr/>
        </p:nvSpPr>
        <p:spPr>
          <a:xfrm>
            <a:off x="4586568" y="5352479"/>
            <a:ext cx="366432" cy="1316881"/>
          </a:xfrm>
          <a:prstGeom prst="rightBrace">
            <a:avLst>
              <a:gd name="adj1" fmla="val 39526"/>
              <a:gd name="adj2" fmla="val 50000"/>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p:cNvSpPr txBox="1"/>
          <p:nvPr/>
        </p:nvSpPr>
        <p:spPr>
          <a:xfrm>
            <a:off x="5112166" y="5595420"/>
            <a:ext cx="2194388" cy="830997"/>
          </a:xfrm>
          <a:prstGeom prst="rect">
            <a:avLst/>
          </a:prstGeom>
          <a:noFill/>
          <a:ln w="41275" cmpd="dbl">
            <a:solidFill>
              <a:srgbClr val="C00000"/>
            </a:solidFill>
          </a:ln>
        </p:spPr>
        <p:txBody>
          <a:bodyPr wrap="square" rtlCol="0">
            <a:spAutoFit/>
          </a:bodyPr>
          <a:lstStyle/>
          <a:p>
            <a:r>
              <a:rPr kumimoji="1" lang="ja-JP" altLang="en-US" smtClean="0">
                <a:solidFill>
                  <a:srgbClr val="FFFF00"/>
                </a:solidFill>
              </a:rPr>
              <a:t>添付ファイルに関する情報</a:t>
            </a:r>
            <a:endParaRPr kumimoji="1" lang="ja-JP" altLang="en-US" dirty="0">
              <a:solidFill>
                <a:srgbClr val="FFFF00"/>
              </a:solidFill>
            </a:endParaRPr>
          </a:p>
        </p:txBody>
      </p:sp>
    </p:spTree>
    <p:extLst>
      <p:ext uri="{BB962C8B-B14F-4D97-AF65-F5344CB8AC3E}">
        <p14:creationId xmlns:p14="http://schemas.microsoft.com/office/powerpoint/2010/main" val="812439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lstStyle/>
          <a:p>
            <a:r>
              <a:rPr lang="ja-JP" altLang="en-US" sz="2800" dirty="0"/>
              <a:t>繧</a:t>
            </a:r>
            <a:r>
              <a:rPr lang="en-US" altLang="ja-JP" sz="2800" dirty="0"/>
              <a:t>､</a:t>
            </a:r>
            <a:r>
              <a:rPr lang="ja-JP" altLang="en-US" sz="2800" dirty="0"/>
              <a:t>繝ｳ繧ｿ繝ｼ繝阪ャ繝井ｸ翫〒譁・ｭ励ｒ陦ｨ遉ｺ縺吶ｋ縺ｨ縺阪↓縺ｯ</a:t>
            </a:r>
            <a:r>
              <a:rPr lang="en-US" altLang="ja-JP" sz="2800" dirty="0"/>
              <a:t>, </a:t>
            </a:r>
            <a:r>
              <a:rPr lang="ja-JP" altLang="en-US" sz="2800" dirty="0"/>
              <a:t>譁・ｭ励さ繝ｼ繝峨・蠢・� </a:t>
            </a:r>
            <a:endParaRPr lang="en-US" altLang="ja-JP" sz="2800" dirty="0" smtClean="0"/>
          </a:p>
          <a:p>
            <a:r>
              <a:rPr lang="ja-JP" altLang="en-US" sz="2800" dirty="0" smtClean="0"/>
              <a:t>譁</a:t>
            </a:r>
            <a:r>
              <a:rPr lang="ja-JP" altLang="en-US" sz="2800" dirty="0"/>
              <a:t>・ｭ励さ繝ｼ繝峨ｒ髢馴＆縺医ｋ縺ｨ</a:t>
            </a:r>
            <a:r>
              <a:rPr lang="en-US" altLang="ja-JP" sz="2800" dirty="0"/>
              <a:t>, </a:t>
            </a:r>
            <a:r>
              <a:rPr lang="ja-JP" altLang="en-US" sz="2800" dirty="0"/>
              <a:t>豁</a:t>
            </a:r>
            <a:r>
              <a:rPr lang="en-US" altLang="ja-JP" sz="2800" dirty="0"/>
              <a:t>｣</a:t>
            </a:r>
            <a:r>
              <a:rPr lang="ja-JP" altLang="en-US" sz="2800" dirty="0"/>
              <a:t>縺励￥陦ｨ遉ｺ縺輔ｌ縺ｪ縺� </a:t>
            </a:r>
            <a:endParaRPr lang="en-US" altLang="ja-JP" sz="2800" dirty="0" smtClean="0"/>
          </a:p>
          <a:p>
            <a:r>
              <a:rPr lang="ja-JP" altLang="en-US" sz="2800" dirty="0" smtClean="0"/>
              <a:t>豁</a:t>
            </a:r>
            <a:r>
              <a:rPr lang="en-US" altLang="ja-JP" sz="2800" dirty="0"/>
              <a:t>｣</a:t>
            </a:r>
            <a:r>
              <a:rPr lang="ja-JP" altLang="en-US" sz="2800" dirty="0"/>
              <a:t>縺励￥譁・ｭ励ｒ繧・ｊ蜿悶ｊ縺吶ｋ縺溘ａ縺ｫ繧�</a:t>
            </a:r>
            <a:r>
              <a:rPr lang="en-US" altLang="ja-JP" sz="2800" dirty="0"/>
              <a:t>, </a:t>
            </a:r>
            <a:r>
              <a:rPr lang="ja-JP" altLang="en-US" sz="2800" dirty="0" smtClean="0"/>
              <a:t>譁</a:t>
            </a:r>
            <a:r>
              <a:rPr lang="ja-JP" altLang="en-US" sz="2800" dirty="0"/>
              <a:t>・ｭ励さ繝ｼ繝峨・逅・ｧ</a:t>
            </a:r>
            <a:r>
              <a:rPr lang="en-US" altLang="ja-JP" sz="2800" dirty="0"/>
              <a:t>｣</a:t>
            </a:r>
            <a:r>
              <a:rPr lang="ja-JP" altLang="en-US" sz="2800" dirty="0"/>
              <a:t>縺ｯ蠢・� </a:t>
            </a:r>
            <a:endParaRPr lang="en-US" altLang="ja-JP" sz="2800" dirty="0" smtClean="0"/>
          </a:p>
          <a:p>
            <a:r>
              <a:rPr lang="ja-JP" altLang="en-US" sz="2800" dirty="0" smtClean="0"/>
              <a:t>譛</a:t>
            </a:r>
            <a:r>
              <a:rPr lang="ja-JP" altLang="en-US" sz="2800" dirty="0"/>
              <a:t>霑�</a:t>
            </a:r>
            <a:r>
              <a:rPr lang="en-US" altLang="ja-JP" sz="2800" dirty="0"/>
              <a:t>, </a:t>
            </a:r>
            <a:r>
              <a:rPr lang="ja-JP" altLang="en-US" sz="2800" dirty="0"/>
              <a:t>遘√</a:t>
            </a:r>
            <a:r>
              <a:rPr lang="en-US" altLang="ja-JP" sz="2800" dirty="0"/>
              <a:t>′</a:t>
            </a:r>
            <a:r>
              <a:rPr lang="ja-JP" altLang="en-US" sz="2800" dirty="0"/>
              <a:t>繝上・縺</a:t>
            </a:r>
            <a:r>
              <a:rPr lang="en-US" altLang="ja-JP" sz="2800" dirty="0"/>
              <a:t>｣</a:t>
            </a:r>
            <a:r>
              <a:rPr lang="ja-JP" altLang="en-US" sz="2800" dirty="0"/>
              <a:t>縺ｦ縺励∪縺</a:t>
            </a:r>
            <a:r>
              <a:rPr lang="en-US" altLang="ja-JP" sz="2800" dirty="0"/>
              <a:t>｣</a:t>
            </a:r>
            <a:r>
              <a:rPr lang="ja-JP" altLang="en-US" sz="2800" dirty="0"/>
              <a:t>縺溷撫鬘娯ｦ繝</a:t>
            </a:r>
            <a:r>
              <a:rPr lang="en-US" altLang="ja-JP" sz="2800" dirty="0"/>
              <a:t>｡</a:t>
            </a:r>
            <a:r>
              <a:rPr lang="ja-JP" altLang="en-US" sz="2800" dirty="0"/>
              <a:t>繝ｼ繝ｫ縺ｮ豺ｻ莉倥ヵ繧</a:t>
            </a:r>
            <a:r>
              <a:rPr lang="en-US" altLang="ja-JP" sz="2800" dirty="0"/>
              <a:t>｡</a:t>
            </a:r>
            <a:r>
              <a:rPr lang="ja-JP" altLang="en-US" sz="2800" dirty="0"/>
              <a:t>繧</a:t>
            </a:r>
            <a:r>
              <a:rPr lang="en-US" altLang="ja-JP" sz="2800" dirty="0"/>
              <a:t>､</a:t>
            </a:r>
            <a:r>
              <a:rPr lang="ja-JP" altLang="en-US" sz="2800" dirty="0"/>
              <a:t>繝ｫ縺梧ｭ</a:t>
            </a:r>
            <a:r>
              <a:rPr lang="en-US" altLang="ja-JP" sz="2800" dirty="0"/>
              <a:t>｣</a:t>
            </a:r>
            <a:r>
              <a:rPr lang="ja-JP" altLang="en-US" sz="2800" dirty="0"/>
              <a:t>縺励￥隱ｭ縺ｾ繧後↑縺� </a:t>
            </a:r>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a:t>
            </a:fld>
            <a:endParaRPr lang="en-US" altLang="ja-JP" dirty="0"/>
          </a:p>
        </p:txBody>
      </p:sp>
    </p:spTree>
    <p:extLst>
      <p:ext uri="{BB962C8B-B14F-4D97-AF65-F5344CB8AC3E}">
        <p14:creationId xmlns:p14="http://schemas.microsoft.com/office/powerpoint/2010/main" val="1836766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添付ファイルに関する記述</a:t>
            </a:r>
            <a:endParaRPr kumimoji="1" lang="ja-JP" altLang="en-US" dirty="0"/>
          </a:p>
        </p:txBody>
      </p:sp>
      <p:sp>
        <p:nvSpPr>
          <p:cNvPr id="3" name="コンテンツ プレースホルダー 2"/>
          <p:cNvSpPr>
            <a:spLocks noGrp="1"/>
          </p:cNvSpPr>
          <p:nvPr>
            <p:ph idx="1"/>
          </p:nvPr>
        </p:nvSpPr>
        <p:spPr>
          <a:xfrm>
            <a:off x="344488" y="1444576"/>
            <a:ext cx="9217024" cy="4338736"/>
          </a:xfrm>
        </p:spPr>
        <p:txBody>
          <a:bodyPr/>
          <a:lstStyle/>
          <a:p>
            <a:r>
              <a:rPr lang="en-US" altLang="ja-JP" sz="2800" dirty="0">
                <a:latin typeface="Hiragino Sans W3" charset="-128"/>
                <a:ea typeface="Hiragino Sans W3" charset="-128"/>
                <a:cs typeface="Hiragino Sans W3" charset="-128"/>
              </a:rPr>
              <a:t>MIME-Version: </a:t>
            </a:r>
            <a:r>
              <a:rPr lang="ja-JP" altLang="en-US" sz="2800" dirty="0" smtClean="0">
                <a:latin typeface="Hiragino Sans W3" charset="-128"/>
                <a:ea typeface="Hiragino Sans W3" charset="-128"/>
                <a:cs typeface="Hiragino Sans W3" charset="-128"/>
              </a:rPr>
              <a:t>バージョン番号</a:t>
            </a:r>
            <a:endParaRPr lang="en-US" altLang="ja-JP" sz="2800" dirty="0" smtClean="0">
              <a:latin typeface="Hiragino Sans W3" charset="-128"/>
              <a:ea typeface="Hiragino Sans W3" charset="-128"/>
              <a:cs typeface="Hiragino Sans W3" charset="-128"/>
            </a:endParaRPr>
          </a:p>
          <a:p>
            <a:r>
              <a:rPr lang="en-US" altLang="ja-JP" sz="2800" dirty="0">
                <a:latin typeface="Hiragino Sans W3" charset="-128"/>
                <a:ea typeface="Hiragino Sans W3" charset="-128"/>
                <a:cs typeface="Hiragino Sans W3" charset="-128"/>
              </a:rPr>
              <a:t>Content-Type: </a:t>
            </a:r>
            <a:endParaRPr lang="en-US" altLang="ja-JP" sz="2800" dirty="0" smtClean="0">
              <a:latin typeface="Hiragino Sans W3" charset="-128"/>
              <a:ea typeface="Hiragino Sans W3" charset="-128"/>
              <a:cs typeface="Hiragino Sans W3" charset="-128"/>
            </a:endParaRPr>
          </a:p>
          <a:p>
            <a:pPr marL="0" indent="0">
              <a:buNone/>
            </a:pPr>
            <a:r>
              <a:rPr lang="en-US" altLang="ja-JP" sz="2800" dirty="0">
                <a:solidFill>
                  <a:schemeClr val="tx1"/>
                </a:solidFill>
                <a:latin typeface="Hiragino Sans W3" charset="-128"/>
                <a:ea typeface="Hiragino Sans W3" charset="-128"/>
                <a:cs typeface="Hiragino Sans W3" charset="-128"/>
              </a:rPr>
              <a:t>	</a:t>
            </a:r>
            <a:r>
              <a:rPr lang="en-US" altLang="ja-JP" sz="1800" dirty="0" smtClean="0">
                <a:solidFill>
                  <a:schemeClr val="tx1"/>
                </a:solidFill>
                <a:latin typeface="Hiragino Sans W3" charset="-128"/>
                <a:ea typeface="Hiragino Sans W3" charset="-128"/>
                <a:cs typeface="Hiragino Sans W3" charset="-128"/>
              </a:rPr>
              <a:t>Content-Type</a:t>
            </a:r>
            <a:r>
              <a:rPr lang="en-US" altLang="ja-JP" sz="1800" dirty="0">
                <a:solidFill>
                  <a:schemeClr val="tx1"/>
                </a:solidFill>
                <a:latin typeface="Hiragino Sans W3" charset="-128"/>
                <a:ea typeface="Hiragino Sans W3" charset="-128"/>
                <a:cs typeface="Hiragino Sans W3" charset="-128"/>
              </a:rPr>
              <a:t>: </a:t>
            </a:r>
            <a:r>
              <a:rPr lang="ja-JP" altLang="en-US" sz="1800" dirty="0" smtClean="0">
                <a:solidFill>
                  <a:schemeClr val="tx1"/>
                </a:solidFill>
                <a:latin typeface="Hiragino Sans W3" charset="-128"/>
                <a:ea typeface="Hiragino Sans W3" charset="-128"/>
                <a:cs typeface="Hiragino Sans W3" charset="-128"/>
              </a:rPr>
              <a:t>タイプ・サブタイプ</a:t>
            </a:r>
            <a:r>
              <a:rPr lang="en-US" altLang="ja-JP" sz="1800" dirty="0">
                <a:solidFill>
                  <a:schemeClr val="tx1"/>
                </a:solidFill>
                <a:latin typeface="Hiragino Sans W3" charset="-128"/>
                <a:ea typeface="Hiragino Sans W3" charset="-128"/>
                <a:cs typeface="Hiragino Sans W3" charset="-128"/>
              </a:rPr>
              <a:t>[; charset=</a:t>
            </a:r>
            <a:r>
              <a:rPr lang="ja-JP" altLang="en-US" sz="1800" dirty="0">
                <a:solidFill>
                  <a:schemeClr val="tx1"/>
                </a:solidFill>
                <a:latin typeface="Hiragino Sans W3" charset="-128"/>
                <a:ea typeface="Hiragino Sans W3" charset="-128"/>
                <a:cs typeface="Hiragino Sans W3" charset="-128"/>
              </a:rPr>
              <a:t>文字コード 等のパラメータ</a:t>
            </a:r>
            <a:r>
              <a:rPr lang="en-US" altLang="ja-JP" sz="1800" dirty="0">
                <a:solidFill>
                  <a:schemeClr val="tx1"/>
                </a:solidFill>
                <a:latin typeface="Hiragino Sans W3" charset="-128"/>
                <a:ea typeface="Hiragino Sans W3" charset="-128"/>
                <a:cs typeface="Hiragino Sans W3" charset="-128"/>
              </a:rPr>
              <a:t>]</a:t>
            </a:r>
            <a:endParaRPr lang="en-US" altLang="ja-JP" sz="1800" dirty="0" smtClean="0">
              <a:latin typeface="Hiragino Sans W3" charset="-128"/>
              <a:ea typeface="Hiragino Sans W3" charset="-128"/>
              <a:cs typeface="Hiragino Sans W3" charset="-128"/>
            </a:endParaRPr>
          </a:p>
          <a:p>
            <a:pPr lvl="1"/>
            <a:r>
              <a:rPr lang="en-US" altLang="ja-JP" sz="2400" dirty="0">
                <a:latin typeface="Hiragino Sans W3" charset="-128"/>
                <a:ea typeface="Hiragino Sans W3" charset="-128"/>
                <a:cs typeface="Hiragino Sans W3" charset="-128"/>
              </a:rPr>
              <a:t>t</a:t>
            </a:r>
            <a:r>
              <a:rPr lang="en-US" altLang="ja-JP" sz="2400" dirty="0" smtClean="0">
                <a:latin typeface="Hiragino Sans W3" charset="-128"/>
                <a:ea typeface="Hiragino Sans W3" charset="-128"/>
                <a:cs typeface="Hiragino Sans W3" charset="-128"/>
              </a:rPr>
              <a:t>ext, application, image, audio, video, model, message, multipart</a:t>
            </a:r>
          </a:p>
          <a:p>
            <a:r>
              <a:rPr lang="en-US" altLang="ja-JP" sz="2800" dirty="0" smtClean="0"/>
              <a:t>Content-Disposition: </a:t>
            </a:r>
            <a:r>
              <a:rPr lang="ja-JP" altLang="en-US" sz="2800" dirty="0" smtClean="0"/>
              <a:t>ボディ</a:t>
            </a:r>
            <a:r>
              <a:rPr lang="ja-JP" altLang="en-US" sz="2800" dirty="0"/>
              <a:t>に含まれるファイルなどのデータの属性を</a:t>
            </a:r>
            <a:r>
              <a:rPr lang="ja-JP" altLang="en-US" sz="2800" dirty="0" smtClean="0"/>
              <a:t>指定</a:t>
            </a:r>
            <a:endParaRPr lang="en-US" altLang="ja-JP" sz="2800" dirty="0" smtClean="0"/>
          </a:p>
          <a:p>
            <a:r>
              <a:rPr lang="en-US" altLang="ja-JP" sz="2800" dirty="0" smtClean="0"/>
              <a:t>Content-Transfer-Encoding: </a:t>
            </a:r>
            <a:r>
              <a:rPr lang="ja-JP" altLang="en-US" sz="2800" dirty="0" smtClean="0"/>
              <a:t>格納方法</a:t>
            </a:r>
            <a:endParaRPr lang="en-US" altLang="ja-JP" sz="2800" dirty="0"/>
          </a:p>
          <a:p>
            <a:pPr lvl="1"/>
            <a:r>
              <a:rPr kumimoji="1" lang="en-US" altLang="ja-JP" sz="2400" dirty="0" smtClean="0">
                <a:latin typeface="Hiragino Sans W3" charset="-128"/>
                <a:ea typeface="Hiragino Sans W3" charset="-128"/>
                <a:cs typeface="Hiragino Sans W3" charset="-128"/>
              </a:rPr>
              <a:t>7bit, 8bit, binary, </a:t>
            </a:r>
            <a:r>
              <a:rPr lang="en-US" altLang="ja-JP" sz="2400" dirty="0"/>
              <a:t>quoted-printable, </a:t>
            </a:r>
            <a:r>
              <a:rPr lang="en-US" altLang="ja-JP" sz="2400" dirty="0">
                <a:solidFill>
                  <a:srgbClr val="FF0000"/>
                </a:solidFill>
              </a:rPr>
              <a:t>base64</a:t>
            </a:r>
            <a:endParaRPr kumimoji="1" lang="ja-JP" altLang="en-US" sz="2400" dirty="0">
              <a:solidFill>
                <a:srgbClr val="FF0000"/>
              </a:solidFill>
              <a:latin typeface="Hiragino Sans W3" charset="-128"/>
              <a:ea typeface="Hiragino Sans W3" charset="-128"/>
              <a:cs typeface="Hiragino Sans W3" charset="-128"/>
            </a:endParaRPr>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dirty="0" smtClean="0"/>
              <a:t>文字コードの闇 </a:t>
            </a:r>
            <a:r>
              <a:rPr lang="en-US" altLang="ja-JP" dirty="0" smtClean="0"/>
              <a:t>(</a:t>
            </a:r>
            <a:r>
              <a:rPr lang="ja-JP" altLang="en-US" dirty="0" smtClean="0"/>
              <a:t>岡﨑 神戸大</a:t>
            </a:r>
            <a:r>
              <a:rPr lang="en-US" altLang="ja-JP" dirty="0"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30</a:t>
            </a:fld>
            <a:endParaRPr lang="en-US" altLang="ja-JP" dirty="0"/>
          </a:p>
        </p:txBody>
      </p:sp>
    </p:spTree>
    <p:extLst>
      <p:ext uri="{BB962C8B-B14F-4D97-AF65-F5344CB8AC3E}">
        <p14:creationId xmlns:p14="http://schemas.microsoft.com/office/powerpoint/2010/main" val="1922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98425"/>
            <a:ext cx="8962578" cy="695325"/>
          </a:xfrm>
        </p:spPr>
        <p:txBody>
          <a:bodyPr/>
          <a:lstStyle/>
          <a:p>
            <a:r>
              <a:rPr lang="en-US" altLang="ja-JP" dirty="0" smtClean="0"/>
              <a:t>B</a:t>
            </a:r>
            <a:r>
              <a:rPr kumimoji="1" lang="en-US" altLang="ja-JP" dirty="0" smtClean="0"/>
              <a:t>ase64 </a:t>
            </a:r>
            <a:r>
              <a:rPr kumimoji="1" lang="ja-JP" altLang="en-US" dirty="0" smtClean="0"/>
              <a:t>のエンコーディング方法について</a:t>
            </a:r>
            <a:endParaRPr kumimoji="1" lang="ja-JP" altLang="en-US" dirty="0"/>
          </a:p>
        </p:txBody>
      </p:sp>
      <p:sp>
        <p:nvSpPr>
          <p:cNvPr id="3" name="コンテンツ プレースホルダー 2"/>
          <p:cNvSpPr>
            <a:spLocks noGrp="1"/>
          </p:cNvSpPr>
          <p:nvPr>
            <p:ph idx="1"/>
          </p:nvPr>
        </p:nvSpPr>
        <p:spPr>
          <a:xfrm>
            <a:off x="199405" y="1165644"/>
            <a:ext cx="3185145" cy="4423097"/>
          </a:xfrm>
        </p:spPr>
        <p:txBody>
          <a:bodyPr/>
          <a:lstStyle/>
          <a:p>
            <a:r>
              <a:rPr lang="ja-JP" altLang="en-US" sz="2400" dirty="0"/>
              <a:t>元データを</a:t>
            </a:r>
            <a:r>
              <a:rPr lang="en-US" altLang="ja-JP" sz="2400" dirty="0"/>
              <a:t>6</a:t>
            </a:r>
            <a:r>
              <a:rPr lang="ja-JP" altLang="en-US" sz="2400" dirty="0"/>
              <a:t>ビットずつに</a:t>
            </a:r>
            <a:r>
              <a:rPr lang="ja-JP" altLang="en-US" sz="2400" dirty="0" smtClean="0"/>
              <a:t>分割</a:t>
            </a:r>
            <a:r>
              <a:rPr lang="en-US" altLang="ja-JP" sz="2400" dirty="0" smtClean="0"/>
              <a:t>.</a:t>
            </a:r>
            <a:r>
              <a:rPr lang="en-US" altLang="ja-JP" sz="2400" dirty="0"/>
              <a:t>(</a:t>
            </a:r>
            <a:r>
              <a:rPr lang="en-US" altLang="ja-JP" sz="2400" dirty="0" smtClean="0"/>
              <a:t>6</a:t>
            </a:r>
            <a:r>
              <a:rPr lang="ja-JP" altLang="en-US" sz="2400" dirty="0"/>
              <a:t>ビットに満たない分は</a:t>
            </a:r>
            <a:r>
              <a:rPr lang="en-US" altLang="ja-JP" sz="2400" dirty="0"/>
              <a:t>0</a:t>
            </a:r>
            <a:r>
              <a:rPr lang="ja-JP" altLang="en-US" sz="2400" dirty="0"/>
              <a:t>を追加して</a:t>
            </a:r>
            <a:r>
              <a:rPr lang="en-US" altLang="ja-JP" sz="2400" dirty="0"/>
              <a:t>6</a:t>
            </a:r>
            <a:r>
              <a:rPr lang="ja-JP" altLang="en-US" sz="2400" dirty="0"/>
              <a:t>ビットに</a:t>
            </a:r>
            <a:r>
              <a:rPr lang="ja-JP" altLang="en-US" sz="2400" dirty="0" smtClean="0"/>
              <a:t>する</a:t>
            </a:r>
            <a:r>
              <a:rPr lang="en-US" altLang="ja-JP" sz="2400" dirty="0" smtClean="0"/>
              <a:t>)</a:t>
            </a:r>
            <a:endParaRPr lang="ja-JP" altLang="en-US" sz="2400" dirty="0"/>
          </a:p>
          <a:p>
            <a:r>
              <a:rPr lang="ja-JP" altLang="en-US" sz="2400" dirty="0"/>
              <a:t>各</a:t>
            </a:r>
            <a:r>
              <a:rPr lang="en-US" altLang="ja-JP" sz="2400" dirty="0"/>
              <a:t>6</a:t>
            </a:r>
            <a:r>
              <a:rPr lang="ja-JP" altLang="en-US" sz="2400" dirty="0"/>
              <a:t>ビットの値を変換表を使って</a:t>
            </a:r>
            <a:r>
              <a:rPr lang="en-US" altLang="ja-JP" sz="2400" dirty="0"/>
              <a:t>4</a:t>
            </a:r>
            <a:r>
              <a:rPr lang="ja-JP" altLang="en-US" sz="2400" dirty="0"/>
              <a:t>文字ずつ</a:t>
            </a:r>
            <a:r>
              <a:rPr lang="ja-JP" altLang="en-US" sz="2400" dirty="0" smtClean="0"/>
              <a:t>変換</a:t>
            </a:r>
            <a:r>
              <a:rPr lang="en-US" altLang="ja-JP" sz="2400" dirty="0" smtClean="0"/>
              <a:t>.(4</a:t>
            </a:r>
            <a:r>
              <a:rPr lang="ja-JP" altLang="en-US" sz="2400" dirty="0"/>
              <a:t>文字に満たない分は </a:t>
            </a:r>
            <a:r>
              <a:rPr lang="en-US" altLang="ja-JP" sz="2400" dirty="0"/>
              <a:t>= </a:t>
            </a:r>
            <a:r>
              <a:rPr lang="ja-JP" altLang="en-US" sz="2400" dirty="0"/>
              <a:t>記号を追加して</a:t>
            </a:r>
            <a:r>
              <a:rPr lang="en-US" altLang="ja-JP" sz="2400" dirty="0"/>
              <a:t>4</a:t>
            </a:r>
            <a:r>
              <a:rPr lang="ja-JP" altLang="en-US" sz="2400" dirty="0"/>
              <a:t>文字に</a:t>
            </a:r>
            <a:r>
              <a:rPr lang="ja-JP" altLang="en-US" sz="2400" dirty="0" smtClean="0"/>
              <a:t>する</a:t>
            </a:r>
            <a:r>
              <a:rPr lang="en-US" altLang="ja-JP" sz="2400" dirty="0" smtClean="0"/>
              <a:t>)</a:t>
            </a:r>
            <a:endParaRPr lang="ja-JP" altLang="en-US" sz="2400" dirty="0"/>
          </a:p>
          <a:p>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31</a:t>
            </a:fld>
            <a:endParaRPr lang="en-US" altLang="ja-JP" dirty="0"/>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4550" y="1080192"/>
            <a:ext cx="6367885" cy="4941096"/>
          </a:xfrm>
          <a:prstGeom prst="rect">
            <a:avLst/>
          </a:prstGeom>
        </p:spPr>
      </p:pic>
    </p:spTree>
    <p:extLst>
      <p:ext uri="{BB962C8B-B14F-4D97-AF65-F5344CB8AC3E}">
        <p14:creationId xmlns:p14="http://schemas.microsoft.com/office/powerpoint/2010/main" val="6111868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Base64 </a:t>
            </a:r>
            <a:r>
              <a:rPr kumimoji="1" lang="ja-JP" altLang="en-US" dirty="0" smtClean="0"/>
              <a:t>の変換具体例</a:t>
            </a:r>
            <a:endParaRPr kumimoji="1" lang="ja-JP" altLang="en-US" dirty="0"/>
          </a:p>
        </p:txBody>
      </p:sp>
      <p:sp>
        <p:nvSpPr>
          <p:cNvPr id="3" name="コンテンツ プレースホルダー 2"/>
          <p:cNvSpPr>
            <a:spLocks noGrp="1"/>
          </p:cNvSpPr>
          <p:nvPr>
            <p:ph idx="1"/>
          </p:nvPr>
        </p:nvSpPr>
        <p:spPr>
          <a:xfrm>
            <a:off x="-15552" y="764704"/>
            <a:ext cx="9906000" cy="5669434"/>
          </a:xfrm>
          <a:solidFill>
            <a:schemeClr val="tx2"/>
          </a:solidFill>
        </p:spPr>
        <p:txBody>
          <a:bodyPr/>
          <a:lstStyle/>
          <a:p>
            <a:pPr>
              <a:buFont typeface="+mj-lt"/>
              <a:buAutoNum type="arabicPeriod"/>
            </a:pPr>
            <a:r>
              <a:rPr lang="ja-JP" altLang="en-US" sz="2000" dirty="0"/>
              <a:t>元データ </a:t>
            </a:r>
          </a:p>
          <a:p>
            <a:pPr lvl="1"/>
            <a:r>
              <a:rPr lang="ja-JP" altLang="en-US" sz="1800" dirty="0"/>
              <a:t>文字列</a:t>
            </a:r>
            <a:r>
              <a:rPr lang="en-US" altLang="ja-JP" sz="1800" dirty="0"/>
              <a:t>: "ABCDEFG"</a:t>
            </a:r>
          </a:p>
          <a:p>
            <a:pPr lvl="1"/>
            <a:r>
              <a:rPr lang="en-US" altLang="ja-JP" sz="1800" dirty="0"/>
              <a:t>16</a:t>
            </a:r>
            <a:r>
              <a:rPr lang="ja-JP" altLang="en-US" sz="1800" dirty="0"/>
              <a:t>進表現</a:t>
            </a:r>
            <a:r>
              <a:rPr lang="en-US" altLang="ja-JP" sz="1800" dirty="0"/>
              <a:t>: 41, 42, 43, 44, 45, 46, 47</a:t>
            </a:r>
          </a:p>
          <a:p>
            <a:pPr lvl="1"/>
            <a:r>
              <a:rPr lang="en-US" altLang="ja-JP" sz="1800" dirty="0"/>
              <a:t>2</a:t>
            </a:r>
            <a:r>
              <a:rPr lang="ja-JP" altLang="en-US" sz="1800" dirty="0"/>
              <a:t>進表現</a:t>
            </a:r>
            <a:r>
              <a:rPr lang="en-US" altLang="ja-JP" sz="1800" dirty="0"/>
              <a:t>: 0100 0001, 0100 0010, 0100 0011, 0100 0100, 0100 0101, 0100 0110, 0100 0111</a:t>
            </a:r>
          </a:p>
          <a:p>
            <a:pPr>
              <a:buFont typeface="+mj-lt"/>
              <a:buAutoNum type="arabicPeriod"/>
            </a:pPr>
            <a:r>
              <a:rPr lang="en-US" altLang="ja-JP" sz="2000" dirty="0"/>
              <a:t>6</a:t>
            </a:r>
            <a:r>
              <a:rPr lang="ja-JP" altLang="en-US" sz="2000" dirty="0"/>
              <a:t>ビットずつに分割 </a:t>
            </a:r>
          </a:p>
          <a:p>
            <a:pPr lvl="1"/>
            <a:r>
              <a:rPr lang="en-US" altLang="ja-JP" sz="1800" dirty="0"/>
              <a:t>010000 010100 001001 000011 010001 000100 010101 000110 010001 11</a:t>
            </a:r>
          </a:p>
          <a:p>
            <a:pPr>
              <a:buFont typeface="+mj-lt"/>
              <a:buAutoNum type="arabicPeriod"/>
            </a:pPr>
            <a:r>
              <a:rPr lang="en-US" altLang="ja-JP" sz="2000" dirty="0"/>
              <a:t>2</a:t>
            </a:r>
            <a:r>
              <a:rPr lang="ja-JP" altLang="en-US" sz="2000" dirty="0"/>
              <a:t>ビット余るので、</a:t>
            </a:r>
            <a:r>
              <a:rPr lang="en-US" altLang="ja-JP" sz="2000" dirty="0"/>
              <a:t>4</a:t>
            </a:r>
            <a:r>
              <a:rPr lang="ja-JP" altLang="en-US" sz="2000" dirty="0"/>
              <a:t>ビット分</a:t>
            </a:r>
            <a:r>
              <a:rPr lang="en-US" altLang="ja-JP" sz="2000" dirty="0"/>
              <a:t>0</a:t>
            </a:r>
            <a:r>
              <a:rPr lang="ja-JP" altLang="en-US" sz="2000" dirty="0"/>
              <a:t>を追加して</a:t>
            </a:r>
            <a:r>
              <a:rPr lang="en-US" altLang="ja-JP" sz="2000" dirty="0"/>
              <a:t>6</a:t>
            </a:r>
            <a:r>
              <a:rPr lang="ja-JP" altLang="en-US" sz="2000" dirty="0"/>
              <a:t>ビットにする </a:t>
            </a:r>
          </a:p>
          <a:p>
            <a:pPr lvl="1"/>
            <a:r>
              <a:rPr lang="en-US" altLang="ja-JP" sz="1800" dirty="0"/>
              <a:t>010000 010100 001001 000011 010001 000100 010101 000110 010001 110000</a:t>
            </a:r>
          </a:p>
          <a:p>
            <a:pPr>
              <a:buFont typeface="+mj-lt"/>
              <a:buAutoNum type="arabicPeriod"/>
            </a:pPr>
            <a:r>
              <a:rPr lang="ja-JP" altLang="en-US" sz="2000" dirty="0"/>
              <a:t>変換表により、</a:t>
            </a:r>
            <a:r>
              <a:rPr lang="en-US" altLang="ja-JP" sz="2000" dirty="0"/>
              <a:t>4</a:t>
            </a:r>
            <a:r>
              <a:rPr lang="ja-JP" altLang="en-US" sz="2000" dirty="0"/>
              <a:t>文字ずつ変換 </a:t>
            </a:r>
          </a:p>
          <a:p>
            <a:pPr lvl="1"/>
            <a:r>
              <a:rPr lang="en-US" altLang="ja-JP" sz="1800" dirty="0"/>
              <a:t>"QUJD", "REVG", "</a:t>
            </a:r>
            <a:r>
              <a:rPr lang="en-US" altLang="ja-JP" sz="1800" dirty="0" err="1"/>
              <a:t>Rw</a:t>
            </a:r>
            <a:r>
              <a:rPr lang="en-US" altLang="ja-JP" sz="1800" dirty="0"/>
              <a:t>"</a:t>
            </a:r>
          </a:p>
          <a:p>
            <a:pPr>
              <a:buFont typeface="+mj-lt"/>
              <a:buAutoNum type="arabicPeriod"/>
            </a:pPr>
            <a:r>
              <a:rPr lang="en-US" altLang="ja-JP" sz="2000" dirty="0"/>
              <a:t>2</a:t>
            </a:r>
            <a:r>
              <a:rPr lang="ja-JP" altLang="en-US" sz="2000" dirty="0"/>
              <a:t>文字余るので、</a:t>
            </a:r>
            <a:r>
              <a:rPr lang="en-US" altLang="ja-JP" sz="2000" dirty="0"/>
              <a:t>2</a:t>
            </a:r>
            <a:r>
              <a:rPr lang="ja-JP" altLang="en-US" sz="2000" dirty="0"/>
              <a:t>文字分 </a:t>
            </a:r>
            <a:r>
              <a:rPr lang="en-US" altLang="ja-JP" sz="2000" dirty="0"/>
              <a:t>= </a:t>
            </a:r>
            <a:r>
              <a:rPr lang="ja-JP" altLang="en-US" sz="2000" dirty="0"/>
              <a:t>記号を追加して</a:t>
            </a:r>
            <a:r>
              <a:rPr lang="en-US" altLang="ja-JP" sz="2000" dirty="0"/>
              <a:t>4</a:t>
            </a:r>
            <a:r>
              <a:rPr lang="ja-JP" altLang="en-US" sz="2000" dirty="0"/>
              <a:t>文字にする </a:t>
            </a:r>
          </a:p>
          <a:p>
            <a:pPr lvl="1"/>
            <a:r>
              <a:rPr lang="en-US" altLang="ja-JP" sz="1800" dirty="0"/>
              <a:t>"QUJD", "REVG", "</a:t>
            </a:r>
            <a:r>
              <a:rPr lang="en-US" altLang="ja-JP" sz="1800" dirty="0" err="1"/>
              <a:t>Rw</a:t>
            </a:r>
            <a:r>
              <a:rPr lang="en-US" altLang="ja-JP" sz="1800" dirty="0"/>
              <a:t>=="</a:t>
            </a:r>
          </a:p>
          <a:p>
            <a:pPr>
              <a:buFont typeface="+mj-lt"/>
              <a:buAutoNum type="arabicPeriod"/>
            </a:pPr>
            <a:r>
              <a:rPr lang="en-US" altLang="ja-JP" sz="2000" dirty="0"/>
              <a:t>Base64</a:t>
            </a:r>
            <a:r>
              <a:rPr lang="ja-JP" altLang="en-US" sz="2000" dirty="0"/>
              <a:t>文字列 </a:t>
            </a:r>
          </a:p>
          <a:p>
            <a:pPr lvl="1"/>
            <a:r>
              <a:rPr lang="en-US" altLang="ja-JP" sz="1800" dirty="0"/>
              <a:t>"</a:t>
            </a:r>
            <a:r>
              <a:rPr lang="en-US" altLang="ja-JP" sz="1800" dirty="0" err="1"/>
              <a:t>QUJDREVGRw</a:t>
            </a:r>
            <a:r>
              <a:rPr lang="en-US" altLang="ja-JP" sz="1800" dirty="0"/>
              <a:t>=="</a:t>
            </a:r>
          </a:p>
          <a:p>
            <a:endParaRPr kumimoji="1" lang="ja-JP" altLang="en-US" sz="20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32</a:t>
            </a:fld>
            <a:endParaRPr lang="en-US" altLang="ja-JP" dirty="0"/>
          </a:p>
        </p:txBody>
      </p:sp>
    </p:spTree>
    <p:extLst>
      <p:ext uri="{BB962C8B-B14F-4D97-AF65-F5344CB8AC3E}">
        <p14:creationId xmlns:p14="http://schemas.microsoft.com/office/powerpoint/2010/main" val="1780134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98425"/>
            <a:ext cx="9163050" cy="695325"/>
          </a:xfrm>
        </p:spPr>
        <p:txBody>
          <a:bodyPr/>
          <a:lstStyle/>
          <a:p>
            <a:r>
              <a:rPr kumimoji="1" lang="ja-JP" altLang="en-US" sz="3200" dirty="0" smtClean="0"/>
              <a:t>添付した</a:t>
            </a:r>
            <a:r>
              <a:rPr kumimoji="1" lang="en-US" altLang="ja-JP" sz="3200" dirty="0" smtClean="0"/>
              <a:t> PDF </a:t>
            </a:r>
            <a:r>
              <a:rPr kumimoji="1" lang="ja-JP" altLang="en-US" sz="3200" dirty="0" smtClean="0"/>
              <a:t>ファイルが文字化けする問題</a:t>
            </a:r>
            <a:endParaRPr kumimoji="1" lang="ja-JP" altLang="en-US" sz="3200" dirty="0"/>
          </a:p>
        </p:txBody>
      </p:sp>
      <p:sp>
        <p:nvSpPr>
          <p:cNvPr id="3" name="コンテンツ プレースホルダー 2"/>
          <p:cNvSpPr>
            <a:spLocks noGrp="1"/>
          </p:cNvSpPr>
          <p:nvPr>
            <p:ph idx="1"/>
          </p:nvPr>
        </p:nvSpPr>
        <p:spPr>
          <a:xfrm>
            <a:off x="742950" y="932213"/>
            <a:ext cx="8420100" cy="666328"/>
          </a:xfrm>
        </p:spPr>
        <p:txBody>
          <a:bodyPr/>
          <a:lstStyle/>
          <a:p>
            <a:r>
              <a:rPr kumimoji="1" lang="ja-JP" altLang="en-US" dirty="0" smtClean="0"/>
              <a:t>文字化けした場合としなかった場合の比較</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33</a:t>
            </a:fld>
            <a:endParaRPr lang="en-US" altLang="ja-JP" dirty="0"/>
          </a:p>
        </p:txBody>
      </p:sp>
      <p:sp>
        <p:nvSpPr>
          <p:cNvPr id="7" name="テキスト ボックス 6"/>
          <p:cNvSpPr txBox="1"/>
          <p:nvPr/>
        </p:nvSpPr>
        <p:spPr>
          <a:xfrm>
            <a:off x="1208584" y="1546944"/>
            <a:ext cx="6624736" cy="1754326"/>
          </a:xfrm>
          <a:prstGeom prst="rect">
            <a:avLst/>
          </a:prstGeom>
          <a:solidFill>
            <a:schemeClr val="tx1"/>
          </a:solidFill>
        </p:spPr>
        <p:txBody>
          <a:bodyPr wrap="square" rtlCol="0">
            <a:spAutoFit/>
          </a:bodyPr>
          <a:lstStyle/>
          <a:p>
            <a:r>
              <a:rPr lang="en-US" altLang="ja-JP" sz="1200" dirty="0">
                <a:solidFill>
                  <a:schemeClr val="tx2"/>
                </a:solidFill>
                <a:latin typeface="Consolas" charset="0"/>
                <a:ea typeface="Consolas" charset="0"/>
                <a:cs typeface="Consolas" charset="0"/>
              </a:rPr>
              <a:t>--------------010107020604020303060803 </a:t>
            </a:r>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Content-Type</a:t>
            </a:r>
            <a:r>
              <a:rPr lang="en-US" altLang="ja-JP" sz="1200" dirty="0">
                <a:solidFill>
                  <a:schemeClr val="tx2"/>
                </a:solidFill>
                <a:latin typeface="Consolas" charset="0"/>
                <a:ea typeface="Consolas" charset="0"/>
                <a:cs typeface="Consolas" charset="0"/>
              </a:rPr>
              <a:t>: application/pdf</a:t>
            </a:r>
            <a:r>
              <a:rPr lang="en-US" altLang="ja-JP" sz="1200" dirty="0" smtClean="0">
                <a:solidFill>
                  <a:schemeClr val="tx2"/>
                </a:solidFill>
                <a:latin typeface="Consolas" charset="0"/>
                <a:ea typeface="Consolas" charset="0"/>
                <a:cs typeface="Consolas" charset="0"/>
              </a:rPr>
              <a:t>;</a:t>
            </a:r>
          </a:p>
          <a:p>
            <a:r>
              <a:rPr lang="en-US" altLang="ja-JP" sz="1200" dirty="0" smtClean="0">
                <a:solidFill>
                  <a:schemeClr val="tx2"/>
                </a:solidFill>
                <a:latin typeface="Consolas" charset="0"/>
                <a:ea typeface="Consolas" charset="0"/>
                <a:cs typeface="Consolas" charset="0"/>
              </a:rPr>
              <a:t> </a:t>
            </a:r>
            <a:r>
              <a:rPr lang="en-US" altLang="ja-JP" sz="1200" dirty="0">
                <a:solidFill>
                  <a:schemeClr val="tx2"/>
                </a:solidFill>
                <a:latin typeface="Consolas" charset="0"/>
                <a:ea typeface="Consolas" charset="0"/>
                <a:cs typeface="Consolas" charset="0"/>
              </a:rPr>
              <a:t>name="=?</a:t>
            </a:r>
            <a:r>
              <a:rPr lang="en-US" altLang="ja-JP" sz="1200" dirty="0">
                <a:solidFill>
                  <a:srgbClr val="FFFF00"/>
                </a:solidFill>
                <a:latin typeface="Consolas" charset="0"/>
                <a:ea typeface="Consolas" charset="0"/>
                <a:cs typeface="Consolas" charset="0"/>
              </a:rPr>
              <a:t>UTF-8</a:t>
            </a:r>
            <a:r>
              <a:rPr lang="en-US" altLang="ja-JP" sz="1200" dirty="0">
                <a:solidFill>
                  <a:schemeClr val="tx2"/>
                </a:solidFill>
                <a:latin typeface="Consolas" charset="0"/>
                <a:ea typeface="Consolas" charset="0"/>
                <a:cs typeface="Consolas" charset="0"/>
              </a:rPr>
              <a:t>?B?NTTjgq3jg6Pjg7Pjg5vjgprjg6rjg7zopoHpoIUucGRm?=" </a:t>
            </a:r>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Content-Transfer-Encoding</a:t>
            </a:r>
            <a:r>
              <a:rPr lang="en-US" altLang="ja-JP" sz="1200" dirty="0">
                <a:solidFill>
                  <a:schemeClr val="tx2"/>
                </a:solidFill>
                <a:latin typeface="Consolas" charset="0"/>
                <a:ea typeface="Consolas" charset="0"/>
                <a:cs typeface="Consolas" charset="0"/>
              </a:rPr>
              <a:t>: </a:t>
            </a:r>
            <a:r>
              <a:rPr lang="en-US" altLang="ja-JP" sz="1200" dirty="0">
                <a:solidFill>
                  <a:srgbClr val="FF0000"/>
                </a:solidFill>
                <a:latin typeface="Consolas" charset="0"/>
                <a:ea typeface="Consolas" charset="0"/>
                <a:cs typeface="Consolas" charset="0"/>
              </a:rPr>
              <a:t>base64</a:t>
            </a:r>
            <a:r>
              <a:rPr lang="en-US" altLang="ja-JP" sz="1200" dirty="0">
                <a:solidFill>
                  <a:schemeClr val="tx2"/>
                </a:solidFill>
                <a:latin typeface="Consolas" charset="0"/>
                <a:ea typeface="Consolas" charset="0"/>
                <a:cs typeface="Consolas" charset="0"/>
              </a:rPr>
              <a:t> </a:t>
            </a:r>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Content-Disposition</a:t>
            </a:r>
            <a:r>
              <a:rPr lang="en-US" altLang="ja-JP" sz="1200" dirty="0">
                <a:solidFill>
                  <a:schemeClr val="tx2"/>
                </a:solidFill>
                <a:latin typeface="Consolas" charset="0"/>
                <a:ea typeface="Consolas" charset="0"/>
                <a:cs typeface="Consolas" charset="0"/>
              </a:rPr>
              <a:t>: attachment</a:t>
            </a:r>
            <a:r>
              <a:rPr lang="en-US" altLang="ja-JP" sz="1200" dirty="0" smtClean="0">
                <a:solidFill>
                  <a:schemeClr val="tx2"/>
                </a:solidFill>
                <a:latin typeface="Consolas" charset="0"/>
                <a:ea typeface="Consolas" charset="0"/>
                <a:cs typeface="Consolas" charset="0"/>
              </a:rPr>
              <a:t>;</a:t>
            </a:r>
          </a:p>
          <a:p>
            <a:r>
              <a:rPr lang="en-US" altLang="ja-JP" sz="1200" dirty="0" smtClean="0">
                <a:solidFill>
                  <a:schemeClr val="tx2"/>
                </a:solidFill>
                <a:latin typeface="Consolas" charset="0"/>
                <a:ea typeface="Consolas" charset="0"/>
                <a:cs typeface="Consolas" charset="0"/>
              </a:rPr>
              <a:t> </a:t>
            </a:r>
            <a:r>
              <a:rPr lang="en-US" altLang="ja-JP" sz="1200" dirty="0">
                <a:solidFill>
                  <a:schemeClr val="tx2"/>
                </a:solidFill>
                <a:latin typeface="Consolas" charset="0"/>
                <a:ea typeface="Consolas" charset="0"/>
                <a:cs typeface="Consolas" charset="0"/>
              </a:rPr>
              <a:t>filename*0*=</a:t>
            </a:r>
            <a:r>
              <a:rPr lang="en-US" altLang="ja-JP" sz="1200" dirty="0">
                <a:solidFill>
                  <a:srgbClr val="FFFF00"/>
                </a:solidFill>
                <a:latin typeface="Consolas" charset="0"/>
                <a:ea typeface="Consolas" charset="0"/>
                <a:cs typeface="Consolas" charset="0"/>
              </a:rPr>
              <a:t>iso-2022-jp</a:t>
            </a:r>
            <a:r>
              <a:rPr lang="en-US" altLang="ja-JP" sz="1200" dirty="0">
                <a:solidFill>
                  <a:schemeClr val="tx2"/>
                </a:solidFill>
                <a:latin typeface="Consolas" charset="0"/>
                <a:ea typeface="Consolas" charset="0"/>
                <a:cs typeface="Consolas" charset="0"/>
              </a:rPr>
              <a:t>''%</a:t>
            </a:r>
            <a:r>
              <a:rPr lang="en-US" altLang="ja-JP" sz="1200" dirty="0" smtClean="0">
                <a:solidFill>
                  <a:schemeClr val="tx2"/>
                </a:solidFill>
                <a:latin typeface="Consolas" charset="0"/>
                <a:ea typeface="Consolas" charset="0"/>
                <a:cs typeface="Consolas" charset="0"/>
              </a:rPr>
              <a:t>35%34%1B%24%42%25%2D%25%63%25%73%25%5B%1B%28%42;</a:t>
            </a:r>
          </a:p>
          <a:p>
            <a:r>
              <a:rPr lang="en-US" altLang="ja-JP" sz="1200" dirty="0">
                <a:solidFill>
                  <a:schemeClr val="tx2"/>
                </a:solidFill>
                <a:latin typeface="Consolas" charset="0"/>
                <a:ea typeface="Consolas" charset="0"/>
                <a:cs typeface="Consolas" charset="0"/>
              </a:rPr>
              <a:t> </a:t>
            </a:r>
            <a:r>
              <a:rPr lang="en-US" altLang="ja-JP" sz="1200" dirty="0" smtClean="0">
                <a:solidFill>
                  <a:schemeClr val="tx2"/>
                </a:solidFill>
                <a:latin typeface="Consolas" charset="0"/>
                <a:ea typeface="Consolas" charset="0"/>
                <a:cs typeface="Consolas" charset="0"/>
              </a:rPr>
              <a:t>filename*1</a:t>
            </a:r>
            <a:r>
              <a:rPr lang="en-US" altLang="ja-JP" sz="1200" dirty="0">
                <a:solidFill>
                  <a:schemeClr val="tx2"/>
                </a:solidFill>
                <a:latin typeface="Consolas" charset="0"/>
                <a:ea typeface="Consolas" charset="0"/>
                <a:cs typeface="Consolas" charset="0"/>
              </a:rPr>
              <a:t>*=%</a:t>
            </a:r>
            <a:r>
              <a:rPr lang="en-US" altLang="ja-JP" sz="1200" dirty="0" smtClean="0">
                <a:solidFill>
                  <a:schemeClr val="tx2"/>
                </a:solidFill>
                <a:latin typeface="Consolas" charset="0"/>
                <a:ea typeface="Consolas" charset="0"/>
                <a:cs typeface="Consolas" charset="0"/>
              </a:rPr>
              <a:t>3F%1B%24%42%25%6A%21%3C%4D%57%39%60%1B%28%42%2E%70%64%66</a:t>
            </a:r>
          </a:p>
          <a:p>
            <a:endParaRPr lang="en-US" altLang="ja-JP" sz="1200" dirty="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JVBERi0xLjMKJcTl8uXrp/Og0MTGCjQgMCBvYmoKPDwgL0xlbmd0aCA1IDAgUiAvRmlsdGVy</a:t>
            </a:r>
            <a:endParaRPr kumimoji="1" lang="ja-JP" altLang="en-US" sz="1200" dirty="0">
              <a:solidFill>
                <a:schemeClr val="tx2"/>
              </a:solidFill>
              <a:latin typeface="Consolas" charset="0"/>
              <a:ea typeface="Consolas" charset="0"/>
              <a:cs typeface="Consolas" charset="0"/>
            </a:endParaRPr>
          </a:p>
        </p:txBody>
      </p:sp>
      <p:sp>
        <p:nvSpPr>
          <p:cNvPr id="8" name="テキスト ボックス 7"/>
          <p:cNvSpPr txBox="1"/>
          <p:nvPr/>
        </p:nvSpPr>
        <p:spPr>
          <a:xfrm>
            <a:off x="1208584" y="3330858"/>
            <a:ext cx="6624736" cy="1754326"/>
          </a:xfrm>
          <a:prstGeom prst="rect">
            <a:avLst/>
          </a:prstGeom>
          <a:solidFill>
            <a:schemeClr val="tx1"/>
          </a:solidFill>
        </p:spPr>
        <p:txBody>
          <a:bodyPr wrap="square" rtlCol="0">
            <a:spAutoFit/>
          </a:bodyPr>
          <a:lstStyle/>
          <a:p>
            <a:r>
              <a:rPr lang="en-US" altLang="ja-JP" sz="1200" dirty="0">
                <a:solidFill>
                  <a:schemeClr val="tx2"/>
                </a:solidFill>
                <a:latin typeface="Consolas" charset="0"/>
                <a:ea typeface="Consolas" charset="0"/>
                <a:cs typeface="Consolas" charset="0"/>
              </a:rPr>
              <a:t>--------------050801060509040808000302 </a:t>
            </a:r>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Content-Type</a:t>
            </a:r>
            <a:r>
              <a:rPr lang="en-US" altLang="ja-JP" sz="1200" dirty="0">
                <a:solidFill>
                  <a:schemeClr val="tx2"/>
                </a:solidFill>
                <a:latin typeface="Consolas" charset="0"/>
                <a:ea typeface="Consolas" charset="0"/>
                <a:cs typeface="Consolas" charset="0"/>
              </a:rPr>
              <a:t>: application/pdf</a:t>
            </a:r>
            <a:r>
              <a:rPr lang="en-US" altLang="ja-JP" sz="1200" dirty="0" smtClean="0">
                <a:solidFill>
                  <a:schemeClr val="tx2"/>
                </a:solidFill>
                <a:latin typeface="Consolas" charset="0"/>
                <a:ea typeface="Consolas" charset="0"/>
                <a:cs typeface="Consolas" charset="0"/>
              </a:rPr>
              <a:t>;</a:t>
            </a:r>
          </a:p>
          <a:p>
            <a:r>
              <a:rPr lang="en-US" altLang="ja-JP" sz="1200" dirty="0" smtClean="0">
                <a:solidFill>
                  <a:schemeClr val="tx2"/>
                </a:solidFill>
                <a:latin typeface="Consolas" charset="0"/>
                <a:ea typeface="Consolas" charset="0"/>
                <a:cs typeface="Consolas" charset="0"/>
              </a:rPr>
              <a:t> </a:t>
            </a:r>
            <a:r>
              <a:rPr lang="en-US" altLang="ja-JP" sz="1200" dirty="0">
                <a:solidFill>
                  <a:schemeClr val="tx2"/>
                </a:solidFill>
                <a:latin typeface="Consolas" charset="0"/>
                <a:ea typeface="Consolas" charset="0"/>
                <a:cs typeface="Consolas" charset="0"/>
              </a:rPr>
              <a:t>name="=?</a:t>
            </a:r>
            <a:r>
              <a:rPr lang="en-US" altLang="ja-JP" sz="1200" dirty="0">
                <a:solidFill>
                  <a:srgbClr val="FFFF00"/>
                </a:solidFill>
                <a:latin typeface="Consolas" charset="0"/>
                <a:ea typeface="Consolas" charset="0"/>
                <a:cs typeface="Consolas" charset="0"/>
              </a:rPr>
              <a:t>UTF-8</a:t>
            </a:r>
            <a:r>
              <a:rPr lang="en-US" altLang="ja-JP" sz="1200" dirty="0">
                <a:solidFill>
                  <a:schemeClr val="tx2"/>
                </a:solidFill>
                <a:latin typeface="Consolas" charset="0"/>
                <a:ea typeface="Consolas" charset="0"/>
                <a:cs typeface="Consolas" charset="0"/>
              </a:rPr>
              <a:t>?B?NTTjgq3jg6Pjg7Pjg5vjgprjg6rjg7zopoHpoIUucGRm?=" </a:t>
            </a:r>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Content-Transfer-Encoding</a:t>
            </a:r>
            <a:r>
              <a:rPr lang="en-US" altLang="ja-JP" sz="1200" dirty="0">
                <a:solidFill>
                  <a:schemeClr val="tx2"/>
                </a:solidFill>
                <a:latin typeface="Consolas" charset="0"/>
                <a:ea typeface="Consolas" charset="0"/>
                <a:cs typeface="Consolas" charset="0"/>
              </a:rPr>
              <a:t>: </a:t>
            </a:r>
            <a:r>
              <a:rPr lang="en-US" altLang="ja-JP" sz="1200" dirty="0">
                <a:solidFill>
                  <a:srgbClr val="FF0000"/>
                </a:solidFill>
                <a:latin typeface="Consolas" charset="0"/>
                <a:ea typeface="Consolas" charset="0"/>
                <a:cs typeface="Consolas" charset="0"/>
              </a:rPr>
              <a:t>base64</a:t>
            </a:r>
            <a:r>
              <a:rPr lang="en-US" altLang="ja-JP" sz="1200" dirty="0">
                <a:solidFill>
                  <a:schemeClr val="tx2"/>
                </a:solidFill>
                <a:latin typeface="Consolas" charset="0"/>
                <a:ea typeface="Consolas" charset="0"/>
                <a:cs typeface="Consolas" charset="0"/>
              </a:rPr>
              <a:t> </a:t>
            </a:r>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Content-Disposition</a:t>
            </a:r>
            <a:r>
              <a:rPr lang="en-US" altLang="ja-JP" sz="1200" dirty="0">
                <a:solidFill>
                  <a:schemeClr val="tx2"/>
                </a:solidFill>
                <a:latin typeface="Consolas" charset="0"/>
                <a:ea typeface="Consolas" charset="0"/>
                <a:cs typeface="Consolas" charset="0"/>
              </a:rPr>
              <a:t>: attachment</a:t>
            </a:r>
            <a:r>
              <a:rPr lang="en-US" altLang="ja-JP" sz="1200" dirty="0" smtClean="0">
                <a:solidFill>
                  <a:schemeClr val="tx2"/>
                </a:solidFill>
                <a:latin typeface="Consolas" charset="0"/>
                <a:ea typeface="Consolas" charset="0"/>
                <a:cs typeface="Consolas" charset="0"/>
              </a:rPr>
              <a:t>;</a:t>
            </a:r>
          </a:p>
          <a:p>
            <a:r>
              <a:rPr lang="en-US" altLang="ja-JP" sz="1200" dirty="0" smtClean="0">
                <a:solidFill>
                  <a:schemeClr val="tx2"/>
                </a:solidFill>
                <a:latin typeface="Consolas" charset="0"/>
                <a:ea typeface="Consolas" charset="0"/>
                <a:cs typeface="Consolas" charset="0"/>
              </a:rPr>
              <a:t> </a:t>
            </a:r>
            <a:r>
              <a:rPr lang="en-US" altLang="ja-JP" sz="1200" dirty="0">
                <a:solidFill>
                  <a:schemeClr val="tx2"/>
                </a:solidFill>
                <a:latin typeface="Consolas" charset="0"/>
                <a:ea typeface="Consolas" charset="0"/>
                <a:cs typeface="Consolas" charset="0"/>
              </a:rPr>
              <a:t>filename*0*=</a:t>
            </a:r>
            <a:r>
              <a:rPr lang="en-US" altLang="ja-JP" sz="1200" dirty="0" smtClean="0">
                <a:solidFill>
                  <a:srgbClr val="FFFF00"/>
                </a:solidFill>
                <a:latin typeface="Consolas" charset="0"/>
                <a:ea typeface="Consolas" charset="0"/>
                <a:cs typeface="Consolas" charset="0"/>
              </a:rPr>
              <a:t>utf-8</a:t>
            </a:r>
            <a:r>
              <a:rPr lang="en-US" altLang="ja-JP" sz="1200" dirty="0">
                <a:solidFill>
                  <a:schemeClr val="tx2"/>
                </a:solidFill>
                <a:latin typeface="Consolas" charset="0"/>
                <a:ea typeface="Consolas" charset="0"/>
                <a:cs typeface="Consolas" charset="0"/>
              </a:rPr>
              <a:t>''%</a:t>
            </a:r>
            <a:r>
              <a:rPr lang="en-US" altLang="ja-JP" sz="1200" dirty="0" smtClean="0">
                <a:solidFill>
                  <a:schemeClr val="tx2"/>
                </a:solidFill>
                <a:latin typeface="Consolas" charset="0"/>
                <a:ea typeface="Consolas" charset="0"/>
                <a:cs typeface="Consolas" charset="0"/>
              </a:rPr>
              <a:t>35%34%E3%82%AD%E3%83%A3%E3%83%B3%E3%83%9B%E3%82%9A%E3; </a:t>
            </a:r>
          </a:p>
          <a:p>
            <a:r>
              <a:rPr lang="en-US" altLang="ja-JP" sz="1200" dirty="0">
                <a:solidFill>
                  <a:schemeClr val="tx2"/>
                </a:solidFill>
                <a:latin typeface="Consolas" charset="0"/>
                <a:ea typeface="Consolas" charset="0"/>
                <a:cs typeface="Consolas" charset="0"/>
              </a:rPr>
              <a:t> </a:t>
            </a:r>
            <a:r>
              <a:rPr lang="en-US" altLang="ja-JP" sz="1200" dirty="0" smtClean="0">
                <a:solidFill>
                  <a:schemeClr val="tx2"/>
                </a:solidFill>
                <a:latin typeface="Consolas" charset="0"/>
                <a:ea typeface="Consolas" charset="0"/>
                <a:cs typeface="Consolas" charset="0"/>
              </a:rPr>
              <a:t>filename*1</a:t>
            </a:r>
            <a:r>
              <a:rPr lang="en-US" altLang="ja-JP" sz="1200" dirty="0">
                <a:solidFill>
                  <a:schemeClr val="tx2"/>
                </a:solidFill>
                <a:latin typeface="Consolas" charset="0"/>
                <a:ea typeface="Consolas" charset="0"/>
                <a:cs typeface="Consolas" charset="0"/>
              </a:rPr>
              <a:t>*=%83%AA%E3%83%BC%E8%A6%81%E9%A0%85%2E%70%64%66 </a:t>
            </a:r>
            <a:endParaRPr lang="en-US" altLang="ja-JP" sz="1200" dirty="0" smtClean="0">
              <a:solidFill>
                <a:schemeClr val="tx2"/>
              </a:solidFill>
              <a:latin typeface="Consolas" charset="0"/>
              <a:ea typeface="Consolas" charset="0"/>
              <a:cs typeface="Consolas" charset="0"/>
            </a:endParaRPr>
          </a:p>
          <a:p>
            <a:endParaRPr lang="en-US" altLang="ja-JP" sz="1200" dirty="0" smtClean="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JVBERi0xLjMKJcTl8uXrp/Og0MTGCjQgMCBvYmoKPDwgL0xlbmd0aCA1IDAgUiAvRmlsdGVy</a:t>
            </a:r>
            <a:endParaRPr kumimoji="1" lang="ja-JP" altLang="en-US" sz="1200" dirty="0">
              <a:solidFill>
                <a:schemeClr val="tx2"/>
              </a:solidFill>
              <a:latin typeface="Consolas" charset="0"/>
              <a:ea typeface="Consolas" charset="0"/>
              <a:cs typeface="Consolas" charset="0"/>
            </a:endParaRPr>
          </a:p>
        </p:txBody>
      </p:sp>
      <p:sp>
        <p:nvSpPr>
          <p:cNvPr id="9" name="テキスト ボックス 8"/>
          <p:cNvSpPr txBox="1"/>
          <p:nvPr/>
        </p:nvSpPr>
        <p:spPr>
          <a:xfrm>
            <a:off x="1208584" y="5114772"/>
            <a:ext cx="6624736" cy="1569660"/>
          </a:xfrm>
          <a:prstGeom prst="rect">
            <a:avLst/>
          </a:prstGeom>
          <a:solidFill>
            <a:schemeClr val="tx1"/>
          </a:solidFill>
        </p:spPr>
        <p:txBody>
          <a:bodyPr wrap="square" rtlCol="0">
            <a:spAutoFit/>
          </a:bodyPr>
          <a:lstStyle/>
          <a:p>
            <a:r>
              <a:rPr lang="en-US" altLang="ja-JP" sz="1200" dirty="0">
                <a:solidFill>
                  <a:schemeClr val="tx2"/>
                </a:solidFill>
                <a:latin typeface="Consolas" charset="0"/>
                <a:ea typeface="Consolas" charset="0"/>
                <a:cs typeface="Consolas" charset="0"/>
              </a:rPr>
              <a:t>--------------</a:t>
            </a:r>
            <a:r>
              <a:rPr lang="en-US" altLang="ja-JP" sz="1200" dirty="0" smtClean="0">
                <a:solidFill>
                  <a:schemeClr val="tx2"/>
                </a:solidFill>
                <a:latin typeface="Consolas" charset="0"/>
                <a:ea typeface="Consolas" charset="0"/>
                <a:cs typeface="Consolas" charset="0"/>
              </a:rPr>
              <a:t>040604030405000305070905</a:t>
            </a:r>
          </a:p>
          <a:p>
            <a:r>
              <a:rPr lang="en-US" altLang="ja-JP" sz="1200" dirty="0" smtClean="0">
                <a:solidFill>
                  <a:schemeClr val="tx2"/>
                </a:solidFill>
                <a:latin typeface="Consolas" charset="0"/>
                <a:ea typeface="Consolas" charset="0"/>
                <a:cs typeface="Consolas" charset="0"/>
              </a:rPr>
              <a:t>Content-Type</a:t>
            </a:r>
            <a:r>
              <a:rPr lang="en-US" altLang="ja-JP" sz="1200" dirty="0">
                <a:solidFill>
                  <a:schemeClr val="tx2"/>
                </a:solidFill>
                <a:latin typeface="Consolas" charset="0"/>
                <a:ea typeface="Consolas" charset="0"/>
                <a:cs typeface="Consolas" charset="0"/>
              </a:rPr>
              <a:t>: application/pdf</a:t>
            </a:r>
            <a:r>
              <a:rPr lang="en-US" altLang="ja-JP" sz="1200" dirty="0" smtClean="0">
                <a:solidFill>
                  <a:schemeClr val="tx2"/>
                </a:solidFill>
                <a:latin typeface="Consolas" charset="0"/>
                <a:ea typeface="Consolas" charset="0"/>
                <a:cs typeface="Consolas" charset="0"/>
              </a:rPr>
              <a:t>;</a:t>
            </a:r>
          </a:p>
          <a:p>
            <a:r>
              <a:rPr lang="en-US" altLang="ja-JP" sz="1200" dirty="0" smtClean="0">
                <a:solidFill>
                  <a:schemeClr val="tx2"/>
                </a:solidFill>
                <a:latin typeface="Consolas" charset="0"/>
                <a:ea typeface="Consolas" charset="0"/>
                <a:cs typeface="Consolas" charset="0"/>
              </a:rPr>
              <a:t> </a:t>
            </a:r>
            <a:r>
              <a:rPr lang="en-US" altLang="ja-JP" sz="1200" dirty="0">
                <a:solidFill>
                  <a:schemeClr val="tx2"/>
                </a:solidFill>
                <a:latin typeface="Consolas" charset="0"/>
                <a:ea typeface="Consolas" charset="0"/>
                <a:cs typeface="Consolas" charset="0"/>
              </a:rPr>
              <a:t>name="</a:t>
            </a:r>
            <a:r>
              <a:rPr lang="en-US" altLang="ja-JP" sz="1200" dirty="0" smtClean="0">
                <a:solidFill>
                  <a:schemeClr val="tx2"/>
                </a:solidFill>
                <a:latin typeface="Consolas" charset="0"/>
                <a:ea typeface="Consolas" charset="0"/>
                <a:cs typeface="Consolas" charset="0"/>
              </a:rPr>
              <a:t>54th-camporee_essential.pdf”</a:t>
            </a:r>
          </a:p>
          <a:p>
            <a:r>
              <a:rPr lang="en-US" altLang="ja-JP" sz="1200" dirty="0" smtClean="0">
                <a:solidFill>
                  <a:schemeClr val="tx2"/>
                </a:solidFill>
                <a:latin typeface="Consolas" charset="0"/>
                <a:ea typeface="Consolas" charset="0"/>
                <a:cs typeface="Consolas" charset="0"/>
              </a:rPr>
              <a:t>Content-Transfer-Encoding</a:t>
            </a:r>
            <a:r>
              <a:rPr lang="en-US" altLang="ja-JP" sz="1200" dirty="0">
                <a:solidFill>
                  <a:schemeClr val="tx2"/>
                </a:solidFill>
                <a:latin typeface="Consolas" charset="0"/>
                <a:ea typeface="Consolas" charset="0"/>
                <a:cs typeface="Consolas" charset="0"/>
              </a:rPr>
              <a:t>: </a:t>
            </a:r>
            <a:r>
              <a:rPr lang="en-US" altLang="ja-JP" sz="1200" dirty="0" smtClean="0">
                <a:solidFill>
                  <a:srgbClr val="FF0000"/>
                </a:solidFill>
                <a:latin typeface="Consolas" charset="0"/>
                <a:ea typeface="Consolas" charset="0"/>
                <a:cs typeface="Consolas" charset="0"/>
              </a:rPr>
              <a:t>base64</a:t>
            </a:r>
          </a:p>
          <a:p>
            <a:r>
              <a:rPr lang="en-US" altLang="ja-JP" sz="1200" dirty="0" smtClean="0">
                <a:solidFill>
                  <a:schemeClr val="tx2"/>
                </a:solidFill>
                <a:latin typeface="Consolas" charset="0"/>
                <a:ea typeface="Consolas" charset="0"/>
                <a:cs typeface="Consolas" charset="0"/>
              </a:rPr>
              <a:t>Content-Disposition</a:t>
            </a:r>
            <a:r>
              <a:rPr lang="en-US" altLang="ja-JP" sz="1200" dirty="0">
                <a:solidFill>
                  <a:schemeClr val="tx2"/>
                </a:solidFill>
                <a:latin typeface="Consolas" charset="0"/>
                <a:ea typeface="Consolas" charset="0"/>
                <a:cs typeface="Consolas" charset="0"/>
              </a:rPr>
              <a:t>: attachment</a:t>
            </a:r>
            <a:r>
              <a:rPr lang="en-US" altLang="ja-JP" sz="1200" dirty="0" smtClean="0">
                <a:solidFill>
                  <a:schemeClr val="tx2"/>
                </a:solidFill>
                <a:latin typeface="Consolas" charset="0"/>
                <a:ea typeface="Consolas" charset="0"/>
                <a:cs typeface="Consolas" charset="0"/>
              </a:rPr>
              <a:t>;</a:t>
            </a:r>
          </a:p>
          <a:p>
            <a:r>
              <a:rPr lang="en-US" altLang="ja-JP" sz="1200" dirty="0" smtClean="0">
                <a:solidFill>
                  <a:schemeClr val="tx2"/>
                </a:solidFill>
                <a:latin typeface="Consolas" charset="0"/>
                <a:ea typeface="Consolas" charset="0"/>
                <a:cs typeface="Consolas" charset="0"/>
              </a:rPr>
              <a:t> </a:t>
            </a:r>
            <a:r>
              <a:rPr lang="en-US" altLang="ja-JP" sz="1200" dirty="0">
                <a:solidFill>
                  <a:schemeClr val="tx2"/>
                </a:solidFill>
                <a:latin typeface="Consolas" charset="0"/>
                <a:ea typeface="Consolas" charset="0"/>
                <a:cs typeface="Consolas" charset="0"/>
              </a:rPr>
              <a:t>filename="</a:t>
            </a:r>
            <a:r>
              <a:rPr lang="en-US" altLang="ja-JP" sz="1200" dirty="0" smtClean="0">
                <a:solidFill>
                  <a:schemeClr val="tx2"/>
                </a:solidFill>
                <a:latin typeface="Consolas" charset="0"/>
                <a:ea typeface="Consolas" charset="0"/>
                <a:cs typeface="Consolas" charset="0"/>
              </a:rPr>
              <a:t>54th-camporee_essential.pdf”</a:t>
            </a:r>
          </a:p>
          <a:p>
            <a:endParaRPr lang="en-US" altLang="ja-JP" sz="1200" dirty="0">
              <a:solidFill>
                <a:schemeClr val="tx2"/>
              </a:solidFill>
              <a:latin typeface="Consolas" charset="0"/>
              <a:ea typeface="Consolas" charset="0"/>
              <a:cs typeface="Consolas" charset="0"/>
            </a:endParaRPr>
          </a:p>
          <a:p>
            <a:r>
              <a:rPr lang="en-US" altLang="ja-JP" sz="1200" dirty="0" smtClean="0">
                <a:solidFill>
                  <a:schemeClr val="tx2"/>
                </a:solidFill>
                <a:latin typeface="Consolas" charset="0"/>
                <a:ea typeface="Consolas" charset="0"/>
                <a:cs typeface="Consolas" charset="0"/>
              </a:rPr>
              <a:t>JVBERi0xLjMKJcTl8uXrp/Og0MTGCjQgMCBvYmoKPDwgL0xlbmd0aCA1IDAgUiAvRmlsdGVy</a:t>
            </a:r>
            <a:endParaRPr kumimoji="1" lang="ja-JP" altLang="en-US" sz="1200" dirty="0">
              <a:solidFill>
                <a:schemeClr val="tx2"/>
              </a:solidFill>
              <a:latin typeface="Consolas" charset="0"/>
              <a:ea typeface="Consolas" charset="0"/>
              <a:cs typeface="Consolas" charset="0"/>
            </a:endParaRPr>
          </a:p>
        </p:txBody>
      </p:sp>
      <p:sp>
        <p:nvSpPr>
          <p:cNvPr id="10" name="右中かっこ 9"/>
          <p:cNvSpPr/>
          <p:nvPr/>
        </p:nvSpPr>
        <p:spPr>
          <a:xfrm>
            <a:off x="7927028" y="1546944"/>
            <a:ext cx="194324" cy="3538240"/>
          </a:xfrm>
          <a:prstGeom prst="rightBrace">
            <a:avLst>
              <a:gd name="adj1" fmla="val 45392"/>
              <a:gd name="adj2" fmla="val 50398"/>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8196899" y="2941158"/>
            <a:ext cx="1220597" cy="707886"/>
          </a:xfrm>
          <a:prstGeom prst="rect">
            <a:avLst/>
          </a:prstGeom>
          <a:noFill/>
          <a:ln w="41275" cmpd="dbl">
            <a:solidFill>
              <a:srgbClr val="C00000"/>
            </a:solidFill>
          </a:ln>
        </p:spPr>
        <p:txBody>
          <a:bodyPr wrap="square" rtlCol="0">
            <a:spAutoFit/>
          </a:bodyPr>
          <a:lstStyle/>
          <a:p>
            <a:r>
              <a:rPr lang="ja-JP" altLang="en-US" sz="2000" dirty="0" smtClean="0">
                <a:latin typeface="Hiragino Sans W3" charset="-128"/>
                <a:ea typeface="Hiragino Sans W3" charset="-128"/>
                <a:cs typeface="Hiragino Sans W3" charset="-128"/>
              </a:rPr>
              <a:t>文字化け</a:t>
            </a:r>
            <a:endParaRPr lang="en-US" altLang="ja-JP" sz="2000" dirty="0" smtClean="0">
              <a:latin typeface="Hiragino Sans W3" charset="-128"/>
              <a:ea typeface="Hiragino Sans W3" charset="-128"/>
              <a:cs typeface="Hiragino Sans W3" charset="-128"/>
            </a:endParaRPr>
          </a:p>
          <a:p>
            <a:r>
              <a:rPr lang="ja-JP" altLang="en-US" sz="2000" dirty="0" smtClean="0">
                <a:latin typeface="Hiragino Sans W3" charset="-128"/>
                <a:ea typeface="Hiragino Sans W3" charset="-128"/>
                <a:cs typeface="Hiragino Sans W3" charset="-128"/>
              </a:rPr>
              <a:t>した</a:t>
            </a:r>
            <a:endParaRPr kumimoji="1" lang="ja-JP" altLang="en-US" sz="2000" dirty="0">
              <a:latin typeface="Hiragino Sans W3" charset="-128"/>
              <a:ea typeface="Hiragino Sans W3" charset="-128"/>
              <a:cs typeface="Hiragino Sans W3" charset="-128"/>
            </a:endParaRPr>
          </a:p>
        </p:txBody>
      </p:sp>
      <p:sp>
        <p:nvSpPr>
          <p:cNvPr id="12" name="右中かっこ 11"/>
          <p:cNvSpPr/>
          <p:nvPr/>
        </p:nvSpPr>
        <p:spPr>
          <a:xfrm>
            <a:off x="7927028" y="5140816"/>
            <a:ext cx="194324" cy="1543615"/>
          </a:xfrm>
          <a:prstGeom prst="rightBrace">
            <a:avLst>
              <a:gd name="adj1" fmla="val 45392"/>
              <a:gd name="adj2" fmla="val 50398"/>
            </a:avLst>
          </a:prstGeom>
          <a:ln w="412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8196899" y="5545659"/>
            <a:ext cx="1505090" cy="707886"/>
          </a:xfrm>
          <a:prstGeom prst="rect">
            <a:avLst/>
          </a:prstGeom>
          <a:noFill/>
          <a:ln w="41275" cmpd="dbl">
            <a:solidFill>
              <a:srgbClr val="C00000"/>
            </a:solidFill>
          </a:ln>
        </p:spPr>
        <p:txBody>
          <a:bodyPr wrap="square" rtlCol="0">
            <a:spAutoFit/>
          </a:bodyPr>
          <a:lstStyle/>
          <a:p>
            <a:r>
              <a:rPr lang="ja-JP" altLang="en-US" sz="2000" dirty="0" smtClean="0">
                <a:latin typeface="Hiragino Sans W3" charset="-128"/>
                <a:ea typeface="Hiragino Sans W3" charset="-128"/>
                <a:cs typeface="Hiragino Sans W3" charset="-128"/>
              </a:rPr>
              <a:t>文字化け</a:t>
            </a:r>
            <a:endParaRPr lang="en-US" altLang="ja-JP" sz="2000" dirty="0" smtClean="0">
              <a:latin typeface="Hiragino Sans W3" charset="-128"/>
              <a:ea typeface="Hiragino Sans W3" charset="-128"/>
              <a:cs typeface="Hiragino Sans W3" charset="-128"/>
            </a:endParaRPr>
          </a:p>
          <a:p>
            <a:r>
              <a:rPr lang="ja-JP" altLang="en-US" sz="2000" dirty="0" smtClean="0">
                <a:latin typeface="Hiragino Sans W3" charset="-128"/>
                <a:ea typeface="Hiragino Sans W3" charset="-128"/>
                <a:cs typeface="Hiragino Sans W3" charset="-128"/>
              </a:rPr>
              <a:t>しなかった</a:t>
            </a:r>
            <a:endParaRPr kumimoji="1" lang="ja-JP" altLang="en-US" sz="2000" dirty="0">
              <a:latin typeface="Hiragino Sans W3" charset="-128"/>
              <a:ea typeface="Hiragino Sans W3" charset="-128"/>
              <a:cs typeface="Hiragino Sans W3" charset="-128"/>
            </a:endParaRPr>
          </a:p>
        </p:txBody>
      </p:sp>
    </p:spTree>
    <p:extLst>
      <p:ext uri="{BB962C8B-B14F-4D97-AF65-F5344CB8AC3E}">
        <p14:creationId xmlns:p14="http://schemas.microsoft.com/office/powerpoint/2010/main" val="20082787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なんでファイル</a:t>
            </a:r>
            <a:r>
              <a:rPr kumimoji="1" lang="ja-JP" altLang="en-US" sz="3200" smtClean="0"/>
              <a:t>の中身が文字</a:t>
            </a:r>
            <a:r>
              <a:rPr kumimoji="1" lang="ja-JP" altLang="en-US" sz="3200" dirty="0" smtClean="0"/>
              <a:t>化けするのか</a:t>
            </a:r>
            <a:r>
              <a:rPr kumimoji="1" lang="en-US" altLang="ja-JP" sz="3200" dirty="0" smtClean="0"/>
              <a:t>?</a:t>
            </a:r>
            <a:endParaRPr kumimoji="1" lang="ja-JP" altLang="en-US" sz="3200" dirty="0"/>
          </a:p>
        </p:txBody>
      </p:sp>
      <p:sp>
        <p:nvSpPr>
          <p:cNvPr id="3" name="コンテンツ プレースホルダー 2"/>
          <p:cNvSpPr>
            <a:spLocks noGrp="1"/>
          </p:cNvSpPr>
          <p:nvPr>
            <p:ph idx="1"/>
          </p:nvPr>
        </p:nvSpPr>
        <p:spPr>
          <a:xfrm>
            <a:off x="416496" y="908720"/>
            <a:ext cx="9289032" cy="5059362"/>
          </a:xfrm>
        </p:spPr>
        <p:txBody>
          <a:bodyPr/>
          <a:lstStyle/>
          <a:p>
            <a:r>
              <a:rPr kumimoji="1" lang="ja-JP" altLang="en-US" dirty="0" smtClean="0"/>
              <a:t>添付ファイル名が日本語だとダメ</a:t>
            </a:r>
            <a:r>
              <a:rPr kumimoji="1" lang="en-US" altLang="ja-JP" dirty="0" smtClean="0"/>
              <a:t>?</a:t>
            </a:r>
          </a:p>
          <a:p>
            <a:pPr lvl="1"/>
            <a:r>
              <a:rPr lang="ja-JP" altLang="en-US" dirty="0" smtClean="0"/>
              <a:t>「添付ファイル名は英語にしろ」的な話は</a:t>
            </a:r>
            <a:r>
              <a:rPr lang="en-US" altLang="ja-JP" dirty="0" smtClean="0"/>
              <a:t>, </a:t>
            </a:r>
            <a:r>
              <a:rPr lang="ja-JP" altLang="en-US" dirty="0" smtClean="0"/>
              <a:t>某知恵袋でも流れてる</a:t>
            </a:r>
            <a:endParaRPr lang="en-US" altLang="ja-JP" dirty="0"/>
          </a:p>
          <a:p>
            <a:pPr marL="457200" lvl="1" indent="0">
              <a:buNone/>
            </a:pPr>
            <a:r>
              <a:rPr lang="en-US" altLang="ja-JP" dirty="0" smtClean="0"/>
              <a:t>	</a:t>
            </a:r>
            <a:r>
              <a:rPr lang="en-US" altLang="ja-JP" sz="1800" dirty="0" smtClean="0">
                <a:hlinkClick r:id="rId3"/>
              </a:rPr>
              <a:t>http</a:t>
            </a:r>
            <a:r>
              <a:rPr lang="en-US" altLang="ja-JP" sz="1800" dirty="0">
                <a:hlinkClick r:id="rId3"/>
              </a:rPr>
              <a:t>://</a:t>
            </a:r>
            <a:r>
              <a:rPr lang="en-US" altLang="ja-JP" sz="1800" dirty="0" smtClean="0">
                <a:hlinkClick r:id="rId3"/>
              </a:rPr>
              <a:t>detail.chiebukuro.yahoo.co.jp/qa/question_detail/q13139810083</a:t>
            </a:r>
            <a:endParaRPr lang="en-US" altLang="ja-JP" sz="1800" dirty="0" smtClean="0"/>
          </a:p>
          <a:p>
            <a:pPr lvl="1"/>
            <a:r>
              <a:rPr lang="ja-JP" altLang="en-US" dirty="0"/>
              <a:t>なんでや</a:t>
            </a:r>
            <a:r>
              <a:rPr lang="en-US" altLang="ja-JP" dirty="0"/>
              <a:t>!</a:t>
            </a:r>
            <a:r>
              <a:rPr lang="ja-JP" altLang="en-US" dirty="0"/>
              <a:t> ファイル名関係ないやろ</a:t>
            </a:r>
            <a:r>
              <a:rPr lang="en-US" altLang="ja-JP" dirty="0" smtClean="0"/>
              <a:t>!!</a:t>
            </a:r>
            <a:endParaRPr kumimoji="1" lang="en-US" altLang="ja-JP" dirty="0" smtClean="0"/>
          </a:p>
          <a:p>
            <a:r>
              <a:rPr lang="ja-JP" altLang="en-US" dirty="0" smtClean="0"/>
              <a:t>ってか</a:t>
            </a:r>
            <a:r>
              <a:rPr lang="en-US" altLang="ja-JP" dirty="0" smtClean="0"/>
              <a:t>,</a:t>
            </a:r>
            <a:r>
              <a:rPr lang="ja-JP" altLang="en-US" dirty="0" smtClean="0"/>
              <a:t> 添付ファイルはみんな </a:t>
            </a:r>
            <a:r>
              <a:rPr lang="en-US" altLang="ja-JP" dirty="0" smtClean="0"/>
              <a:t>Base64 </a:t>
            </a:r>
            <a:r>
              <a:rPr lang="ja-JP" altLang="en-US" dirty="0" smtClean="0"/>
              <a:t>でエンコードしてるんちゃうの</a:t>
            </a:r>
            <a:r>
              <a:rPr lang="en-US" altLang="ja-JP" dirty="0" smtClean="0"/>
              <a:t>?</a:t>
            </a:r>
          </a:p>
          <a:p>
            <a:r>
              <a:rPr lang="ja-JP" altLang="en-US" dirty="0" smtClean="0"/>
              <a:t>受信側の問題</a:t>
            </a:r>
            <a:r>
              <a:rPr lang="en-US" altLang="ja-JP" dirty="0" smtClean="0"/>
              <a:t>?</a:t>
            </a:r>
          </a:p>
          <a:p>
            <a:r>
              <a:rPr lang="ja-JP" altLang="en-US" dirty="0" smtClean="0"/>
              <a:t>メールアプリのせい</a:t>
            </a:r>
            <a:r>
              <a:rPr lang="en-US" altLang="ja-JP" dirty="0" smtClean="0"/>
              <a:t>?</a:t>
            </a:r>
          </a:p>
          <a:p>
            <a:r>
              <a:rPr kumimoji="1" lang="ja-JP" altLang="en-US" dirty="0" smtClean="0"/>
              <a:t>誰か</a:t>
            </a:r>
            <a:r>
              <a:rPr kumimoji="1" lang="en-US" altLang="ja-JP" dirty="0" smtClean="0"/>
              <a:t>,</a:t>
            </a:r>
            <a:r>
              <a:rPr kumimoji="1" lang="ja-JP" altLang="en-US" dirty="0" smtClean="0"/>
              <a:t> 問題点と解決策を教えて下さい</a:t>
            </a:r>
            <a:r>
              <a:rPr lang="en-US" altLang="ja-JP" dirty="0" smtClean="0"/>
              <a:t>m(_ _)m</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34</a:t>
            </a:fld>
            <a:endParaRPr lang="en-US" altLang="ja-JP" dirty="0"/>
          </a:p>
        </p:txBody>
      </p:sp>
    </p:spTree>
    <p:extLst>
      <p:ext uri="{BB962C8B-B14F-4D97-AF65-F5344CB8AC3E}">
        <p14:creationId xmlns:p14="http://schemas.microsoft.com/office/powerpoint/2010/main" val="18845171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参考資料</a:t>
            </a:r>
            <a:endParaRPr kumimoji="1" lang="ja-JP" altLang="en-US"/>
          </a:p>
        </p:txBody>
      </p:sp>
      <p:sp>
        <p:nvSpPr>
          <p:cNvPr id="3" name="コンテンツ プレースホルダ 2"/>
          <p:cNvSpPr>
            <a:spLocks noGrp="1"/>
          </p:cNvSpPr>
          <p:nvPr>
            <p:ph idx="1"/>
          </p:nvPr>
        </p:nvSpPr>
        <p:spPr>
          <a:xfrm>
            <a:off x="742950" y="1484784"/>
            <a:ext cx="8420100" cy="4536504"/>
          </a:xfrm>
          <a:effectLst>
            <a:outerShdw blurRad="927100" dist="50800" dir="5400000" algn="ctr" rotWithShape="0">
              <a:srgbClr val="000000">
                <a:alpha val="43137"/>
              </a:srgbClr>
            </a:outerShdw>
            <a:softEdge rad="800100"/>
          </a:effectLst>
        </p:spPr>
        <p:txBody>
          <a:bodyPr/>
          <a:lstStyle/>
          <a:p>
            <a:r>
              <a:rPr lang="ja-JP" altLang="en-US" sz="2400" dirty="0" smtClean="0"/>
              <a:t>矢野啓介</a:t>
            </a:r>
            <a:r>
              <a:rPr lang="en-US" altLang="ja-JP" sz="2400" dirty="0" smtClean="0"/>
              <a:t>(2010)『</a:t>
            </a:r>
            <a:r>
              <a:rPr lang="ja-JP" altLang="en-US" sz="2400" dirty="0" smtClean="0"/>
              <a:t>プログラマ</a:t>
            </a:r>
            <a:r>
              <a:rPr lang="ja-JP" altLang="en-US" sz="2400" dirty="0"/>
              <a:t>のための文字</a:t>
            </a:r>
            <a:r>
              <a:rPr lang="ja-JP" altLang="en-US" sz="2400" dirty="0" smtClean="0"/>
              <a:t>コード技術</a:t>
            </a:r>
            <a:r>
              <a:rPr lang="ja-JP" altLang="en-US" sz="2400" dirty="0"/>
              <a:t>入門 </a:t>
            </a:r>
            <a:r>
              <a:rPr lang="en-US" altLang="ja-JP" sz="2400" dirty="0" smtClean="0"/>
              <a:t>』</a:t>
            </a:r>
            <a:r>
              <a:rPr lang="ja-JP" altLang="en-US" sz="2400" dirty="0" smtClean="0"/>
              <a:t>技術評論社</a:t>
            </a:r>
            <a:endParaRPr lang="en-US" altLang="ja-JP" sz="2400" dirty="0" smtClean="0"/>
          </a:p>
          <a:p>
            <a:r>
              <a:rPr kumimoji="1" lang="ja-JP" altLang="en-US" sz="2400" dirty="0" smtClean="0"/>
              <a:t>文字コード入門</a:t>
            </a:r>
            <a:endParaRPr kumimoji="1" lang="en-US" altLang="ja-JP" sz="2400" dirty="0" smtClean="0"/>
          </a:p>
          <a:p>
            <a:pPr lvl="1"/>
            <a:r>
              <a:rPr lang="en-US" altLang="ja-JP" sz="1800" dirty="0">
                <a:hlinkClick r:id="rId2"/>
              </a:rPr>
              <a:t>http://</a:t>
            </a:r>
            <a:r>
              <a:rPr lang="en-US" altLang="ja-JP" sz="1800" dirty="0" smtClean="0">
                <a:hlinkClick r:id="rId2"/>
              </a:rPr>
              <a:t>www.shuiren.org/chuden/teach/code/index-j.html</a:t>
            </a:r>
            <a:endParaRPr lang="en-US" altLang="ja-JP" sz="1800" dirty="0" smtClean="0"/>
          </a:p>
          <a:p>
            <a:r>
              <a:rPr kumimoji="1" lang="ja-JP" altLang="en-US" sz="2400" dirty="0" smtClean="0"/>
              <a:t>文字コードの話</a:t>
            </a:r>
            <a:endParaRPr kumimoji="1" lang="en-US" altLang="ja-JP" sz="2400" dirty="0" smtClean="0"/>
          </a:p>
          <a:p>
            <a:pPr lvl="1"/>
            <a:r>
              <a:rPr lang="en-US" altLang="ja-JP" sz="1800" dirty="0">
                <a:hlinkClick r:id="rId3"/>
              </a:rPr>
              <a:t>http://</a:t>
            </a:r>
            <a:r>
              <a:rPr lang="en-US" altLang="ja-JP" sz="1800" dirty="0" smtClean="0">
                <a:hlinkClick r:id="rId3"/>
              </a:rPr>
              <a:t>euc.jp/i18n/charcode.ja.html</a:t>
            </a:r>
            <a:endParaRPr lang="en-US" altLang="ja-JP" sz="1800" dirty="0" smtClean="0"/>
          </a:p>
          <a:p>
            <a:r>
              <a:rPr kumimoji="1" lang="ja-JP" altLang="en-US" sz="2400" dirty="0" smtClean="0"/>
              <a:t>文字コードについて</a:t>
            </a:r>
            <a:endParaRPr kumimoji="1" lang="en-US" altLang="ja-JP" sz="2400" dirty="0" smtClean="0"/>
          </a:p>
          <a:p>
            <a:pPr lvl="1"/>
            <a:r>
              <a:rPr lang="en-US" altLang="ja-JP" sz="1800" dirty="0">
                <a:hlinkClick r:id="rId4"/>
              </a:rPr>
              <a:t>http://ash.jp/code</a:t>
            </a:r>
            <a:r>
              <a:rPr lang="en-US" altLang="ja-JP" sz="1800" dirty="0" smtClean="0">
                <a:hlinkClick r:id="rId4"/>
              </a:rPr>
              <a:t>/</a:t>
            </a:r>
            <a:endParaRPr lang="en-US" altLang="ja-JP" sz="1800" dirty="0" smtClean="0"/>
          </a:p>
          <a:p>
            <a:r>
              <a:rPr lang="ja-JP" altLang="en-US" sz="2400" dirty="0"/>
              <a:t>インターネット・プロトコル詳説（</a:t>
            </a:r>
            <a:r>
              <a:rPr lang="en-US" altLang="ja-JP" sz="2400" dirty="0"/>
              <a:t>3</a:t>
            </a:r>
            <a:r>
              <a:rPr lang="ja-JP" altLang="en-US" sz="2400" dirty="0"/>
              <a:t>）：</a:t>
            </a:r>
            <a:r>
              <a:rPr lang="en-US" altLang="ja-JP" sz="2400" dirty="0"/>
              <a:t>MIME</a:t>
            </a:r>
            <a:r>
              <a:rPr lang="ja-JP" altLang="en-US" sz="2400" dirty="0"/>
              <a:t>（</a:t>
            </a:r>
            <a:r>
              <a:rPr lang="en-US" altLang="ja-JP" sz="2400" dirty="0"/>
              <a:t>Multipurpose Internet Mail Extensions</a:t>
            </a:r>
            <a:r>
              <a:rPr lang="ja-JP" altLang="en-US" sz="2400" dirty="0"/>
              <a:t>）～</a:t>
            </a:r>
            <a:r>
              <a:rPr lang="ja-JP" altLang="en-US" sz="2400" dirty="0" smtClean="0"/>
              <a:t>前編</a:t>
            </a:r>
            <a:endParaRPr lang="en-US" altLang="ja-JP" sz="2400" dirty="0" smtClean="0"/>
          </a:p>
          <a:p>
            <a:pPr lvl="1"/>
            <a:r>
              <a:rPr lang="en-US" altLang="ja-JP" sz="1800" dirty="0">
                <a:hlinkClick r:id="rId5"/>
              </a:rPr>
              <a:t>http://</a:t>
            </a:r>
            <a:r>
              <a:rPr lang="en-US" altLang="ja-JP" sz="1800" dirty="0" smtClean="0">
                <a:hlinkClick r:id="rId5"/>
              </a:rPr>
              <a:t>www.atmarkit.co.jp/ait/articles/0104/10/news002.html</a:t>
            </a:r>
            <a:endParaRPr lang="en-US" altLang="ja-JP" sz="1800" dirty="0" smtClean="0"/>
          </a:p>
          <a:p>
            <a:pPr lvl="1"/>
            <a:endParaRPr kumimoji="1" lang="en-US" altLang="ja-JP" sz="18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35</a:t>
            </a:fld>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lstStyle/>
          <a:p>
            <a:r>
              <a:rPr lang="pt-BR" altLang="ja-JP" sz="2000" dirty="0"/>
              <a:t>������������������������������������������������������������, </a:t>
            </a:r>
            <a:r>
              <a:rPr lang="pt-BR" altLang="ja-JP" sz="2000" dirty="0" smtClean="0"/>
              <a:t>������������������������ </a:t>
            </a:r>
          </a:p>
          <a:p>
            <a:r>
              <a:rPr lang="pt-BR" altLang="ja-JP" sz="2000" dirty="0" smtClean="0"/>
              <a:t>���������������������������������</a:t>
            </a:r>
            <a:r>
              <a:rPr lang="pt-BR" altLang="ja-JP" sz="2000" dirty="0"/>
              <a:t>, </a:t>
            </a:r>
            <a:r>
              <a:rPr lang="pt-BR" altLang="ja-JP" sz="2000" dirty="0" smtClean="0"/>
              <a:t>���������������������������</a:t>
            </a:r>
          </a:p>
          <a:p>
            <a:r>
              <a:rPr lang="pt-BR" altLang="ja-JP" sz="2000" dirty="0" smtClean="0"/>
              <a:t>������������������������������������������������,���������������������������������</a:t>
            </a:r>
          </a:p>
          <a:p>
            <a:r>
              <a:rPr lang="pt-BR" altLang="ja-JP" sz="2000" dirty="0" smtClean="0"/>
              <a:t>������,������������������������������������������������������������������������������������������������</a:t>
            </a:r>
            <a:endParaRPr kumimoji="1" lang="ja-JP" altLang="en-US" sz="20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4</a:t>
            </a:fld>
            <a:endParaRPr lang="en-US" altLang="ja-JP" dirty="0"/>
          </a:p>
        </p:txBody>
      </p:sp>
    </p:spTree>
    <p:extLst>
      <p:ext uri="{BB962C8B-B14F-4D97-AF65-F5344CB8AC3E}">
        <p14:creationId xmlns:p14="http://schemas.microsoft.com/office/powerpoint/2010/main" val="282406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はじめに</a:t>
            </a:r>
            <a:endParaRPr kumimoji="1" lang="ja-JP" altLang="en-US" dirty="0"/>
          </a:p>
        </p:txBody>
      </p:sp>
      <p:sp>
        <p:nvSpPr>
          <p:cNvPr id="3" name="コンテンツ プレースホルダー 2"/>
          <p:cNvSpPr>
            <a:spLocks noGrp="1"/>
          </p:cNvSpPr>
          <p:nvPr>
            <p:ph idx="1"/>
          </p:nvPr>
        </p:nvSpPr>
        <p:spPr/>
        <p:txBody>
          <a:bodyPr/>
          <a:lstStyle/>
          <a:p>
            <a:r>
              <a:rPr lang="ru-RU" altLang="ja-JP" sz="2000" dirty="0" err="1"/>
              <a:t>уВдуГ│уВ┐уГ╝уГНуГГуГИф╕КуБзцЦЗхнЧуВТшбичд║уБЩуВЛуБиуБНуБлуБп</a:t>
            </a:r>
            <a:r>
              <a:rPr lang="ru-RU" altLang="ja-JP" sz="2000" dirty="0"/>
              <a:t>, </a:t>
            </a:r>
            <a:r>
              <a:rPr lang="ru-RU" altLang="ja-JP" sz="2000" dirty="0" err="1" smtClean="0"/>
              <a:t>цЦЗхнЧуВ</a:t>
            </a:r>
            <a:r>
              <a:rPr lang="ru-RU" altLang="ja-JP" sz="2000" dirty="0" err="1"/>
              <a:t>│уГ╝уГЙуБпх┐</a:t>
            </a:r>
            <a:r>
              <a:rPr lang="ru-RU" altLang="ja-JP" sz="2000" dirty="0" err="1" smtClean="0"/>
              <a:t>ЕщаИ</a:t>
            </a:r>
            <a:endParaRPr lang="en-US" altLang="ja-JP" sz="2000" dirty="0"/>
          </a:p>
          <a:p>
            <a:r>
              <a:rPr lang="ru-RU" altLang="ja-JP" sz="2000" dirty="0" err="1" smtClean="0"/>
              <a:t>цЦЗхнЧуВ</a:t>
            </a:r>
            <a:r>
              <a:rPr lang="ru-RU" altLang="ja-JP" sz="2000" dirty="0" err="1"/>
              <a:t>│уГ╝уГЙуВТщЦУщБХуБИуВЛуБи</a:t>
            </a:r>
            <a:r>
              <a:rPr lang="ru-RU" altLang="ja-JP" sz="2000" dirty="0"/>
              <a:t>, </a:t>
            </a:r>
            <a:r>
              <a:rPr lang="ru-RU" altLang="ja-JP" sz="2000" dirty="0" err="1" smtClean="0"/>
              <a:t>цнгуБЧуБПшбичд</a:t>
            </a:r>
            <a:r>
              <a:rPr lang="ru-RU" altLang="ja-JP" sz="2000" dirty="0" smtClean="0"/>
              <a:t>║</a:t>
            </a:r>
            <a:endParaRPr lang="en-US" altLang="ja-JP" sz="2000" dirty="0" smtClean="0"/>
          </a:p>
          <a:p>
            <a:r>
              <a:rPr lang="ru-RU" altLang="ja-JP" sz="2000" dirty="0" err="1" smtClean="0"/>
              <a:t>уБХуВМуБкуБД</a:t>
            </a:r>
            <a:r>
              <a:rPr lang="ru-RU" altLang="ja-JP" sz="2000" dirty="0" smtClean="0"/>
              <a:t> цнгуБЧуБПцЦЗхнЧуВТуВДуВКхПЦуВКуБЩуВЛуБЯуВБуБлуВВ,цЦЗхнЧуВ</a:t>
            </a:r>
            <a:r>
              <a:rPr lang="ru-RU" altLang="ja-JP" sz="2000" dirty="0"/>
              <a:t>│уГ╝уГЙуБочРЖшзгуБпх┐ЕщаИ </a:t>
            </a:r>
            <a:endParaRPr lang="en-US" altLang="ja-JP" sz="2000" dirty="0" smtClean="0"/>
          </a:p>
          <a:p>
            <a:r>
              <a:rPr lang="ru-RU" altLang="ja-JP" sz="2000" dirty="0" err="1" smtClean="0"/>
              <a:t>цЬАш</a:t>
            </a:r>
            <a:r>
              <a:rPr lang="ru-RU" altLang="ja-JP" sz="2000" dirty="0" err="1"/>
              <a:t>┐</a:t>
            </a:r>
            <a:r>
              <a:rPr lang="ru-RU" altLang="ja-JP" sz="2000" dirty="0" err="1" smtClean="0"/>
              <a:t>С,чзБуБМуГПуГЮуБгуБжуБЧуБ</a:t>
            </a:r>
            <a:r>
              <a:rPr lang="ru-RU" altLang="ja-JP" sz="2000" dirty="0" err="1"/>
              <a:t>╛уБгуБЯхХПщбМтАжуГбуГ╝уГлуБоц</a:t>
            </a:r>
            <a:r>
              <a:rPr lang="ru-RU" altLang="ja-JP" sz="2000" dirty="0"/>
              <a:t>╖╗</a:t>
            </a:r>
            <a:r>
              <a:rPr lang="ru-RU" altLang="ja-JP" sz="2000" dirty="0" err="1"/>
              <a:t>ф╗ШуГХуВбуВдуГлуБМцнгуБЧуБПшкнуБ╛уВМуБкуБД</a:t>
            </a:r>
            <a:r>
              <a:rPr lang="ru-RU" altLang="ja-JP" sz="2000" dirty="0"/>
              <a:t> </a:t>
            </a:r>
            <a:endParaRPr kumimoji="1" lang="ja-JP" altLang="en-US" sz="20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5</a:t>
            </a:fld>
            <a:endParaRPr lang="en-US" altLang="ja-JP" dirty="0"/>
          </a:p>
        </p:txBody>
      </p:sp>
    </p:spTree>
    <p:extLst>
      <p:ext uri="{BB962C8B-B14F-4D97-AF65-F5344CB8AC3E}">
        <p14:creationId xmlns:p14="http://schemas.microsoft.com/office/powerpoint/2010/main" val="76472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計算機で文字</a:t>
            </a:r>
            <a:r>
              <a:rPr kumimoji="1" lang="ja-JP" altLang="en-US" dirty="0" smtClean="0"/>
              <a:t>を表示するときには</a:t>
            </a:r>
            <a:r>
              <a:rPr kumimoji="1" lang="en-US" altLang="ja-JP" dirty="0" smtClean="0"/>
              <a:t>,</a:t>
            </a:r>
            <a:r>
              <a:rPr kumimoji="1" lang="ja-JP" altLang="en-US" dirty="0" smtClean="0"/>
              <a:t> 文字コードは必須</a:t>
            </a:r>
            <a:endParaRPr kumimoji="1" lang="en-US" altLang="ja-JP" dirty="0" smtClean="0"/>
          </a:p>
          <a:p>
            <a:r>
              <a:rPr lang="ja-JP" altLang="en-US" dirty="0" smtClean="0"/>
              <a:t>文字</a:t>
            </a:r>
            <a:r>
              <a:rPr lang="ja-JP" altLang="en-US" dirty="0" smtClean="0"/>
              <a:t>コードの扱いを</a:t>
            </a:r>
            <a:r>
              <a:rPr lang="ja-JP" altLang="en-US" dirty="0" smtClean="0"/>
              <a:t>間違えると</a:t>
            </a:r>
            <a:r>
              <a:rPr lang="en-US" altLang="ja-JP" dirty="0" smtClean="0"/>
              <a:t>,</a:t>
            </a:r>
            <a:r>
              <a:rPr lang="ja-JP" altLang="en-US" dirty="0" smtClean="0"/>
              <a:t> 正しく表示</a:t>
            </a:r>
            <a:r>
              <a:rPr lang="ja-JP" altLang="en-US" dirty="0" smtClean="0"/>
              <a:t>されないことがある</a:t>
            </a:r>
            <a:endParaRPr lang="en-US" altLang="ja-JP" dirty="0" smtClean="0"/>
          </a:p>
          <a:p>
            <a:r>
              <a:rPr kumimoji="1" lang="ja-JP" altLang="en-US" dirty="0" smtClean="0"/>
              <a:t>正しく文字をやり取りするためにも</a:t>
            </a:r>
            <a:r>
              <a:rPr kumimoji="1" lang="en-US" altLang="ja-JP" dirty="0" smtClean="0"/>
              <a:t>, </a:t>
            </a:r>
            <a:r>
              <a:rPr kumimoji="1" lang="ja-JP" altLang="en-US" dirty="0" smtClean="0"/>
              <a:t>文字コードの理解は必須</a:t>
            </a:r>
            <a:endParaRPr kumimoji="1" lang="en-US" altLang="ja-JP" dirty="0" smtClean="0"/>
          </a:p>
          <a:p>
            <a:r>
              <a:rPr lang="ja-JP" altLang="en-US" dirty="0" smtClean="0"/>
              <a:t>最近</a:t>
            </a:r>
            <a:r>
              <a:rPr lang="en-US" altLang="ja-JP" dirty="0" smtClean="0"/>
              <a:t>,</a:t>
            </a:r>
            <a:r>
              <a:rPr lang="ja-JP" altLang="en-US" dirty="0" smtClean="0"/>
              <a:t> 私がハマってしまった問題</a:t>
            </a:r>
            <a:r>
              <a:rPr lang="is-IS" altLang="ja-JP" dirty="0" smtClean="0"/>
              <a:t>…</a:t>
            </a:r>
            <a:r>
              <a:rPr lang="ja-JP" altLang="en-US" dirty="0" smtClean="0"/>
              <a:t>メールの添付ファイルが正しく読まれない</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6</a:t>
            </a:fld>
            <a:endParaRPr lang="en-US" altLang="ja-JP" dirty="0"/>
          </a:p>
        </p:txBody>
      </p:sp>
    </p:spTree>
    <p:extLst>
      <p:ext uri="{BB962C8B-B14F-4D97-AF65-F5344CB8AC3E}">
        <p14:creationId xmlns:p14="http://schemas.microsoft.com/office/powerpoint/2010/main" val="69986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a:xfrm>
            <a:off x="488504" y="1556792"/>
            <a:ext cx="8928992" cy="3906688"/>
          </a:xfrm>
        </p:spPr>
        <p:txBody>
          <a:bodyPr/>
          <a:lstStyle/>
          <a:p>
            <a:pPr>
              <a:buFont typeface="+mj-lt"/>
              <a:buAutoNum type="arabicPeriod"/>
            </a:pPr>
            <a:r>
              <a:rPr lang="ja-JP" altLang="en-US" sz="3600" dirty="0" smtClean="0">
                <a:solidFill>
                  <a:srgbClr val="FF0000"/>
                </a:solidFill>
              </a:rPr>
              <a:t>文字コードって何</a:t>
            </a:r>
            <a:r>
              <a:rPr lang="en-US" altLang="ja-JP" sz="3600" dirty="0" smtClean="0">
                <a:solidFill>
                  <a:srgbClr val="FF0000"/>
                </a:solidFill>
              </a:rPr>
              <a:t>?</a:t>
            </a:r>
          </a:p>
          <a:p>
            <a:pPr>
              <a:buFont typeface="+mj-lt"/>
              <a:buAutoNum type="arabicPeriod"/>
            </a:pPr>
            <a:r>
              <a:rPr lang="ja-JP" altLang="en-US" sz="3600" dirty="0" smtClean="0"/>
              <a:t>文字コードにはどんな種類があるの</a:t>
            </a:r>
            <a:r>
              <a:rPr lang="en-US" altLang="ja-JP" sz="3600" dirty="0" smtClean="0"/>
              <a:t>?</a:t>
            </a:r>
          </a:p>
          <a:p>
            <a:pPr>
              <a:buFont typeface="+mj-lt"/>
              <a:buAutoNum type="arabicPeriod"/>
            </a:pPr>
            <a:r>
              <a:rPr lang="ja-JP" altLang="en-US" sz="3600" dirty="0" smtClean="0"/>
              <a:t>よくある問題</a:t>
            </a:r>
            <a:r>
              <a:rPr lang="en-US" altLang="ja-JP" sz="3600" dirty="0" smtClean="0"/>
              <a:t>(</a:t>
            </a:r>
            <a:r>
              <a:rPr lang="ja-JP" altLang="en-US" sz="3600" dirty="0" smtClean="0"/>
              <a:t>文字化け</a:t>
            </a:r>
            <a:r>
              <a:rPr lang="en-US" altLang="ja-JP" sz="3600" dirty="0" smtClean="0"/>
              <a:t>, </a:t>
            </a:r>
            <a:r>
              <a:rPr lang="ja-JP" altLang="en-US" sz="3600" dirty="0" smtClean="0"/>
              <a:t>全角・半角問題など</a:t>
            </a:r>
            <a:r>
              <a:rPr lang="en-US" altLang="ja-JP" sz="3600" dirty="0" smtClean="0"/>
              <a:t>)</a:t>
            </a:r>
          </a:p>
          <a:p>
            <a:pPr>
              <a:buFont typeface="+mj-lt"/>
              <a:buAutoNum type="arabicPeriod"/>
            </a:pPr>
            <a:r>
              <a:rPr lang="ja-JP" altLang="en-US" sz="3600" dirty="0" smtClean="0"/>
              <a:t>最近の私の疑問</a:t>
            </a:r>
            <a:endParaRPr lang="en-US" altLang="ja-JP" sz="3600" dirty="0" smtClean="0"/>
          </a:p>
          <a:p>
            <a:pPr>
              <a:buFont typeface="+mj-lt"/>
              <a:buAutoNum type="arabicPeriod"/>
            </a:pPr>
            <a:r>
              <a:rPr lang="ja-JP" altLang="en-US" sz="3600" dirty="0" smtClean="0"/>
              <a:t>まとめ</a:t>
            </a:r>
            <a:endParaRPr lang="en-US" altLang="ja-JP" sz="3600" dirty="0" smtClean="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7</a:t>
            </a:fld>
            <a:endParaRPr lang="en-US" altLang="ja-JP" dirty="0"/>
          </a:p>
        </p:txBody>
      </p:sp>
    </p:spTree>
    <p:extLst>
      <p:ext uri="{BB962C8B-B14F-4D97-AF65-F5344CB8AC3E}">
        <p14:creationId xmlns:p14="http://schemas.microsoft.com/office/powerpoint/2010/main" val="1400290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コンピュータが文字を読むには</a:t>
            </a:r>
            <a:r>
              <a:rPr kumimoji="1" lang="is-IS" altLang="ja-JP" dirty="0" smtClean="0"/>
              <a:t>…?</a:t>
            </a:r>
            <a:endParaRPr kumimoji="1" lang="ja-JP" altLang="en-US" dirty="0"/>
          </a:p>
        </p:txBody>
      </p:sp>
      <p:sp>
        <p:nvSpPr>
          <p:cNvPr id="3" name="コンテンツ プレースホルダー 2"/>
          <p:cNvSpPr>
            <a:spLocks noGrp="1"/>
          </p:cNvSpPr>
          <p:nvPr>
            <p:ph idx="1"/>
          </p:nvPr>
        </p:nvSpPr>
        <p:spPr>
          <a:xfrm>
            <a:off x="435707" y="1084263"/>
            <a:ext cx="9034586" cy="5059362"/>
          </a:xfrm>
        </p:spPr>
        <p:txBody>
          <a:bodyPr/>
          <a:lstStyle/>
          <a:p>
            <a:r>
              <a:rPr kumimoji="1" lang="ja-JP" altLang="en-US" sz="3600" dirty="0" smtClean="0"/>
              <a:t>コンピュータが理解できるもの</a:t>
            </a:r>
            <a:r>
              <a:rPr lang="ja-JP" altLang="en-US" sz="3600" dirty="0" smtClean="0"/>
              <a:t>は</a:t>
            </a:r>
            <a:r>
              <a:rPr lang="is-IS" altLang="ja-JP" sz="3600" dirty="0" smtClean="0"/>
              <a:t>…?</a:t>
            </a:r>
            <a:endParaRPr lang="en-US" altLang="ja-JP" sz="3600" dirty="0"/>
          </a:p>
          <a:p>
            <a:pPr lvl="1"/>
            <a:r>
              <a:rPr kumimoji="1" lang="en-US" altLang="ja-JP" sz="3200" dirty="0" smtClean="0"/>
              <a:t> 0 </a:t>
            </a:r>
            <a:r>
              <a:rPr kumimoji="1" lang="ja-JP" altLang="en-US" sz="3200" dirty="0" smtClean="0"/>
              <a:t>と</a:t>
            </a:r>
            <a:r>
              <a:rPr kumimoji="1" lang="en-US" altLang="ja-JP" sz="3200" dirty="0" smtClean="0"/>
              <a:t> 1 </a:t>
            </a:r>
            <a:r>
              <a:rPr kumimoji="1" lang="ja-JP" altLang="en-US" sz="3200" dirty="0" smtClean="0"/>
              <a:t>の組み合わせ</a:t>
            </a:r>
            <a:r>
              <a:rPr kumimoji="1" lang="en-US" altLang="ja-JP" sz="3200" dirty="0" smtClean="0"/>
              <a:t> </a:t>
            </a:r>
            <a:r>
              <a:rPr kumimoji="1" lang="ja-JP" altLang="en-US" sz="3200" dirty="0" smtClean="0"/>
              <a:t>とか</a:t>
            </a:r>
            <a:r>
              <a:rPr kumimoji="1" lang="en-US" altLang="ja-JP" sz="3200" dirty="0" smtClean="0"/>
              <a:t> 16</a:t>
            </a:r>
            <a:r>
              <a:rPr kumimoji="1" lang="ja-JP" altLang="en-US" sz="3200" dirty="0" smtClean="0"/>
              <a:t>進数</a:t>
            </a:r>
            <a:endParaRPr kumimoji="1" lang="en-US" altLang="ja-JP" sz="3200" dirty="0" smtClean="0"/>
          </a:p>
          <a:p>
            <a:r>
              <a:rPr kumimoji="1" lang="ja-JP" altLang="en-US" sz="3600" dirty="0" smtClean="0"/>
              <a:t>文字コードって</a:t>
            </a:r>
            <a:r>
              <a:rPr kumimoji="1" lang="is-IS" altLang="ja-JP" sz="3600" dirty="0" smtClean="0"/>
              <a:t>…?</a:t>
            </a:r>
          </a:p>
          <a:p>
            <a:pPr lvl="1"/>
            <a:r>
              <a:rPr lang="ja-JP" altLang="en-US" sz="3200" dirty="0"/>
              <a:t>文字をコンピュータで利用可能にするために創られた取り決めや仕組みの</a:t>
            </a:r>
            <a:r>
              <a:rPr lang="ja-JP" altLang="en-US" sz="3200" dirty="0" smtClean="0"/>
              <a:t>総称</a:t>
            </a:r>
            <a:endParaRPr lang="en-US" altLang="ja-JP" sz="3200" dirty="0" smtClean="0"/>
          </a:p>
          <a:p>
            <a:r>
              <a:rPr kumimoji="1" lang="ja-JP" altLang="en-US" sz="3600" dirty="0" smtClean="0"/>
              <a:t>大きく分けて</a:t>
            </a:r>
            <a:r>
              <a:rPr kumimoji="1" lang="en-US" altLang="ja-JP" sz="3600" dirty="0" smtClean="0"/>
              <a:t> 2 </a:t>
            </a:r>
            <a:r>
              <a:rPr kumimoji="1" lang="ja-JP" altLang="en-US" sz="3600" dirty="0" smtClean="0"/>
              <a:t>つの仕組みに分かれる</a:t>
            </a:r>
            <a:endParaRPr kumimoji="1" lang="en-US" altLang="ja-JP" sz="3600" dirty="0" smtClean="0"/>
          </a:p>
          <a:p>
            <a:pPr marL="971550" lvl="1" indent="-514350">
              <a:buFont typeface="+mj-lt"/>
              <a:buAutoNum type="arabicPeriod"/>
            </a:pPr>
            <a:r>
              <a:rPr lang="ja-JP" altLang="en-US" sz="3200" dirty="0" smtClean="0"/>
              <a:t>文字集合</a:t>
            </a:r>
            <a:endParaRPr lang="en-US" altLang="ja-JP" sz="3200" dirty="0" smtClean="0"/>
          </a:p>
          <a:p>
            <a:pPr marL="971550" lvl="1" indent="-514350">
              <a:buFont typeface="+mj-lt"/>
              <a:buAutoNum type="arabicPeriod"/>
            </a:pPr>
            <a:r>
              <a:rPr lang="ja-JP" altLang="en-US" sz="3200" dirty="0" smtClean="0"/>
              <a:t>文字の符号化</a:t>
            </a:r>
            <a:r>
              <a:rPr lang="en-US" altLang="ja-JP" sz="3200" dirty="0" smtClean="0"/>
              <a:t>(</a:t>
            </a:r>
            <a:r>
              <a:rPr lang="ja-JP" altLang="en-US" sz="3200" dirty="0" smtClean="0"/>
              <a:t>エンコーディングスキーム</a:t>
            </a:r>
            <a:r>
              <a:rPr lang="en-US" altLang="ja-JP" sz="3200" dirty="0" smtClean="0"/>
              <a:t>)</a:t>
            </a:r>
            <a:endParaRPr kumimoji="1" lang="ja-JP" altLang="en-US" sz="3200"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8</a:t>
            </a:fld>
            <a:endParaRPr lang="en-US" altLang="ja-JP" dirty="0"/>
          </a:p>
        </p:txBody>
      </p:sp>
    </p:spTree>
    <p:extLst>
      <p:ext uri="{BB962C8B-B14F-4D97-AF65-F5344CB8AC3E}">
        <p14:creationId xmlns:p14="http://schemas.microsoft.com/office/powerpoint/2010/main" val="9875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文字集合</a:t>
            </a:r>
            <a:endParaRPr kumimoji="1" lang="ja-JP" altLang="en-US" dirty="0"/>
          </a:p>
        </p:txBody>
      </p:sp>
      <p:sp>
        <p:nvSpPr>
          <p:cNvPr id="3" name="コンテンツ プレースホルダー 2"/>
          <p:cNvSpPr>
            <a:spLocks noGrp="1"/>
          </p:cNvSpPr>
          <p:nvPr>
            <p:ph idx="1"/>
          </p:nvPr>
        </p:nvSpPr>
        <p:spPr>
          <a:xfrm>
            <a:off x="416496" y="1106488"/>
            <a:ext cx="4248472" cy="4698776"/>
          </a:xfrm>
        </p:spPr>
        <p:txBody>
          <a:bodyPr/>
          <a:lstStyle/>
          <a:p>
            <a:r>
              <a:rPr lang="ja-JP" altLang="en-US" dirty="0" smtClean="0"/>
              <a:t>文字集合とは</a:t>
            </a:r>
            <a:endParaRPr lang="en-US" altLang="ja-JP" dirty="0" smtClean="0"/>
          </a:p>
          <a:p>
            <a:pPr lvl="1"/>
            <a:r>
              <a:rPr lang="ja-JP" altLang="en-US" dirty="0" smtClean="0"/>
              <a:t>文字コードに収録したい文字を選択して特定の区画番号に従って配列した表</a:t>
            </a:r>
            <a:endParaRPr lang="en-US" altLang="ja-JP" dirty="0" smtClean="0"/>
          </a:p>
          <a:p>
            <a:pPr lvl="1"/>
            <a:r>
              <a:rPr lang="ja-JP" altLang="en-US" dirty="0" smtClean="0"/>
              <a:t>右は</a:t>
            </a:r>
            <a:r>
              <a:rPr lang="en-US" altLang="ja-JP" dirty="0" smtClean="0"/>
              <a:t>, JIS</a:t>
            </a:r>
            <a:r>
              <a:rPr lang="en-US" altLang="ja-JP" dirty="0"/>
              <a:t> X </a:t>
            </a:r>
            <a:r>
              <a:rPr lang="en-US" altLang="ja-JP" dirty="0" smtClean="0"/>
              <a:t>0213:2012</a:t>
            </a:r>
            <a:r>
              <a:rPr lang="ja-JP" altLang="en-US" dirty="0" smtClean="0"/>
              <a:t>第</a:t>
            </a:r>
            <a:r>
              <a:rPr lang="en-US" altLang="ja-JP" dirty="0" smtClean="0"/>
              <a:t>1</a:t>
            </a:r>
            <a:r>
              <a:rPr lang="ja-JP" altLang="en-US" dirty="0"/>
              <a:t>面</a:t>
            </a:r>
            <a:r>
              <a:rPr lang="en-US" altLang="ja-JP" dirty="0"/>
              <a:t>-</a:t>
            </a:r>
            <a:r>
              <a:rPr lang="ja-JP" altLang="en-US" dirty="0"/>
              <a:t>第</a:t>
            </a:r>
            <a:r>
              <a:rPr lang="en-US" altLang="ja-JP" dirty="0"/>
              <a:t>4</a:t>
            </a:r>
            <a:r>
              <a:rPr lang="ja-JP" altLang="en-US" dirty="0"/>
              <a:t>区の</a:t>
            </a:r>
            <a:r>
              <a:rPr lang="ja-JP" altLang="en-US" dirty="0" smtClean="0"/>
              <a:t>文字表</a:t>
            </a:r>
            <a:endParaRPr lang="ja-JP" altLang="en-US" dirty="0"/>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2016 </a:t>
            </a:r>
            <a:r>
              <a:rPr lang="ja-JP" altLang="en-US" smtClean="0"/>
              <a:t>年 </a:t>
            </a:r>
            <a:r>
              <a:rPr lang="en-US" altLang="ja-JP" smtClean="0"/>
              <a:t>01 </a:t>
            </a:r>
            <a:r>
              <a:rPr lang="ja-JP" altLang="en-US" smtClean="0"/>
              <a:t>月 </a:t>
            </a:r>
            <a:r>
              <a:rPr lang="en-US" altLang="ja-JP" smtClean="0"/>
              <a:t>29 </a:t>
            </a:r>
            <a:r>
              <a:rPr lang="ja-JP" altLang="en-US" smtClean="0"/>
              <a:t>日</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smtClean="0"/>
              <a:t>文字コードの闇 </a:t>
            </a:r>
            <a:r>
              <a:rPr lang="en-US" altLang="ja-JP" smtClean="0"/>
              <a:t>(</a:t>
            </a:r>
            <a:r>
              <a:rPr lang="ja-JP" altLang="en-US" smtClean="0"/>
              <a:t>岡﨑 神戸大</a:t>
            </a:r>
            <a:r>
              <a:rPr lang="en-US" altLang="ja-JP" smtClean="0"/>
              <a:t>)</a:t>
            </a:r>
            <a:endParaRPr lang="en-US" altLang="ja-JP" dirty="0"/>
          </a:p>
        </p:txBody>
      </p:sp>
      <p:sp>
        <p:nvSpPr>
          <p:cNvPr id="6" name="スライド番号プレースホルダー 5"/>
          <p:cNvSpPr>
            <a:spLocks noGrp="1"/>
          </p:cNvSpPr>
          <p:nvPr>
            <p:ph type="sldNum" sz="quarter" idx="12"/>
          </p:nvPr>
        </p:nvSpPr>
        <p:spPr/>
        <p:txBody>
          <a:bodyPr/>
          <a:lstStyle/>
          <a:p>
            <a:pPr>
              <a:defRPr/>
            </a:pPr>
            <a:fld id="{9CAD38F7-FD22-48F6-8F4C-5C0F44DC1AE6}" type="slidenum">
              <a:rPr lang="en-US" altLang="ja-JP" smtClean="0"/>
              <a:pPr>
                <a:defRPr/>
              </a:pPr>
              <a:t>9</a:t>
            </a:fld>
            <a:endParaRPr lang="en-US" altLang="ja-JP"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6018" y="1106488"/>
            <a:ext cx="4955470" cy="5193506"/>
          </a:xfrm>
          <a:prstGeom prst="rect">
            <a:avLst/>
          </a:prstGeom>
        </p:spPr>
      </p:pic>
      <p:sp>
        <p:nvSpPr>
          <p:cNvPr id="8" name="テキスト ボックス 7"/>
          <p:cNvSpPr txBox="1"/>
          <p:nvPr/>
        </p:nvSpPr>
        <p:spPr>
          <a:xfrm>
            <a:off x="179037" y="6028512"/>
            <a:ext cx="4619341" cy="338554"/>
          </a:xfrm>
          <a:prstGeom prst="rect">
            <a:avLst/>
          </a:prstGeom>
          <a:noFill/>
        </p:spPr>
        <p:txBody>
          <a:bodyPr wrap="none" rtlCol="0">
            <a:spAutoFit/>
          </a:bodyPr>
          <a:lstStyle/>
          <a:p>
            <a:r>
              <a:rPr lang="en-US" altLang="ja-JP" sz="1600" dirty="0" smtClean="0"/>
              <a:t>http://</a:t>
            </a:r>
            <a:r>
              <a:rPr lang="en-US" altLang="ja-JP" sz="1600" dirty="0" err="1" smtClean="0"/>
              <a:t>www.shuiren.org</a:t>
            </a:r>
            <a:r>
              <a:rPr lang="en-US" altLang="ja-JP" sz="1600" dirty="0" smtClean="0"/>
              <a:t>/</a:t>
            </a:r>
            <a:r>
              <a:rPr lang="en-US" altLang="ja-JP" sz="1600" dirty="0" err="1" smtClean="0"/>
              <a:t>chuden</a:t>
            </a:r>
            <a:r>
              <a:rPr lang="en-US" altLang="ja-JP" sz="1600" dirty="0" smtClean="0"/>
              <a:t>/teach/code/main2.htm</a:t>
            </a:r>
            <a:endParaRPr kumimoji="1" lang="ja-JP" altLang="en-US" sz="1600" dirty="0"/>
          </a:p>
        </p:txBody>
      </p:sp>
    </p:spTree>
    <p:extLst>
      <p:ext uri="{BB962C8B-B14F-4D97-AF65-F5344CB8AC3E}">
        <p14:creationId xmlns:p14="http://schemas.microsoft.com/office/powerpoint/2010/main" val="1244103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itpass">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5000"/>
          </a:schemeClr>
        </a:solidFill>
        <a:ln>
          <a:noFill/>
        </a:ln>
        <a:effectLst>
          <a:outerShdw blurRad="50800" dist="38100" dir="2700000" algn="tl" rotWithShape="0">
            <a:srgbClr val="000000">
              <a:alpha val="43000"/>
            </a:srgbClr>
          </a:outerShdw>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tpass" id="{6AC189B4-0B10-044F-8121-C50AAA76A529}" vid="{026EFF5A-2914-EF44-B400-8219E046B601}"/>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itpass用</Template>
  <TotalTime>10636</TotalTime>
  <Words>3526</Words>
  <Application>Microsoft Macintosh PowerPoint</Application>
  <PresentationFormat>A4 210x297 mm</PresentationFormat>
  <Paragraphs>442</Paragraphs>
  <Slides>35</Slides>
  <Notes>23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35</vt:i4>
      </vt:variant>
    </vt:vector>
  </HeadingPairs>
  <TitlesOfParts>
    <vt:vector size="44" baseType="lpstr">
      <vt:lpstr>Consolas</vt:lpstr>
      <vt:lpstr>Hiragino Sans W3</vt:lpstr>
      <vt:lpstr>ＭＳ Ｐゴシック</vt:lpstr>
      <vt:lpstr>ＭＳ Ｐ明朝</vt:lpstr>
      <vt:lpstr>Times New Roman</vt:lpstr>
      <vt:lpstr>Wingdings</vt:lpstr>
      <vt:lpstr>ヒラギノ角ゴ Pro W3</vt:lpstr>
      <vt:lpstr>Arial</vt:lpstr>
      <vt:lpstr>itpass</vt:lpstr>
      <vt:lpstr>文字コードの闇</vt:lpstr>
      <vt:lpstr>目次</vt:lpstr>
      <vt:lpstr>はじめに</vt:lpstr>
      <vt:lpstr>はじめに</vt:lpstr>
      <vt:lpstr> はじめに</vt:lpstr>
      <vt:lpstr>はじめに</vt:lpstr>
      <vt:lpstr>目次</vt:lpstr>
      <vt:lpstr>コンピュータが文字を読むには…?</vt:lpstr>
      <vt:lpstr>文字集合</vt:lpstr>
      <vt:lpstr>文字の符号化①(エンコーディングスキーム)</vt:lpstr>
      <vt:lpstr>文字の符号化②(具体例)</vt:lpstr>
      <vt:lpstr>目次</vt:lpstr>
      <vt:lpstr>ASCII コード①</vt:lpstr>
      <vt:lpstr>ASCII コード②</vt:lpstr>
      <vt:lpstr>拡張 ASCII と 日本語用 ASCII</vt:lpstr>
      <vt:lpstr>JIS コード(ISO-2020-jp)</vt:lpstr>
      <vt:lpstr>Shift_JIS コード</vt:lpstr>
      <vt:lpstr>EUC コード</vt:lpstr>
      <vt:lpstr>Unicode</vt:lpstr>
      <vt:lpstr>UTF-8</vt:lpstr>
      <vt:lpstr>目次</vt:lpstr>
      <vt:lpstr>文字化け</vt:lpstr>
      <vt:lpstr>全角・半角問題</vt:lpstr>
      <vt:lpstr>円記号問題</vt:lpstr>
      <vt:lpstr>その他の問題</vt:lpstr>
      <vt:lpstr>目次</vt:lpstr>
      <vt:lpstr>とある方とのメールのやり取り…</vt:lpstr>
      <vt:lpstr>そもそも…メールの文字コードは?</vt:lpstr>
      <vt:lpstr>具体例…ある日の私が送信したメールのソース</vt:lpstr>
      <vt:lpstr>添付ファイルに関する記述</vt:lpstr>
      <vt:lpstr>Base64 のエンコーディング方法について</vt:lpstr>
      <vt:lpstr>Base64 の変換具体例</vt:lpstr>
      <vt:lpstr>添付した PDF ファイルが文字化けする問題</vt:lpstr>
      <vt:lpstr>なんでファイルの中身が文字化けするのか?</vt:lpstr>
      <vt:lpstr>参考資料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岡崎正悟</dc:creator>
  <cp:lastModifiedBy>岡崎正悟</cp:lastModifiedBy>
  <cp:revision>107</cp:revision>
  <dcterms:created xsi:type="dcterms:W3CDTF">2016-01-15T07:36:40Z</dcterms:created>
  <dcterms:modified xsi:type="dcterms:W3CDTF">2016-01-29T11:36:42Z</dcterms:modified>
</cp:coreProperties>
</file>