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293" r:id="rId3"/>
    <p:sldId id="257" r:id="rId4"/>
    <p:sldId id="302" r:id="rId5"/>
    <p:sldId id="259" r:id="rId6"/>
    <p:sldId id="284" r:id="rId7"/>
    <p:sldId id="294" r:id="rId8"/>
    <p:sldId id="290" r:id="rId9"/>
    <p:sldId id="301" r:id="rId10"/>
    <p:sldId id="296" r:id="rId11"/>
    <p:sldId id="295" r:id="rId12"/>
    <p:sldId id="303" r:id="rId13"/>
    <p:sldId id="263" r:id="rId14"/>
    <p:sldId id="265" r:id="rId15"/>
    <p:sldId id="308" r:id="rId16"/>
    <p:sldId id="266" r:id="rId17"/>
    <p:sldId id="267" r:id="rId18"/>
    <p:sldId id="300" r:id="rId19"/>
    <p:sldId id="268" r:id="rId20"/>
    <p:sldId id="304" r:id="rId21"/>
    <p:sldId id="270" r:id="rId22"/>
    <p:sldId id="271" r:id="rId23"/>
    <p:sldId id="297" r:id="rId24"/>
    <p:sldId id="272" r:id="rId25"/>
    <p:sldId id="298" r:id="rId26"/>
    <p:sldId id="283" r:id="rId27"/>
    <p:sldId id="274" r:id="rId28"/>
    <p:sldId id="305" r:id="rId29"/>
    <p:sldId id="273" r:id="rId30"/>
    <p:sldId id="277" r:id="rId31"/>
    <p:sldId id="299" r:id="rId32"/>
    <p:sldId id="278" r:id="rId33"/>
    <p:sldId id="279" r:id="rId34"/>
    <p:sldId id="306" r:id="rId35"/>
    <p:sldId id="307" r:id="rId36"/>
    <p:sldId id="280" r:id="rId37"/>
    <p:sldId id="281" r:id="rId38"/>
    <p:sldId id="285" r:id="rId39"/>
    <p:sldId id="286" r:id="rId40"/>
    <p:sldId id="287" r:id="rId41"/>
  </p:sldIdLst>
  <p:sldSz cx="9144000" cy="6858000" type="screen4x3"/>
  <p:notesSz cx="9931400" cy="6794500"/>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pitchFamily="-48" charset="-128"/>
        <a:cs typeface="+mn-cs"/>
      </a:defRPr>
    </a:lvl1pPr>
    <a:lvl2pPr marL="457200" algn="l" rtl="0" fontAlgn="base">
      <a:spcBef>
        <a:spcPct val="0"/>
      </a:spcBef>
      <a:spcAft>
        <a:spcPct val="0"/>
      </a:spcAft>
      <a:defRPr kumimoji="1" sz="2400" kern="1200">
        <a:solidFill>
          <a:schemeClr val="tx1"/>
        </a:solidFill>
        <a:latin typeface="Arial" charset="0"/>
        <a:ea typeface="ＭＳ Ｐゴシック" pitchFamily="-48" charset="-128"/>
        <a:cs typeface="+mn-cs"/>
      </a:defRPr>
    </a:lvl2pPr>
    <a:lvl3pPr marL="914400" algn="l" rtl="0" fontAlgn="base">
      <a:spcBef>
        <a:spcPct val="0"/>
      </a:spcBef>
      <a:spcAft>
        <a:spcPct val="0"/>
      </a:spcAft>
      <a:defRPr kumimoji="1" sz="2400" kern="1200">
        <a:solidFill>
          <a:schemeClr val="tx1"/>
        </a:solidFill>
        <a:latin typeface="Arial" charset="0"/>
        <a:ea typeface="ＭＳ Ｐゴシック" pitchFamily="-48" charset="-128"/>
        <a:cs typeface="+mn-cs"/>
      </a:defRPr>
    </a:lvl3pPr>
    <a:lvl4pPr marL="1371600" algn="l" rtl="0" fontAlgn="base">
      <a:spcBef>
        <a:spcPct val="0"/>
      </a:spcBef>
      <a:spcAft>
        <a:spcPct val="0"/>
      </a:spcAft>
      <a:defRPr kumimoji="1" sz="2400" kern="1200">
        <a:solidFill>
          <a:schemeClr val="tx1"/>
        </a:solidFill>
        <a:latin typeface="Arial" charset="0"/>
        <a:ea typeface="ＭＳ Ｐゴシック" pitchFamily="-48" charset="-128"/>
        <a:cs typeface="+mn-cs"/>
      </a:defRPr>
    </a:lvl4pPr>
    <a:lvl5pPr marL="1828800" algn="l" rtl="0" fontAlgn="base">
      <a:spcBef>
        <a:spcPct val="0"/>
      </a:spcBef>
      <a:spcAft>
        <a:spcPct val="0"/>
      </a:spcAft>
      <a:defRPr kumimoji="1" sz="2400" kern="1200">
        <a:solidFill>
          <a:schemeClr val="tx1"/>
        </a:solidFill>
        <a:latin typeface="Arial" charset="0"/>
        <a:ea typeface="ＭＳ Ｐゴシック" pitchFamily="-48" charset="-128"/>
        <a:cs typeface="+mn-cs"/>
      </a:defRPr>
    </a:lvl5pPr>
    <a:lvl6pPr marL="2286000" algn="l" defTabSz="914400" rtl="0" eaLnBrk="1" latinLnBrk="0" hangingPunct="1">
      <a:defRPr kumimoji="1" sz="2400" kern="1200">
        <a:solidFill>
          <a:schemeClr val="tx1"/>
        </a:solidFill>
        <a:latin typeface="Arial" charset="0"/>
        <a:ea typeface="ＭＳ Ｐゴシック" pitchFamily="-48" charset="-128"/>
        <a:cs typeface="+mn-cs"/>
      </a:defRPr>
    </a:lvl6pPr>
    <a:lvl7pPr marL="2743200" algn="l" defTabSz="914400" rtl="0" eaLnBrk="1" latinLnBrk="0" hangingPunct="1">
      <a:defRPr kumimoji="1" sz="2400" kern="1200">
        <a:solidFill>
          <a:schemeClr val="tx1"/>
        </a:solidFill>
        <a:latin typeface="Arial" charset="0"/>
        <a:ea typeface="ＭＳ Ｐゴシック" pitchFamily="-48" charset="-128"/>
        <a:cs typeface="+mn-cs"/>
      </a:defRPr>
    </a:lvl7pPr>
    <a:lvl8pPr marL="3200400" algn="l" defTabSz="914400" rtl="0" eaLnBrk="1" latinLnBrk="0" hangingPunct="1">
      <a:defRPr kumimoji="1" sz="2400" kern="1200">
        <a:solidFill>
          <a:schemeClr val="tx1"/>
        </a:solidFill>
        <a:latin typeface="Arial" charset="0"/>
        <a:ea typeface="ＭＳ Ｐゴシック" pitchFamily="-48" charset="-128"/>
        <a:cs typeface="+mn-cs"/>
      </a:defRPr>
    </a:lvl8pPr>
    <a:lvl9pPr marL="3657600" algn="l" defTabSz="914400" rtl="0" eaLnBrk="1" latinLnBrk="0" hangingPunct="1">
      <a:defRPr kumimoji="1" sz="2400" kern="1200">
        <a:solidFill>
          <a:schemeClr val="tx1"/>
        </a:solidFill>
        <a:latin typeface="Arial" charset="0"/>
        <a:ea typeface="ＭＳ Ｐゴシック" pitchFamily="-48"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16CB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09" autoAdjust="0"/>
    <p:restoredTop sz="87121" autoAdjust="0"/>
  </p:normalViewPr>
  <p:slideViewPr>
    <p:cSldViewPr>
      <p:cViewPr varScale="1">
        <p:scale>
          <a:sx n="109" d="100"/>
          <a:sy n="109" d="100"/>
        </p:scale>
        <p:origin x="2032" y="192"/>
      </p:cViewPr>
      <p:guideLst>
        <p:guide orient="horz" pos="2160"/>
        <p:guide pos="2880"/>
      </p:guideLst>
    </p:cSldViewPr>
  </p:slideViewPr>
  <p:outlineViewPr>
    <p:cViewPr>
      <p:scale>
        <a:sx n="33" d="100"/>
        <a:sy n="33" d="100"/>
      </p:scale>
      <p:origin x="0" y="-26208"/>
    </p:cViewPr>
  </p:outlineViewPr>
  <p:notesTextViewPr>
    <p:cViewPr>
      <p:scale>
        <a:sx n="1" d="1"/>
        <a:sy n="1" d="1"/>
      </p:scale>
      <p:origin x="0" y="0"/>
    </p:cViewPr>
  </p:notesTextViewPr>
  <p:sorterViewPr>
    <p:cViewPr>
      <p:scale>
        <a:sx n="132" d="100"/>
        <a:sy n="132" d="100"/>
      </p:scale>
      <p:origin x="0" y="-56436"/>
    </p:cViewPr>
  </p:sorterViewPr>
  <p:notesViewPr>
    <p:cSldViewPr>
      <p:cViewPr varScale="1">
        <p:scale>
          <a:sx n="131" d="100"/>
          <a:sy n="131" d="100"/>
        </p:scale>
        <p:origin x="168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大葵 藤原" userId="2158622d0ea327f5" providerId="LiveId" clId="{323C02C0-F4BA-4762-B138-C4762DF7B2B4}"/>
    <pc:docChg chg="undo custSel addSld modSld">
      <pc:chgData name="大葵 藤原" userId="2158622d0ea327f5" providerId="LiveId" clId="{323C02C0-F4BA-4762-B138-C4762DF7B2B4}" dt="2022-08-01T06:43:03.257" v="906" actId="1076"/>
      <pc:docMkLst>
        <pc:docMk/>
      </pc:docMkLst>
      <pc:sldChg chg="addSp delSp modSp new mod modNotesTx">
        <pc:chgData name="大葵 藤原" userId="2158622d0ea327f5" providerId="LiveId" clId="{323C02C0-F4BA-4762-B138-C4762DF7B2B4}" dt="2022-08-01T06:43:03.257" v="906" actId="1076"/>
        <pc:sldMkLst>
          <pc:docMk/>
          <pc:sldMk cId="1392733234" sldId="308"/>
        </pc:sldMkLst>
        <pc:spChg chg="mod">
          <ac:chgData name="大葵 藤原" userId="2158622d0ea327f5" providerId="LiveId" clId="{323C02C0-F4BA-4762-B138-C4762DF7B2B4}" dt="2022-07-30T06:15:37.817" v="1"/>
          <ac:spMkLst>
            <pc:docMk/>
            <pc:sldMk cId="1392733234" sldId="308"/>
            <ac:spMk id="2" creationId="{4D06036A-B756-2AD4-4B86-16D1C200F459}"/>
          </ac:spMkLst>
        </pc:spChg>
        <pc:spChg chg="del">
          <ac:chgData name="大葵 藤原" userId="2158622d0ea327f5" providerId="LiveId" clId="{323C02C0-F4BA-4762-B138-C4762DF7B2B4}" dt="2022-07-30T06:48:04.188" v="18"/>
          <ac:spMkLst>
            <pc:docMk/>
            <pc:sldMk cId="1392733234" sldId="308"/>
            <ac:spMk id="3" creationId="{28EE63AB-7831-019F-DF64-83636DDFC74F}"/>
          </ac:spMkLst>
        </pc:spChg>
        <pc:spChg chg="add mod">
          <ac:chgData name="大葵 藤原" userId="2158622d0ea327f5" providerId="LiveId" clId="{323C02C0-F4BA-4762-B138-C4762DF7B2B4}" dt="2022-08-01T06:43:03.257" v="906" actId="1076"/>
          <ac:spMkLst>
            <pc:docMk/>
            <pc:sldMk cId="1392733234" sldId="308"/>
            <ac:spMk id="4" creationId="{ED117F04-DF51-396C-E163-5EABBE775630}"/>
          </ac:spMkLst>
        </pc:spChg>
        <pc:spChg chg="add del mod">
          <ac:chgData name="大葵 藤原" userId="2158622d0ea327f5" providerId="LiveId" clId="{323C02C0-F4BA-4762-B138-C4762DF7B2B4}" dt="2022-08-01T06:13:21.650" v="443" actId="478"/>
          <ac:spMkLst>
            <pc:docMk/>
            <pc:sldMk cId="1392733234" sldId="308"/>
            <ac:spMk id="5" creationId="{134BB09F-3249-2A6C-6935-2A70AEAC7084}"/>
          </ac:spMkLst>
        </pc:spChg>
        <pc:spChg chg="add del mod">
          <ac:chgData name="大葵 藤原" userId="2158622d0ea327f5" providerId="LiveId" clId="{323C02C0-F4BA-4762-B138-C4762DF7B2B4}" dt="2022-07-30T07:01:26.470" v="31"/>
          <ac:spMkLst>
            <pc:docMk/>
            <pc:sldMk cId="1392733234" sldId="308"/>
            <ac:spMk id="7" creationId="{45718C4E-6BBE-56F1-A990-2AF88DB89C78}"/>
          </ac:spMkLst>
        </pc:spChg>
        <pc:spChg chg="add del mod">
          <ac:chgData name="大葵 藤原" userId="2158622d0ea327f5" providerId="LiveId" clId="{323C02C0-F4BA-4762-B138-C4762DF7B2B4}" dt="2022-07-30T07:01:26.471" v="33"/>
          <ac:spMkLst>
            <pc:docMk/>
            <pc:sldMk cId="1392733234" sldId="308"/>
            <ac:spMk id="8" creationId="{934D867E-DFCD-BAA9-BB7D-C6F0ADAABC2A}"/>
          </ac:spMkLst>
        </pc:spChg>
        <pc:spChg chg="add mod">
          <ac:chgData name="大葵 藤原" userId="2158622d0ea327f5" providerId="LiveId" clId="{323C02C0-F4BA-4762-B138-C4762DF7B2B4}" dt="2022-08-01T06:30:27.652" v="904" actId="20577"/>
          <ac:spMkLst>
            <pc:docMk/>
            <pc:sldMk cId="1392733234" sldId="308"/>
            <ac:spMk id="9" creationId="{2AC5997A-B0FA-513A-0354-67D1BE02885F}"/>
          </ac:spMkLst>
        </pc:spChg>
        <pc:picChg chg="add del mod">
          <ac:chgData name="大葵 藤原" userId="2158622d0ea327f5" providerId="LiveId" clId="{323C02C0-F4BA-4762-B138-C4762DF7B2B4}" dt="2022-08-01T06:42:54.301" v="905" actId="1076"/>
          <ac:picMkLst>
            <pc:docMk/>
            <pc:sldMk cId="1392733234" sldId="308"/>
            <ac:picMk id="6" creationId="{99366B85-E763-64AA-2EA1-E2E60CA11C5E}"/>
          </ac:picMkLst>
        </pc:picChg>
        <pc:picChg chg="add del mod">
          <ac:chgData name="大葵 藤原" userId="2158622d0ea327f5" providerId="LiveId" clId="{323C02C0-F4BA-4762-B138-C4762DF7B2B4}" dt="2022-08-01T06:13:21.193" v="442"/>
          <ac:picMkLst>
            <pc:docMk/>
            <pc:sldMk cId="1392733234" sldId="308"/>
            <ac:picMk id="8" creationId="{3E623378-A00A-784A-EF12-52B86977F0E4}"/>
          </ac:picMkLst>
        </pc:picChg>
      </pc:sldChg>
    </pc:docChg>
  </pc:docChgLst>
  <pc:docChgLst>
    <pc:chgData name="大葵 藤原" userId="2158622d0ea327f5" providerId="LiveId" clId="{278E34AE-CAB7-4AF3-B451-2C9964F905B1}"/>
    <pc:docChg chg="undo redo custSel addSld delSld modSld">
      <pc:chgData name="大葵 藤原" userId="2158622d0ea327f5" providerId="LiveId" clId="{278E34AE-CAB7-4AF3-B451-2C9964F905B1}" dt="2022-07-26T08:28:02.057" v="3039"/>
      <pc:docMkLst>
        <pc:docMk/>
      </pc:docMkLst>
      <pc:sldChg chg="modSp mod">
        <pc:chgData name="大葵 藤原" userId="2158622d0ea327f5" providerId="LiveId" clId="{278E34AE-CAB7-4AF3-B451-2C9964F905B1}" dt="2022-07-14T06:14:07.914" v="38" actId="20577"/>
        <pc:sldMkLst>
          <pc:docMk/>
          <pc:sldMk cId="0" sldId="256"/>
        </pc:sldMkLst>
        <pc:spChg chg="mod">
          <ac:chgData name="大葵 藤原" userId="2158622d0ea327f5" providerId="LiveId" clId="{278E34AE-CAB7-4AF3-B451-2C9964F905B1}" dt="2022-07-14T06:14:07.914" v="38" actId="20577"/>
          <ac:spMkLst>
            <pc:docMk/>
            <pc:sldMk cId="0" sldId="256"/>
            <ac:spMk id="3075" creationId="{00000000-0000-0000-0000-000000000000}"/>
          </ac:spMkLst>
        </pc:spChg>
      </pc:sldChg>
      <pc:sldChg chg="modNotesTx">
        <pc:chgData name="大葵 藤原" userId="2158622d0ea327f5" providerId="LiveId" clId="{278E34AE-CAB7-4AF3-B451-2C9964F905B1}" dt="2022-07-26T08:08:34.845" v="2511" actId="20577"/>
        <pc:sldMkLst>
          <pc:docMk/>
          <pc:sldMk cId="139519458" sldId="259"/>
        </pc:sldMkLst>
      </pc:sldChg>
      <pc:sldChg chg="add del modNotesTx">
        <pc:chgData name="大葵 藤原" userId="2158622d0ea327f5" providerId="LiveId" clId="{278E34AE-CAB7-4AF3-B451-2C9964F905B1}" dt="2022-07-26T08:09:26.721" v="2536" actId="20577"/>
        <pc:sldMkLst>
          <pc:docMk/>
          <pc:sldMk cId="1074437998" sldId="268"/>
        </pc:sldMkLst>
      </pc:sldChg>
      <pc:sldChg chg="modSp modAnim modNotesTx">
        <pc:chgData name="大葵 藤原" userId="2158622d0ea327f5" providerId="LiveId" clId="{278E34AE-CAB7-4AF3-B451-2C9964F905B1}" dt="2022-07-22T08:33:55.850" v="2463" actId="5793"/>
        <pc:sldMkLst>
          <pc:docMk/>
          <pc:sldMk cId="167595519" sldId="272"/>
        </pc:sldMkLst>
        <pc:spChg chg="mod">
          <ac:chgData name="大葵 藤原" userId="2158622d0ea327f5" providerId="LiveId" clId="{278E34AE-CAB7-4AF3-B451-2C9964F905B1}" dt="2022-07-22T08:33:55.850" v="2463" actId="5793"/>
          <ac:spMkLst>
            <pc:docMk/>
            <pc:sldMk cId="167595519" sldId="272"/>
            <ac:spMk id="3" creationId="{00000000-0000-0000-0000-000000000000}"/>
          </ac:spMkLst>
        </pc:spChg>
      </pc:sldChg>
      <pc:sldChg chg="modNotesTx">
        <pc:chgData name="大葵 藤原" userId="2158622d0ea327f5" providerId="LiveId" clId="{278E34AE-CAB7-4AF3-B451-2C9964F905B1}" dt="2022-07-22T05:20:36.737" v="2309" actId="20577"/>
        <pc:sldMkLst>
          <pc:docMk/>
          <pc:sldMk cId="4190345151" sldId="277"/>
        </pc:sldMkLst>
      </pc:sldChg>
      <pc:sldChg chg="modSp mod">
        <pc:chgData name="大葵 藤原" userId="2158622d0ea327f5" providerId="LiveId" clId="{278E34AE-CAB7-4AF3-B451-2C9964F905B1}" dt="2022-07-26T08:28:02.057" v="3039"/>
        <pc:sldMkLst>
          <pc:docMk/>
          <pc:sldMk cId="3691593935" sldId="281"/>
        </pc:sldMkLst>
        <pc:spChg chg="mod">
          <ac:chgData name="大葵 藤原" userId="2158622d0ea327f5" providerId="LiveId" clId="{278E34AE-CAB7-4AF3-B451-2C9964F905B1}" dt="2022-07-26T08:28:02.057" v="3039"/>
          <ac:spMkLst>
            <pc:docMk/>
            <pc:sldMk cId="3691593935" sldId="281"/>
            <ac:spMk id="3" creationId="{00000000-0000-0000-0000-000000000000}"/>
          </ac:spMkLst>
        </pc:spChg>
      </pc:sldChg>
      <pc:sldChg chg="modSp mod">
        <pc:chgData name="大葵 藤原" userId="2158622d0ea327f5" providerId="LiveId" clId="{278E34AE-CAB7-4AF3-B451-2C9964F905B1}" dt="2022-07-21T12:11:52.018" v="43" actId="20577"/>
        <pc:sldMkLst>
          <pc:docMk/>
          <pc:sldMk cId="2186198699" sldId="286"/>
        </pc:sldMkLst>
        <pc:spChg chg="mod">
          <ac:chgData name="大葵 藤原" userId="2158622d0ea327f5" providerId="LiveId" clId="{278E34AE-CAB7-4AF3-B451-2C9964F905B1}" dt="2022-07-21T12:11:52.018" v="43" actId="20577"/>
          <ac:spMkLst>
            <pc:docMk/>
            <pc:sldMk cId="2186198699" sldId="286"/>
            <ac:spMk id="2" creationId="{00000000-0000-0000-0000-000000000000}"/>
          </ac:spMkLst>
        </pc:spChg>
      </pc:sldChg>
      <pc:sldChg chg="modNotesTx">
        <pc:chgData name="大葵 藤原" userId="2158622d0ea327f5" providerId="LiveId" clId="{278E34AE-CAB7-4AF3-B451-2C9964F905B1}" dt="2022-07-26T08:08:47.312" v="2515" actId="20577"/>
        <pc:sldMkLst>
          <pc:docMk/>
          <pc:sldMk cId="3187292750" sldId="290"/>
        </pc:sldMkLst>
      </pc:sldChg>
      <pc:sldChg chg="modNotesTx">
        <pc:chgData name="大葵 藤原" userId="2158622d0ea327f5" providerId="LiveId" clId="{278E34AE-CAB7-4AF3-B451-2C9964F905B1}" dt="2022-07-26T08:08:18.009" v="2481" actId="20577"/>
        <pc:sldMkLst>
          <pc:docMk/>
          <pc:sldMk cId="1408246006" sldId="293"/>
        </pc:sldMkLst>
      </pc:sldChg>
      <pc:sldChg chg="modSp mod">
        <pc:chgData name="大葵 藤原" userId="2158622d0ea327f5" providerId="LiveId" clId="{278E34AE-CAB7-4AF3-B451-2C9964F905B1}" dt="2022-07-21T13:22:27.431" v="1324" actId="20577"/>
        <pc:sldMkLst>
          <pc:docMk/>
          <pc:sldMk cId="1230118171" sldId="297"/>
        </pc:sldMkLst>
        <pc:spChg chg="mod">
          <ac:chgData name="大葵 藤原" userId="2158622d0ea327f5" providerId="LiveId" clId="{278E34AE-CAB7-4AF3-B451-2C9964F905B1}" dt="2022-07-21T13:22:27.431" v="1324" actId="20577"/>
          <ac:spMkLst>
            <pc:docMk/>
            <pc:sldMk cId="1230118171" sldId="297"/>
            <ac:spMk id="4" creationId="{00000000-0000-0000-0000-000000000000}"/>
          </ac:spMkLst>
        </pc:spChg>
      </pc:sldChg>
      <pc:sldChg chg="modNotesTx">
        <pc:chgData name="大葵 藤原" userId="2158622d0ea327f5" providerId="LiveId" clId="{278E34AE-CAB7-4AF3-B451-2C9964F905B1}" dt="2022-07-26T08:26:31.021" v="3026" actId="20577"/>
        <pc:sldMkLst>
          <pc:docMk/>
          <pc:sldMk cId="312018896" sldId="298"/>
        </pc:sldMkLst>
      </pc:sldChg>
      <pc:sldChg chg="modNotesTx">
        <pc:chgData name="大葵 藤原" userId="2158622d0ea327f5" providerId="LiveId" clId="{278E34AE-CAB7-4AF3-B451-2C9964F905B1}" dt="2022-07-22T06:32:08.798" v="2400" actId="20577"/>
        <pc:sldMkLst>
          <pc:docMk/>
          <pc:sldMk cId="2851564883" sldId="306"/>
        </pc:sldMkLst>
      </pc:sldChg>
      <pc:sldChg chg="modNotesTx">
        <pc:chgData name="大葵 藤原" userId="2158622d0ea327f5" providerId="LiveId" clId="{278E34AE-CAB7-4AF3-B451-2C9964F905B1}" dt="2022-07-22T06:47:57.723" v="2420" actId="20577"/>
        <pc:sldMkLst>
          <pc:docMk/>
          <pc:sldMk cId="118789268" sldId="307"/>
        </pc:sldMkLst>
      </pc:sldChg>
      <pc:sldChg chg="new del">
        <pc:chgData name="大葵 藤原" userId="2158622d0ea327f5" providerId="LiveId" clId="{278E34AE-CAB7-4AF3-B451-2C9964F905B1}" dt="2022-07-22T07:45:22.746" v="2448" actId="47"/>
        <pc:sldMkLst>
          <pc:docMk/>
          <pc:sldMk cId="2614785645" sldId="308"/>
        </pc:sldMkLst>
      </pc:sldChg>
      <pc:sldChg chg="new del">
        <pc:chgData name="大葵 藤原" userId="2158622d0ea327f5" providerId="LiveId" clId="{278E34AE-CAB7-4AF3-B451-2C9964F905B1}" dt="2022-07-22T07:13:19.622" v="2424" actId="47"/>
        <pc:sldMkLst>
          <pc:docMk/>
          <pc:sldMk cId="2865219719" sldId="308"/>
        </pc:sldMkLst>
      </pc:sldChg>
      <pc:sldChg chg="new del">
        <pc:chgData name="大葵 藤原" userId="2158622d0ea327f5" providerId="LiveId" clId="{278E34AE-CAB7-4AF3-B451-2C9964F905B1}" dt="2022-07-22T06:49:52.986" v="2422" actId="47"/>
        <pc:sldMkLst>
          <pc:docMk/>
          <pc:sldMk cId="3196673090" sldId="308"/>
        </pc:sldMkLst>
      </pc:sldChg>
      <pc:sldChg chg="new del">
        <pc:chgData name="大葵 藤原" userId="2158622d0ea327f5" providerId="LiveId" clId="{278E34AE-CAB7-4AF3-B451-2C9964F905B1}" dt="2022-07-22T01:50:59.763" v="2089" actId="680"/>
        <pc:sldMkLst>
          <pc:docMk/>
          <pc:sldMk cId="3977055194" sldId="308"/>
        </pc:sldMkLst>
      </pc:sldChg>
      <pc:sldChg chg="new del">
        <pc:chgData name="大葵 藤原" userId="2158622d0ea327f5" providerId="LiveId" clId="{278E34AE-CAB7-4AF3-B451-2C9964F905B1}" dt="2022-07-22T01:50:59.264" v="2088" actId="680"/>
        <pc:sldMkLst>
          <pc:docMk/>
          <pc:sldMk cId="1460036810" sldId="30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3607" cy="340905"/>
          </a:xfrm>
          <a:prstGeom prst="rect">
            <a:avLst/>
          </a:prstGeom>
        </p:spPr>
        <p:txBody>
          <a:bodyPr vert="horz" lIns="91440" tIns="45720" rIns="91440" bIns="45720" rtlCol="0"/>
          <a:lstStyle>
            <a:lvl1pPr algn="l">
              <a:defRPr sz="1200"/>
            </a:lvl1pPr>
          </a:lstStyle>
          <a:p>
            <a:endParaRPr kumimoji="1" lang="ja-JP" altLang="en-US">
              <a:ea typeface="Hiragino Maru Gothic Pro W4" panose="020F0400000000000000" pitchFamily="34" charset="-128"/>
            </a:endParaRPr>
          </a:p>
        </p:txBody>
      </p:sp>
      <p:sp>
        <p:nvSpPr>
          <p:cNvPr id="3" name="日付プレースホルダー 2"/>
          <p:cNvSpPr>
            <a:spLocks noGrp="1"/>
          </p:cNvSpPr>
          <p:nvPr>
            <p:ph type="dt" sz="quarter" idx="1"/>
          </p:nvPr>
        </p:nvSpPr>
        <p:spPr>
          <a:xfrm>
            <a:off x="5625495" y="0"/>
            <a:ext cx="4303607" cy="340905"/>
          </a:xfrm>
          <a:prstGeom prst="rect">
            <a:avLst/>
          </a:prstGeom>
        </p:spPr>
        <p:txBody>
          <a:bodyPr vert="horz" lIns="91440" tIns="45720" rIns="91440" bIns="45720" rtlCol="0"/>
          <a:lstStyle>
            <a:lvl1pPr algn="r">
              <a:defRPr sz="1200"/>
            </a:lvl1pPr>
          </a:lstStyle>
          <a:p>
            <a:fld id="{7662055D-A876-48EF-A071-7EE56AE3153B}" type="datetimeFigureOut">
              <a:rPr kumimoji="1" lang="ja-JP" altLang="en-US" smtClean="0">
                <a:ea typeface="Hiragino Maru Gothic Pro W4" panose="020F0400000000000000" pitchFamily="34" charset="-128"/>
              </a:rPr>
              <a:t>2024/8/8</a:t>
            </a:fld>
            <a:endParaRPr kumimoji="1" lang="ja-JP" altLang="en-US">
              <a:ea typeface="Hiragino Maru Gothic Pro W4" panose="020F0400000000000000" pitchFamily="34" charset="-128"/>
            </a:endParaRPr>
          </a:p>
        </p:txBody>
      </p:sp>
      <p:sp>
        <p:nvSpPr>
          <p:cNvPr id="4" name="フッター プレースホルダー 3"/>
          <p:cNvSpPr>
            <a:spLocks noGrp="1"/>
          </p:cNvSpPr>
          <p:nvPr>
            <p:ph type="ftr" sz="quarter" idx="2"/>
          </p:nvPr>
        </p:nvSpPr>
        <p:spPr>
          <a:xfrm>
            <a:off x="0" y="6453596"/>
            <a:ext cx="4303607" cy="340904"/>
          </a:xfrm>
          <a:prstGeom prst="rect">
            <a:avLst/>
          </a:prstGeom>
        </p:spPr>
        <p:txBody>
          <a:bodyPr vert="horz" lIns="91440" tIns="45720" rIns="91440" bIns="45720" rtlCol="0" anchor="b"/>
          <a:lstStyle>
            <a:lvl1pPr algn="l">
              <a:defRPr sz="1200"/>
            </a:lvl1pPr>
          </a:lstStyle>
          <a:p>
            <a:endParaRPr kumimoji="1" lang="ja-JP" altLang="en-US">
              <a:ea typeface="Hiragino Maru Gothic Pro W4" panose="020F0400000000000000" pitchFamily="34" charset="-128"/>
            </a:endParaRPr>
          </a:p>
        </p:txBody>
      </p:sp>
      <p:sp>
        <p:nvSpPr>
          <p:cNvPr id="5" name="スライド番号プレースホルダー 4"/>
          <p:cNvSpPr>
            <a:spLocks noGrp="1"/>
          </p:cNvSpPr>
          <p:nvPr>
            <p:ph type="sldNum" sz="quarter" idx="3"/>
          </p:nvPr>
        </p:nvSpPr>
        <p:spPr>
          <a:xfrm>
            <a:off x="5625495" y="6453596"/>
            <a:ext cx="4303607" cy="340904"/>
          </a:xfrm>
          <a:prstGeom prst="rect">
            <a:avLst/>
          </a:prstGeom>
        </p:spPr>
        <p:txBody>
          <a:bodyPr vert="horz" lIns="91440" tIns="45720" rIns="91440" bIns="45720" rtlCol="0" anchor="b"/>
          <a:lstStyle>
            <a:lvl1pPr algn="r">
              <a:defRPr sz="1200"/>
            </a:lvl1pPr>
          </a:lstStyle>
          <a:p>
            <a:fld id="{681FFA7E-EEB1-45EC-82C3-9A57D4950EC5}" type="slidenum">
              <a:rPr kumimoji="1" lang="ja-JP" altLang="en-US" smtClean="0">
                <a:ea typeface="Hiragino Maru Gothic Pro W4" panose="020F0400000000000000" pitchFamily="34" charset="-128"/>
              </a:rPr>
              <a:t>‹#›</a:t>
            </a:fld>
            <a:endParaRPr kumimoji="1" lang="ja-JP" altLang="en-US">
              <a:ea typeface="Hiragino Maru Gothic Pro W4" panose="020F0400000000000000" pitchFamily="34" charset="-128"/>
            </a:endParaRPr>
          </a:p>
        </p:txBody>
      </p:sp>
    </p:spTree>
    <p:extLst>
      <p:ext uri="{BB962C8B-B14F-4D97-AF65-F5344CB8AC3E}">
        <p14:creationId xmlns:p14="http://schemas.microsoft.com/office/powerpoint/2010/main" val="1829384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3713" cy="341313"/>
          </a:xfrm>
          <a:prstGeom prst="rect">
            <a:avLst/>
          </a:prstGeom>
        </p:spPr>
        <p:txBody>
          <a:bodyPr vert="horz" lIns="91440" tIns="45720" rIns="91440" bIns="45720" rtlCol="0"/>
          <a:lstStyle>
            <a:lvl1pPr algn="l">
              <a:defRPr sz="1200" b="0" i="0">
                <a:ea typeface="Hiragino Maru Gothic Pro W4" panose="020F0400000000000000" pitchFamily="34" charset="-128"/>
              </a:defRPr>
            </a:lvl1pPr>
          </a:lstStyle>
          <a:p>
            <a:endParaRPr lang="ja-JP" altLang="en-US"/>
          </a:p>
        </p:txBody>
      </p:sp>
      <p:sp>
        <p:nvSpPr>
          <p:cNvPr id="3" name="日付プレースホルダー 2"/>
          <p:cNvSpPr>
            <a:spLocks noGrp="1"/>
          </p:cNvSpPr>
          <p:nvPr>
            <p:ph type="dt" idx="1"/>
          </p:nvPr>
        </p:nvSpPr>
        <p:spPr>
          <a:xfrm>
            <a:off x="5626100" y="0"/>
            <a:ext cx="4303713" cy="341313"/>
          </a:xfrm>
          <a:prstGeom prst="rect">
            <a:avLst/>
          </a:prstGeom>
        </p:spPr>
        <p:txBody>
          <a:bodyPr vert="horz" lIns="91440" tIns="45720" rIns="91440" bIns="45720" rtlCol="0"/>
          <a:lstStyle>
            <a:lvl1pPr algn="r">
              <a:defRPr sz="1200" b="0" i="0">
                <a:ea typeface="Hiragino Maru Gothic Pro W4" panose="020F0400000000000000" pitchFamily="34" charset="-128"/>
              </a:defRPr>
            </a:lvl1pPr>
          </a:lstStyle>
          <a:p>
            <a:fld id="{70862093-B780-4C9A-BB6D-93B91AAC76D4}" type="datetimeFigureOut">
              <a:rPr lang="ja-JP" altLang="en-US" smtClean="0"/>
              <a:pPr/>
              <a:t>2024/8/8</a:t>
            </a:fld>
            <a:endParaRPr lang="ja-JP" altLang="en-US"/>
          </a:p>
        </p:txBody>
      </p:sp>
      <p:sp>
        <p:nvSpPr>
          <p:cNvPr id="4" name="スライド イメージ プレースホルダー 3"/>
          <p:cNvSpPr>
            <a:spLocks noGrp="1" noRot="1" noChangeAspect="1"/>
          </p:cNvSpPr>
          <p:nvPr>
            <p:ph type="sldImg" idx="2"/>
          </p:nvPr>
        </p:nvSpPr>
        <p:spPr>
          <a:xfrm>
            <a:off x="3436938" y="849313"/>
            <a:ext cx="3057525" cy="229393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3775" y="3270250"/>
            <a:ext cx="7943850" cy="26749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6" name="フッター プレースホルダー 5"/>
          <p:cNvSpPr>
            <a:spLocks noGrp="1"/>
          </p:cNvSpPr>
          <p:nvPr>
            <p:ph type="ftr" sz="quarter" idx="4"/>
          </p:nvPr>
        </p:nvSpPr>
        <p:spPr>
          <a:xfrm>
            <a:off x="0" y="6453188"/>
            <a:ext cx="4303713" cy="341312"/>
          </a:xfrm>
          <a:prstGeom prst="rect">
            <a:avLst/>
          </a:prstGeom>
        </p:spPr>
        <p:txBody>
          <a:bodyPr vert="horz" lIns="91440" tIns="45720" rIns="91440" bIns="45720" rtlCol="0" anchor="b"/>
          <a:lstStyle>
            <a:lvl1pPr algn="l">
              <a:defRPr sz="1200" b="0" i="0">
                <a:ea typeface="Hiragino Maru Gothic Pro W4" panose="020F0400000000000000" pitchFamily="34" charset="-128"/>
              </a:defRPr>
            </a:lvl1pPr>
          </a:lstStyle>
          <a:p>
            <a:endParaRPr lang="ja-JP" altLang="en-US"/>
          </a:p>
        </p:txBody>
      </p:sp>
      <p:sp>
        <p:nvSpPr>
          <p:cNvPr id="7" name="スライド番号プレースホルダー 6"/>
          <p:cNvSpPr>
            <a:spLocks noGrp="1"/>
          </p:cNvSpPr>
          <p:nvPr>
            <p:ph type="sldNum" sz="quarter" idx="5"/>
          </p:nvPr>
        </p:nvSpPr>
        <p:spPr>
          <a:xfrm>
            <a:off x="5626100" y="6453188"/>
            <a:ext cx="4303713" cy="341312"/>
          </a:xfrm>
          <a:prstGeom prst="rect">
            <a:avLst/>
          </a:prstGeom>
        </p:spPr>
        <p:txBody>
          <a:bodyPr vert="horz" lIns="91440" tIns="45720" rIns="91440" bIns="45720" rtlCol="0" anchor="b"/>
          <a:lstStyle>
            <a:lvl1pPr algn="r">
              <a:defRPr sz="1200" b="0" i="0">
                <a:ea typeface="Hiragino Maru Gothic Pro W4" panose="020F0400000000000000" pitchFamily="34" charset="-128"/>
              </a:defRPr>
            </a:lvl1pPr>
          </a:lstStyle>
          <a:p>
            <a:fld id="{8F9ECC73-7151-4CC3-91C7-1C019B749510}" type="slidenum">
              <a:rPr lang="ja-JP" altLang="en-US" smtClean="0"/>
              <a:pPr/>
              <a:t>‹#›</a:t>
            </a:fld>
            <a:endParaRPr lang="ja-JP" altLang="en-US"/>
          </a:p>
        </p:txBody>
      </p:sp>
    </p:spTree>
    <p:extLst>
      <p:ext uri="{BB962C8B-B14F-4D97-AF65-F5344CB8AC3E}">
        <p14:creationId xmlns:p14="http://schemas.microsoft.com/office/powerpoint/2010/main" val="10900442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b="0" i="0" kern="1200">
        <a:solidFill>
          <a:schemeClr val="tx1"/>
        </a:solidFill>
        <a:latin typeface="+mn-lt"/>
        <a:ea typeface="Hiragino Maru Gothic Pro W4" panose="020F0400000000000000" pitchFamily="34" charset="-128"/>
        <a:cs typeface="+mn-cs"/>
      </a:defRPr>
    </a:lvl1pPr>
    <a:lvl2pPr marL="457200" algn="l" defTabSz="914400" rtl="0" eaLnBrk="1" latinLnBrk="0" hangingPunct="1">
      <a:defRPr kumimoji="1" sz="1200" b="0" i="0" kern="1200">
        <a:solidFill>
          <a:schemeClr val="tx1"/>
        </a:solidFill>
        <a:latin typeface="+mn-lt"/>
        <a:ea typeface="Hiragino Maru Gothic Pro W4" panose="020F0400000000000000" pitchFamily="34" charset="-128"/>
        <a:cs typeface="+mn-cs"/>
      </a:defRPr>
    </a:lvl2pPr>
    <a:lvl3pPr marL="914400" algn="l" defTabSz="914400" rtl="0" eaLnBrk="1" latinLnBrk="0" hangingPunct="1">
      <a:defRPr kumimoji="1" sz="1200" b="0" i="0" kern="1200">
        <a:solidFill>
          <a:schemeClr val="tx1"/>
        </a:solidFill>
        <a:latin typeface="+mn-lt"/>
        <a:ea typeface="Hiragino Maru Gothic Pro W4" panose="020F0400000000000000" pitchFamily="34" charset="-128"/>
        <a:cs typeface="+mn-cs"/>
      </a:defRPr>
    </a:lvl3pPr>
    <a:lvl4pPr marL="1371600" algn="l" defTabSz="914400" rtl="0" eaLnBrk="1" latinLnBrk="0" hangingPunct="1">
      <a:defRPr kumimoji="1" sz="1200" b="0" i="0" kern="1200">
        <a:solidFill>
          <a:schemeClr val="tx1"/>
        </a:solidFill>
        <a:latin typeface="+mn-lt"/>
        <a:ea typeface="Hiragino Maru Gothic Pro W4" panose="020F0400000000000000" pitchFamily="34" charset="-128"/>
        <a:cs typeface="+mn-cs"/>
      </a:defRPr>
    </a:lvl4pPr>
    <a:lvl5pPr marL="1828800" algn="l" defTabSz="914400" rtl="0" eaLnBrk="1" latinLnBrk="0" hangingPunct="1">
      <a:defRPr kumimoji="1" sz="1200" b="0" i="0" kern="1200">
        <a:solidFill>
          <a:schemeClr val="tx1"/>
        </a:solidFill>
        <a:latin typeface="+mn-lt"/>
        <a:ea typeface="Hiragino Maru Gothic Pro W4" panose="020F0400000000000000" pitchFamily="34"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ejje.weblio.jp/content/%E5%B7%A6%E3%81%8B%E3%82%89" TargetMode="External"/><Relationship Id="rId3" Type="http://schemas.openxmlformats.org/officeDocument/2006/relationships/hyperlink" Target="https://ejje.weblio.jp/content/%E6%A8%99%E6%BA%96%E5%9E%8B" TargetMode="External"/><Relationship Id="rId7" Type="http://schemas.openxmlformats.org/officeDocument/2006/relationships/hyperlink" Target="https://ejje.weblio.jp/content/%E3%82%AD%E3%83%BC"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ejje.weblio.jp/content/%E6%9C%80%E4%B8%8A%E6%AE%B5" TargetMode="External"/><Relationship Id="rId11" Type="http://schemas.openxmlformats.org/officeDocument/2006/relationships/hyperlink" Target="https://ejje.weblio.jp/content/%E3%81%93%E3%81%A8%E3%81%8B%E3%82%89" TargetMode="External"/><Relationship Id="rId5" Type="http://schemas.openxmlformats.org/officeDocument/2006/relationships/hyperlink" Target="https://ejje.weblio.jp/content/%E5%BC%8F" TargetMode="External"/><Relationship Id="rId10" Type="http://schemas.openxmlformats.org/officeDocument/2006/relationships/hyperlink" Target="https://ejje.weblio.jp/content/%E3%81%AB%E3%81%AA%E3%81%A3%E3%81%A6%E3%81%84%E3%82%8B" TargetMode="External"/><Relationship Id="rId4" Type="http://schemas.openxmlformats.org/officeDocument/2006/relationships/hyperlink" Target="https://ejje.weblio.jp/content/%E3%82%AD%E3%83%BC%E3%83%9C%E3%83%BC%E3%83%89" TargetMode="External"/><Relationship Id="rId9" Type="http://schemas.openxmlformats.org/officeDocument/2006/relationships/hyperlink" Target="https://ejje.weblio.jp/content/%E9%85%8D%E5%88%97"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atmarkit.co.jp/icd/root/69/5785769.html"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weblio.jp/content/%E7%AF%84%E5%9B%B2" TargetMode="External"/><Relationship Id="rId13" Type="http://schemas.openxmlformats.org/officeDocument/2006/relationships/hyperlink" Target="https://www.weblio.jp/content/%E6%A8%A9" TargetMode="External"/><Relationship Id="rId18" Type="http://schemas.openxmlformats.org/officeDocument/2006/relationships/hyperlink" Target="https://www.weblio.jp/content/%E3%81%A8%E3%81%84%E3%81%88%E3%82%8B" TargetMode="External"/><Relationship Id="rId3" Type="http://schemas.openxmlformats.org/officeDocument/2006/relationships/hyperlink" Target="https://www.weblio.jp/content/%E4%BD%95%E3%81%AE" TargetMode="External"/><Relationship Id="rId7" Type="http://schemas.openxmlformats.org/officeDocument/2006/relationships/hyperlink" Target="https://www.weblio.jp/content/%E4%BD%BF%E7%94%A8" TargetMode="External"/><Relationship Id="rId12" Type="http://schemas.openxmlformats.org/officeDocument/2006/relationships/hyperlink" Target="https://www.weblio.jp/content/%E3%83%A6%E3%83%BC%E3%82%B6%E3%83%BC" TargetMode="External"/><Relationship Id="rId17" Type="http://schemas.openxmlformats.org/officeDocument/2006/relationships/hyperlink" Target="https://www.weblio.jp/content/%E6%A8%A9%E9%99%90" TargetMode="External"/><Relationship Id="rId2" Type="http://schemas.openxmlformats.org/officeDocument/2006/relationships/slide" Target="../slides/slide6.xml"/><Relationship Id="rId16" Type="http://schemas.openxmlformats.org/officeDocument/2006/relationships/hyperlink" Target="https://www.weblio.jp/content/%E5%88%A9%E7%94%A8" TargetMode="External"/><Relationship Id="rId1" Type="http://schemas.openxmlformats.org/officeDocument/2006/relationships/notesMaster" Target="../notesMasters/notesMaster1.xml"/><Relationship Id="rId6" Type="http://schemas.openxmlformats.org/officeDocument/2006/relationships/hyperlink" Target="https://www.weblio.jp/content/%E8%A8%AD%E5%AE%9A" TargetMode="External"/><Relationship Id="rId11" Type="http://schemas.openxmlformats.org/officeDocument/2006/relationships/hyperlink" Target="https://www.weblio.jp/content/%E3%81%8D%E3%82%8F%E3%82%81%E3%81%A6" TargetMode="External"/><Relationship Id="rId5" Type="http://schemas.openxmlformats.org/officeDocument/2006/relationships/hyperlink" Target="https://www.weblio.jp/content/%E3%81%84%E3%81%8B%E3%81%AA%E3%82%8B" TargetMode="External"/><Relationship Id="rId15" Type="http://schemas.openxmlformats.org/officeDocument/2006/relationships/hyperlink" Target="https://www.weblio.jp/content/UNIX" TargetMode="External"/><Relationship Id="rId10" Type="http://schemas.openxmlformats.org/officeDocument/2006/relationships/hyperlink" Target="https://www.weblio.jp/content/%E3%81%93%E3%81%A8%E3%81%8C%E3%81%AA%E3%81%84" TargetMode="External"/><Relationship Id="rId19" Type="http://schemas.openxmlformats.org/officeDocument/2006/relationships/hyperlink" Target="http://e-words.jp/w/%E3%83%A6%E3%83%BC%E3%82%B6%E3%83%BC%E3%82%A2%E3%82%AB%E3%82%A6%E3%83%B3%E3%83%88.html" TargetMode="External"/><Relationship Id="rId4" Type="http://schemas.openxmlformats.org/officeDocument/2006/relationships/hyperlink" Target="https://www.weblio.jp/content/%E5%88%B6%E7%B4%84" TargetMode="External"/><Relationship Id="rId9" Type="http://schemas.openxmlformats.org/officeDocument/2006/relationships/hyperlink" Target="https://www.weblio.jp/content/%E5%88%B6%E9%99%90" TargetMode="External"/><Relationship Id="rId14" Type="http://schemas.openxmlformats.org/officeDocument/2006/relationships/hyperlink" Target="https://www.weblio.jp/content/%E6%97%A5%E5%B8%B8%E7%9A%84"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F9ECC73-7151-4CC3-91C7-1C019B749510}" type="slidenum">
              <a:rPr lang="ja-JP" altLang="en-US" smtClean="0"/>
              <a:pPr/>
              <a:t>1</a:t>
            </a:fld>
            <a:endParaRPr lang="ja-JP" altLang="en-US"/>
          </a:p>
        </p:txBody>
      </p:sp>
    </p:spTree>
    <p:extLst>
      <p:ext uri="{BB962C8B-B14F-4D97-AF65-F5344CB8AC3E}">
        <p14:creationId xmlns:p14="http://schemas.microsoft.com/office/powerpoint/2010/main" val="3357078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u="none" strike="noStrike" kern="1200" dirty="0">
                <a:solidFill>
                  <a:schemeClr val="tx1"/>
                </a:solidFill>
                <a:effectLst/>
                <a:latin typeface="+mn-lt"/>
                <a:ea typeface="Hiragino Maru Gothic Pro W4" panose="020F0400000000000000" pitchFamily="34" charset="-128"/>
                <a:cs typeface="+mn-cs"/>
              </a:rPr>
              <a:t>2018</a:t>
            </a:r>
            <a:r>
              <a:rPr kumimoji="1" lang="ja-JP" altLang="en-US" sz="1200" b="0" i="0" u="none" strike="noStrike" kern="1200">
                <a:solidFill>
                  <a:schemeClr val="tx1"/>
                </a:solidFill>
                <a:effectLst/>
                <a:latin typeface="+mn-lt"/>
                <a:ea typeface="Hiragino Maru Gothic Pro W4" panose="020F0400000000000000" pitchFamily="34" charset="-128"/>
                <a:cs typeface="+mn-cs"/>
              </a:rPr>
              <a:t>年</a:t>
            </a:r>
            <a:r>
              <a:rPr kumimoji="1" lang="en-US" altLang="ja-JP" sz="1200" b="0" i="0" u="none" strike="noStrike" kern="1200" dirty="0">
                <a:solidFill>
                  <a:schemeClr val="tx1"/>
                </a:solidFill>
                <a:effectLst/>
                <a:latin typeface="+mn-lt"/>
                <a:ea typeface="Hiragino Maru Gothic Pro W4" panose="020F0400000000000000" pitchFamily="34" charset="-128"/>
                <a:cs typeface="+mn-cs"/>
              </a:rPr>
              <a:t>1</a:t>
            </a:r>
            <a:r>
              <a:rPr kumimoji="1" lang="ja-JP" altLang="en-US" sz="1200" b="0" i="0" u="none" strike="noStrike" kern="1200">
                <a:solidFill>
                  <a:schemeClr val="tx1"/>
                </a:solidFill>
                <a:effectLst/>
                <a:latin typeface="+mn-lt"/>
                <a:ea typeface="Hiragino Maru Gothic Pro W4" panose="020F0400000000000000" pitchFamily="34" charset="-128"/>
                <a:cs typeface="+mn-cs"/>
              </a:rPr>
              <a:t>月、日本の仮想通貨取引所を運営するコインチェック株式会社から、</a:t>
            </a:r>
            <a:r>
              <a:rPr kumimoji="1" lang="en-US" altLang="ja-JP" sz="1200" b="0" i="0" u="none" strike="noStrike" kern="1200" dirty="0">
                <a:solidFill>
                  <a:schemeClr val="tx1"/>
                </a:solidFill>
                <a:effectLst/>
                <a:latin typeface="+mn-lt"/>
                <a:ea typeface="Hiragino Maru Gothic Pro W4" panose="020F0400000000000000" pitchFamily="34" charset="-128"/>
                <a:cs typeface="+mn-cs"/>
              </a:rPr>
              <a:t>580</a:t>
            </a:r>
            <a:r>
              <a:rPr kumimoji="1" lang="ja-JP" altLang="en-US" sz="1200" b="0" i="0" u="none" strike="noStrike" kern="1200">
                <a:solidFill>
                  <a:schemeClr val="tx1"/>
                </a:solidFill>
                <a:effectLst/>
                <a:latin typeface="+mn-lt"/>
                <a:ea typeface="Hiragino Maru Gothic Pro W4" panose="020F0400000000000000" pitchFamily="34" charset="-128"/>
                <a:cs typeface="+mn-cs"/>
              </a:rPr>
              <a:t>億円相当の仮想通貨「</a:t>
            </a:r>
            <a:r>
              <a:rPr kumimoji="1" lang="en-US" altLang="ja-JP" sz="1200" b="0" i="0" u="none" strike="noStrike" kern="1200" dirty="0">
                <a:solidFill>
                  <a:schemeClr val="tx1"/>
                </a:solidFill>
                <a:effectLst/>
                <a:latin typeface="+mn-lt"/>
                <a:ea typeface="Hiragino Maru Gothic Pro W4" panose="020F0400000000000000" pitchFamily="34" charset="-128"/>
                <a:cs typeface="+mn-cs"/>
              </a:rPr>
              <a:t>NEM</a:t>
            </a:r>
            <a:r>
              <a:rPr kumimoji="1" lang="ja-JP" altLang="en-US" sz="1200" b="0" i="0" u="none" strike="noStrike" kern="1200">
                <a:solidFill>
                  <a:schemeClr val="tx1"/>
                </a:solidFill>
                <a:effectLst/>
                <a:latin typeface="+mn-lt"/>
                <a:ea typeface="Hiragino Maru Gothic Pro W4" panose="020F0400000000000000" pitchFamily="34" charset="-128"/>
                <a:cs typeface="+mn-cs"/>
              </a:rPr>
              <a:t>」が盗難にあうという事件があった。犯人は偽名を使って、同社のシステム管理者達と、数カ月をかけて交流し、怪しいものではないと信用させてから、ウイルスを仕込んだメールを開かせて、同社のパソコンをウイルスに感染させ、犯行に及んだといわれている。</a:t>
            </a:r>
            <a:endParaRPr kumimoji="1" lang="ja-JP" altLang="en-US"/>
          </a:p>
        </p:txBody>
      </p:sp>
      <p:sp>
        <p:nvSpPr>
          <p:cNvPr id="4" name="スライド番号プレースホルダー 3"/>
          <p:cNvSpPr>
            <a:spLocks noGrp="1"/>
          </p:cNvSpPr>
          <p:nvPr>
            <p:ph type="sldNum" sz="quarter" idx="5"/>
          </p:nvPr>
        </p:nvSpPr>
        <p:spPr/>
        <p:txBody>
          <a:bodyPr/>
          <a:lstStyle/>
          <a:p>
            <a:fld id="{8F9ECC73-7151-4CC3-91C7-1C019B749510}" type="slidenum">
              <a:rPr lang="ja-JP" altLang="en-US" smtClean="0"/>
              <a:pPr/>
              <a:t>17</a:t>
            </a:fld>
            <a:endParaRPr lang="ja-JP" altLang="en-US"/>
          </a:p>
        </p:txBody>
      </p:sp>
    </p:spTree>
    <p:extLst>
      <p:ext uri="{BB962C8B-B14F-4D97-AF65-F5344CB8AC3E}">
        <p14:creationId xmlns:p14="http://schemas.microsoft.com/office/powerpoint/2010/main" val="2503317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対策ー同じ</a:t>
            </a:r>
            <a:r>
              <a:rPr kumimoji="1" lang="en-US" altLang="ja-JP" dirty="0"/>
              <a:t>ID</a:t>
            </a:r>
            <a:r>
              <a:rPr kumimoji="1" lang="ja-JP" altLang="en-US" dirty="0"/>
              <a:t>やパスワードは使い回さない</a:t>
            </a:r>
          </a:p>
        </p:txBody>
      </p:sp>
      <p:sp>
        <p:nvSpPr>
          <p:cNvPr id="4" name="スライド番号プレースホルダー 3"/>
          <p:cNvSpPr>
            <a:spLocks noGrp="1"/>
          </p:cNvSpPr>
          <p:nvPr>
            <p:ph type="sldNum" sz="quarter" idx="10"/>
          </p:nvPr>
        </p:nvSpPr>
        <p:spPr/>
        <p:txBody>
          <a:bodyPr/>
          <a:lstStyle/>
          <a:p>
            <a:fld id="{8F9ECC73-7151-4CC3-91C7-1C019B749510}" type="slidenum">
              <a:rPr kumimoji="1" lang="ja-JP" altLang="en-US" smtClean="0"/>
              <a:t>18</a:t>
            </a:fld>
            <a:endParaRPr kumimoji="1" lang="ja-JP" altLang="en-US"/>
          </a:p>
        </p:txBody>
      </p:sp>
    </p:spTree>
    <p:extLst>
      <p:ext uri="{BB962C8B-B14F-4D97-AF65-F5344CB8AC3E}">
        <p14:creationId xmlns:p14="http://schemas.microsoft.com/office/powerpoint/2010/main" val="18250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パスワードはアカウントを守る上で最大の砦</a:t>
            </a:r>
            <a:endParaRPr kumimoji="1" lang="en-US" altLang="ja-JP" dirty="0"/>
          </a:p>
          <a:p>
            <a:r>
              <a:rPr kumimoji="1" lang="ja-JP" altLang="en-US" dirty="0"/>
              <a:t>パスワードクラック</a:t>
            </a:r>
            <a:r>
              <a:rPr kumimoji="1" lang="en-US" altLang="ja-JP" dirty="0"/>
              <a:t>…</a:t>
            </a:r>
            <a:r>
              <a:rPr kumimoji="1" lang="ja-JP" altLang="en-US" dirty="0"/>
              <a:t>他人のパスワードを解析し、探り当てること</a:t>
            </a:r>
          </a:p>
        </p:txBody>
      </p:sp>
      <p:sp>
        <p:nvSpPr>
          <p:cNvPr id="4" name="スライド番号プレースホルダー 3"/>
          <p:cNvSpPr>
            <a:spLocks noGrp="1"/>
          </p:cNvSpPr>
          <p:nvPr>
            <p:ph type="sldNum" sz="quarter" idx="5"/>
          </p:nvPr>
        </p:nvSpPr>
        <p:spPr/>
        <p:txBody>
          <a:bodyPr/>
          <a:lstStyle/>
          <a:p>
            <a:fld id="{8F9ECC73-7151-4CC3-91C7-1C019B749510}" type="slidenum">
              <a:rPr lang="ja-JP" altLang="en-US" smtClean="0"/>
              <a:pPr/>
              <a:t>19</a:t>
            </a:fld>
            <a:endParaRPr lang="ja-JP" altLang="en-US"/>
          </a:p>
        </p:txBody>
      </p:sp>
    </p:spTree>
    <p:extLst>
      <p:ext uri="{BB962C8B-B14F-4D97-AF65-F5344CB8AC3E}">
        <p14:creationId xmlns:p14="http://schemas.microsoft.com/office/powerpoint/2010/main" val="3644010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9ECC73-7151-4CC3-91C7-1C019B749510}" type="slidenum">
              <a:rPr kumimoji="1" lang="ja-JP" altLang="en-US" smtClean="0"/>
              <a:t>22</a:t>
            </a:fld>
            <a:endParaRPr kumimoji="1" lang="ja-JP" altLang="en-US"/>
          </a:p>
        </p:txBody>
      </p:sp>
    </p:spTree>
    <p:extLst>
      <p:ext uri="{BB962C8B-B14F-4D97-AF65-F5344CB8AC3E}">
        <p14:creationId xmlns:p14="http://schemas.microsoft.com/office/powerpoint/2010/main" val="3701300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Qwerty</a:t>
            </a:r>
            <a:r>
              <a:rPr kumimoji="1" lang="ja-JP" altLang="en-US" dirty="0"/>
              <a:t>ー</a:t>
            </a:r>
            <a:r>
              <a:rPr kumimoji="1" lang="ja-JP" altLang="en-US" sz="1200" u="sng" strike="noStrike" kern="1200" dirty="0">
                <a:solidFill>
                  <a:schemeClr val="tx1"/>
                </a:solidFill>
                <a:effectLst/>
                <a:latin typeface="+mn-lt"/>
                <a:cs typeface="+mn-cs"/>
                <a:hlinkClick r:id="rId3" tooltip="標準型の英語"/>
              </a:rPr>
              <a:t>標準型</a:t>
            </a:r>
            <a:r>
              <a:rPr kumimoji="1" lang="ja-JP" altLang="en-US" sz="1200" u="sng" strike="noStrike" kern="1200" dirty="0">
                <a:solidFill>
                  <a:schemeClr val="tx1"/>
                </a:solidFill>
                <a:effectLst/>
                <a:latin typeface="+mn-lt"/>
                <a:cs typeface="+mn-cs"/>
                <a:hlinkClick r:id="rId4" tooltip="キーボードの英語"/>
              </a:rPr>
              <a:t>キーボード</a:t>
            </a:r>
            <a:r>
              <a:rPr kumimoji="1" lang="ja-JP" altLang="en-US" sz="1200" u="sng" strike="noStrike" kern="1200" dirty="0">
                <a:solidFill>
                  <a:schemeClr val="tx1"/>
                </a:solidFill>
                <a:effectLst/>
                <a:latin typeface="+mn-lt"/>
                <a:cs typeface="+mn-cs"/>
                <a:hlinkClick r:id="rId5" tooltip="式の英語"/>
              </a:rPr>
              <a:t>式</a:t>
            </a:r>
            <a:r>
              <a:rPr kumimoji="1" lang="ja-JP" altLang="en-US" sz="1200" u="none" strike="noStrike" kern="1200" dirty="0">
                <a:solidFill>
                  <a:schemeClr val="tx1"/>
                </a:solidFill>
                <a:effectLst/>
                <a:latin typeface="+mn-lt"/>
                <a:cs typeface="+mn-cs"/>
              </a:rPr>
              <a:t>の</a:t>
            </a:r>
            <a:r>
              <a:rPr kumimoji="1" lang="en-US" altLang="ja-JP" sz="1200" u="none" strike="noStrike" kern="1200" dirty="0">
                <a:solidFill>
                  <a:schemeClr val="tx1"/>
                </a:solidFill>
                <a:effectLst/>
                <a:latin typeface="+mn-lt"/>
                <a:cs typeface="+mn-cs"/>
              </a:rPr>
              <a:t>.</a:t>
            </a:r>
            <a:r>
              <a:rPr kumimoji="1" lang="ja-JP" altLang="en-US" sz="1200" u="none" strike="noStrike" kern="1200" dirty="0">
                <a:solidFill>
                  <a:schemeClr val="tx1"/>
                </a:solidFill>
                <a:effectLst/>
                <a:latin typeface="+mn-lt"/>
                <a:cs typeface="+mn-cs"/>
              </a:rPr>
              <a:t>　［</a:t>
            </a:r>
            <a:r>
              <a:rPr kumimoji="1" lang="ja-JP" altLang="en-US" sz="1200" u="sng" strike="noStrike" kern="1200" dirty="0">
                <a:solidFill>
                  <a:schemeClr val="tx1"/>
                </a:solidFill>
                <a:effectLst/>
                <a:latin typeface="+mn-lt"/>
                <a:cs typeface="+mn-cs"/>
                <a:hlinkClick r:id="rId6" tooltip="最上段の英語"/>
              </a:rPr>
              <a:t>最上段</a:t>
            </a:r>
            <a:r>
              <a:rPr kumimoji="1" lang="ja-JP" altLang="en-US" sz="1200" u="none" strike="noStrike" kern="1200" dirty="0">
                <a:solidFill>
                  <a:schemeClr val="tx1"/>
                </a:solidFill>
                <a:effectLst/>
                <a:latin typeface="+mn-lt"/>
                <a:cs typeface="+mn-cs"/>
              </a:rPr>
              <a:t>の</a:t>
            </a:r>
            <a:r>
              <a:rPr kumimoji="1" lang="ja-JP" altLang="en-US" sz="1200" u="sng" strike="noStrike" kern="1200" dirty="0">
                <a:solidFill>
                  <a:schemeClr val="tx1"/>
                </a:solidFill>
                <a:effectLst/>
                <a:latin typeface="+mn-lt"/>
                <a:cs typeface="+mn-cs"/>
                <a:hlinkClick r:id="rId7" tooltip="キーの英語"/>
              </a:rPr>
              <a:t>キー</a:t>
            </a:r>
            <a:r>
              <a:rPr kumimoji="1" lang="ja-JP" altLang="en-US" sz="1200" u="none" strike="noStrike" kern="1200" dirty="0">
                <a:solidFill>
                  <a:schemeClr val="tx1"/>
                </a:solidFill>
                <a:effectLst/>
                <a:latin typeface="+mn-lt"/>
                <a:cs typeface="+mn-cs"/>
              </a:rPr>
              <a:t>が</a:t>
            </a:r>
            <a:r>
              <a:rPr kumimoji="1" lang="ja-JP" altLang="en-US" sz="1200" u="sng" strike="noStrike" kern="1200" dirty="0">
                <a:solidFill>
                  <a:schemeClr val="tx1"/>
                </a:solidFill>
                <a:effectLst/>
                <a:latin typeface="+mn-lt"/>
                <a:cs typeface="+mn-cs"/>
                <a:hlinkClick r:id="rId8" tooltip="左からの英語"/>
              </a:rPr>
              <a:t>左から</a:t>
            </a:r>
            <a:r>
              <a:rPr kumimoji="1" lang="ja-JP" altLang="en-US" sz="1200" u="none" strike="noStrike" kern="1200" dirty="0">
                <a:solidFill>
                  <a:schemeClr val="tx1"/>
                </a:solidFill>
                <a:effectLst/>
                <a:latin typeface="+mn-lt"/>
                <a:cs typeface="+mn-cs"/>
              </a:rPr>
              <a:t> </a:t>
            </a:r>
            <a:r>
              <a:rPr kumimoji="1" lang="en-US" altLang="ja-JP" sz="1200" u="none" strike="noStrike" kern="1200" dirty="0">
                <a:solidFill>
                  <a:schemeClr val="tx1"/>
                </a:solidFill>
                <a:effectLst/>
                <a:latin typeface="+mn-lt"/>
                <a:cs typeface="+mn-cs"/>
              </a:rPr>
              <a:t>q</a:t>
            </a:r>
            <a:r>
              <a:rPr kumimoji="1" lang="ja-JP" altLang="en-US" sz="1200" u="none" strike="noStrike" kern="1200" dirty="0">
                <a:solidFill>
                  <a:schemeClr val="tx1"/>
                </a:solidFill>
                <a:effectLst/>
                <a:latin typeface="+mn-lt"/>
                <a:cs typeface="+mn-cs"/>
              </a:rPr>
              <a:t>，</a:t>
            </a:r>
            <a:r>
              <a:rPr kumimoji="1" lang="en-US" altLang="ja-JP" sz="1200" u="none" strike="noStrike" kern="1200" dirty="0">
                <a:solidFill>
                  <a:schemeClr val="tx1"/>
                </a:solidFill>
                <a:effectLst/>
                <a:latin typeface="+mn-lt"/>
                <a:cs typeface="+mn-cs"/>
              </a:rPr>
              <a:t>w</a:t>
            </a:r>
            <a:r>
              <a:rPr kumimoji="1" lang="ja-JP" altLang="en-US" sz="1200" u="none" strike="noStrike" kern="1200" dirty="0">
                <a:solidFill>
                  <a:schemeClr val="tx1"/>
                </a:solidFill>
                <a:effectLst/>
                <a:latin typeface="+mn-lt"/>
                <a:cs typeface="+mn-cs"/>
              </a:rPr>
              <a:t>，</a:t>
            </a:r>
            <a:r>
              <a:rPr kumimoji="1" lang="en-US" altLang="ja-JP" sz="1200" u="none" strike="noStrike" kern="1200" dirty="0">
                <a:solidFill>
                  <a:schemeClr val="tx1"/>
                </a:solidFill>
                <a:effectLst/>
                <a:latin typeface="+mn-lt"/>
                <a:cs typeface="+mn-cs"/>
              </a:rPr>
              <a:t>e</a:t>
            </a:r>
            <a:r>
              <a:rPr kumimoji="1" lang="ja-JP" altLang="en-US" sz="1200" u="none" strike="noStrike" kern="1200" dirty="0">
                <a:solidFill>
                  <a:schemeClr val="tx1"/>
                </a:solidFill>
                <a:effectLst/>
                <a:latin typeface="+mn-lt"/>
                <a:cs typeface="+mn-cs"/>
              </a:rPr>
              <a:t>，</a:t>
            </a:r>
            <a:r>
              <a:rPr kumimoji="1" lang="en-US" altLang="ja-JP" sz="1200" u="none" strike="noStrike" kern="1200" dirty="0">
                <a:solidFill>
                  <a:schemeClr val="tx1"/>
                </a:solidFill>
                <a:effectLst/>
                <a:latin typeface="+mn-lt"/>
                <a:cs typeface="+mn-cs"/>
              </a:rPr>
              <a:t>r</a:t>
            </a:r>
            <a:r>
              <a:rPr kumimoji="1" lang="ja-JP" altLang="en-US" sz="1200" u="none" strike="noStrike" kern="1200" dirty="0">
                <a:solidFill>
                  <a:schemeClr val="tx1"/>
                </a:solidFill>
                <a:effectLst/>
                <a:latin typeface="+mn-lt"/>
                <a:cs typeface="+mn-cs"/>
              </a:rPr>
              <a:t>，</a:t>
            </a:r>
            <a:r>
              <a:rPr kumimoji="1" lang="en-US" altLang="ja-JP" sz="1200" u="none" strike="noStrike" kern="1200" dirty="0">
                <a:solidFill>
                  <a:schemeClr val="tx1"/>
                </a:solidFill>
                <a:effectLst/>
                <a:latin typeface="+mn-lt"/>
                <a:cs typeface="+mn-cs"/>
              </a:rPr>
              <a:t>t</a:t>
            </a:r>
            <a:r>
              <a:rPr kumimoji="1" lang="ja-JP" altLang="en-US" sz="1200" u="none" strike="noStrike" kern="1200" dirty="0">
                <a:solidFill>
                  <a:schemeClr val="tx1"/>
                </a:solidFill>
                <a:effectLst/>
                <a:latin typeface="+mn-lt"/>
                <a:cs typeface="+mn-cs"/>
              </a:rPr>
              <a:t>，</a:t>
            </a:r>
            <a:r>
              <a:rPr kumimoji="1" lang="en-US" altLang="ja-JP" sz="1200" u="none" strike="noStrike" kern="1200" dirty="0">
                <a:solidFill>
                  <a:schemeClr val="tx1"/>
                </a:solidFill>
                <a:effectLst/>
                <a:latin typeface="+mn-lt"/>
                <a:cs typeface="+mn-cs"/>
              </a:rPr>
              <a:t>y </a:t>
            </a:r>
            <a:r>
              <a:rPr kumimoji="1" lang="ja-JP" altLang="en-US" sz="1200" u="none" strike="noStrike" kern="1200" dirty="0">
                <a:solidFill>
                  <a:schemeClr val="tx1"/>
                </a:solidFill>
                <a:effectLst/>
                <a:latin typeface="+mn-lt"/>
                <a:cs typeface="+mn-cs"/>
              </a:rPr>
              <a:t>の</a:t>
            </a:r>
            <a:r>
              <a:rPr kumimoji="1" lang="ja-JP" altLang="en-US" sz="1200" u="sng" strike="noStrike" kern="1200" dirty="0">
                <a:solidFill>
                  <a:schemeClr val="tx1"/>
                </a:solidFill>
                <a:effectLst/>
                <a:latin typeface="+mn-lt"/>
                <a:cs typeface="+mn-cs"/>
                <a:hlinkClick r:id="rId9" tooltip="配列の英語"/>
              </a:rPr>
              <a:t>配列</a:t>
            </a:r>
            <a:r>
              <a:rPr kumimoji="1" lang="ja-JP" altLang="en-US" sz="1200" u="sng" strike="noStrike" kern="1200" dirty="0">
                <a:solidFill>
                  <a:schemeClr val="tx1"/>
                </a:solidFill>
                <a:effectLst/>
                <a:latin typeface="+mn-lt"/>
                <a:cs typeface="+mn-cs"/>
                <a:hlinkClick r:id="rId10" tooltip="になっているの英語"/>
              </a:rPr>
              <a:t>になっている</a:t>
            </a:r>
            <a:r>
              <a:rPr kumimoji="1" lang="ja-JP" altLang="en-US" sz="1200" u="sng" strike="noStrike" kern="1200" dirty="0">
                <a:solidFill>
                  <a:schemeClr val="tx1"/>
                </a:solidFill>
                <a:effectLst/>
                <a:latin typeface="+mn-lt"/>
                <a:cs typeface="+mn-cs"/>
                <a:hlinkClick r:id="rId11" tooltip="ことからの英語"/>
              </a:rPr>
              <a:t>ことから</a:t>
            </a:r>
            <a:endParaRPr kumimoji="1" lang="ja-JP" altLang="en-US" sz="1200" u="none" strike="noStrike" kern="1200" dirty="0">
              <a:solidFill>
                <a:schemeClr val="tx1"/>
              </a:solidFill>
              <a:effectLst/>
              <a:latin typeface="+mn-lt"/>
              <a:cs typeface="+mn-cs"/>
            </a:endParaRPr>
          </a:p>
          <a:p>
            <a:endParaRPr kumimoji="1" lang="en-US" altLang="ja-JP" dirty="0"/>
          </a:p>
          <a:p>
            <a:r>
              <a:rPr kumimoji="1" lang="en" altLang="ja-JP" dirty="0"/>
              <a:t>https://</a:t>
            </a:r>
            <a:r>
              <a:rPr kumimoji="1" lang="en" altLang="ja-JP" dirty="0" err="1"/>
              <a:t>nordpass.com</a:t>
            </a:r>
            <a:r>
              <a:rPr kumimoji="1" lang="en" altLang="ja-JP" dirty="0"/>
              <a:t>/most-common-passwords-list/</a:t>
            </a:r>
          </a:p>
          <a:p>
            <a:endParaRPr kumimoji="1" lang="en" altLang="ja-JP" dirty="0"/>
          </a:p>
          <a:p>
            <a:r>
              <a:rPr kumimoji="1" lang="en" altLang="ja-JP" dirty="0" err="1"/>
              <a:t>NordVPN</a:t>
            </a:r>
            <a:r>
              <a:rPr kumimoji="1" lang="ja-JP" altLang="en-US"/>
              <a:t>　</a:t>
            </a:r>
            <a:r>
              <a:rPr kumimoji="1" lang="en-US" altLang="ja-JP" dirty="0"/>
              <a:t>VPN</a:t>
            </a:r>
            <a:r>
              <a:rPr kumimoji="1" lang="ja-JP" altLang="en-US"/>
              <a:t>サービスプロバイダ</a:t>
            </a:r>
            <a:endParaRPr kumimoji="1" lang="en" altLang="ja-JP" dirty="0"/>
          </a:p>
          <a:p>
            <a:endParaRPr kumimoji="1" lang="en" altLang="ja-JP" dirty="0"/>
          </a:p>
          <a:p>
            <a:r>
              <a:rPr kumimoji="1" lang="ja-JP" altLang="en-US"/>
              <a:t>パスワードクラックにかかる時間</a:t>
            </a:r>
            <a:endParaRPr kumimoji="1" lang="en" altLang="ja-JP" dirty="0"/>
          </a:p>
          <a:p>
            <a:r>
              <a:rPr kumimoji="1" lang="en-US" altLang="ja-JP" dirty="0"/>
              <a:t>1</a:t>
            </a:r>
            <a:r>
              <a:rPr kumimoji="1" lang="ja-JP" altLang="en-US"/>
              <a:t>位　</a:t>
            </a:r>
            <a:r>
              <a:rPr kumimoji="1" lang="en-US" altLang="ja-JP" dirty="0"/>
              <a:t>1</a:t>
            </a:r>
            <a:r>
              <a:rPr kumimoji="1" lang="ja-JP" altLang="en-US"/>
              <a:t>秒未満</a:t>
            </a:r>
            <a:endParaRPr kumimoji="1" lang="en-US" altLang="ja-JP" dirty="0"/>
          </a:p>
          <a:p>
            <a:r>
              <a:rPr kumimoji="1" lang="ja-JP" altLang="en-US"/>
              <a:t>一番長い</a:t>
            </a:r>
            <a:r>
              <a:rPr kumimoji="1" lang="en-US" altLang="ja-JP" dirty="0"/>
              <a:t>17</a:t>
            </a:r>
            <a:r>
              <a:rPr kumimoji="1" lang="ja-JP" altLang="en-US"/>
              <a:t>位　</a:t>
            </a:r>
            <a:r>
              <a:rPr kumimoji="1" lang="en-US" altLang="ja-JP" dirty="0"/>
              <a:t>11</a:t>
            </a:r>
            <a:r>
              <a:rPr kumimoji="1" lang="ja-JP" altLang="en-US"/>
              <a:t>秒</a:t>
            </a:r>
            <a:endParaRPr kumimoji="1" lang="en" altLang="ja-JP" dirty="0"/>
          </a:p>
        </p:txBody>
      </p:sp>
      <p:sp>
        <p:nvSpPr>
          <p:cNvPr id="4" name="スライド番号プレースホルダー 3"/>
          <p:cNvSpPr>
            <a:spLocks noGrp="1"/>
          </p:cNvSpPr>
          <p:nvPr>
            <p:ph type="sldNum" sz="quarter" idx="10"/>
          </p:nvPr>
        </p:nvSpPr>
        <p:spPr/>
        <p:txBody>
          <a:bodyPr/>
          <a:lstStyle/>
          <a:p>
            <a:fld id="{8F9ECC73-7151-4CC3-91C7-1C019B749510}" type="slidenum">
              <a:rPr kumimoji="1" lang="ja-JP" altLang="en-US" smtClean="0"/>
              <a:t>23</a:t>
            </a:fld>
            <a:endParaRPr kumimoji="1" lang="ja-JP" altLang="en-US"/>
          </a:p>
        </p:txBody>
      </p:sp>
    </p:spTree>
    <p:extLst>
      <p:ext uri="{BB962C8B-B14F-4D97-AF65-F5344CB8AC3E}">
        <p14:creationId xmlns:p14="http://schemas.microsoft.com/office/powerpoint/2010/main" val="649180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百人一首：秋の田の仮庵</a:t>
            </a:r>
            <a:r>
              <a:rPr kumimoji="1" lang="en-US" altLang="ja-JP" dirty="0"/>
              <a:t>(</a:t>
            </a:r>
            <a:r>
              <a:rPr kumimoji="1" lang="ja-JP" altLang="en-US" dirty="0"/>
              <a:t>かりほ</a:t>
            </a:r>
            <a:r>
              <a:rPr kumimoji="1" lang="en-US" altLang="ja-JP" dirty="0"/>
              <a:t>)</a:t>
            </a:r>
            <a:r>
              <a:rPr kumimoji="1" lang="ja-JP" altLang="en-US" dirty="0"/>
              <a:t>の庵</a:t>
            </a:r>
            <a:r>
              <a:rPr kumimoji="1" lang="en-US" altLang="ja-JP" dirty="0"/>
              <a:t>(</a:t>
            </a:r>
            <a:r>
              <a:rPr kumimoji="1" lang="ja-JP" altLang="en-US" dirty="0"/>
              <a:t>いほ</a:t>
            </a:r>
            <a:r>
              <a:rPr kumimoji="1" lang="en-US" altLang="ja-JP" dirty="0"/>
              <a:t>)</a:t>
            </a:r>
            <a:r>
              <a:rPr kumimoji="1" lang="ja-JP" altLang="en-US" dirty="0"/>
              <a:t>の</a:t>
            </a:r>
            <a:r>
              <a:rPr kumimoji="1" lang="en-US" altLang="ja-JP" dirty="0"/>
              <a:t>…</a:t>
            </a:r>
            <a:r>
              <a:rPr kumimoji="1" lang="ja-JP" altLang="en-US" dirty="0"/>
              <a:t>　ー天智天皇</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8F9ECC73-7151-4CC3-91C7-1C019B749510}" type="slidenum">
              <a:rPr kumimoji="1" lang="ja-JP" altLang="en-US" smtClean="0"/>
              <a:t>24</a:t>
            </a:fld>
            <a:endParaRPr kumimoji="1" lang="ja-JP" altLang="en-US"/>
          </a:p>
        </p:txBody>
      </p:sp>
    </p:spTree>
    <p:extLst>
      <p:ext uri="{BB962C8B-B14F-4D97-AF65-F5344CB8AC3E}">
        <p14:creationId xmlns:p14="http://schemas.microsoft.com/office/powerpoint/2010/main" val="184822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補足：前のページで挙げた例は無意味で自分で忘れないという点で、考え方と</a:t>
            </a:r>
            <a:r>
              <a:rPr kumimoji="1" lang="ja-JP" altLang="en-US"/>
              <a:t>しては良いが、</a:t>
            </a:r>
            <a:r>
              <a:rPr kumimoji="1" lang="ja-JP" altLang="en-US" dirty="0"/>
              <a:t>このスライドはネット上に公開されるのでまったく同じようなものを自分のパスワードとしてつけるというの</a:t>
            </a:r>
            <a:r>
              <a:rPr kumimoji="1" lang="ja-JP" altLang="en-US"/>
              <a:t>はセキュリティ上よくない。</a:t>
            </a:r>
            <a:endParaRPr kumimoji="1" lang="ja-JP" altLang="en-US" dirty="0"/>
          </a:p>
        </p:txBody>
      </p:sp>
      <p:sp>
        <p:nvSpPr>
          <p:cNvPr id="4" name="スライド番号プレースホルダー 3"/>
          <p:cNvSpPr>
            <a:spLocks noGrp="1"/>
          </p:cNvSpPr>
          <p:nvPr>
            <p:ph type="sldNum" sz="quarter" idx="5"/>
          </p:nvPr>
        </p:nvSpPr>
        <p:spPr/>
        <p:txBody>
          <a:bodyPr/>
          <a:lstStyle/>
          <a:p>
            <a:fld id="{8F9ECC73-7151-4CC3-91C7-1C019B749510}" type="slidenum">
              <a:rPr lang="ja-JP" altLang="en-US" smtClean="0"/>
              <a:pPr/>
              <a:t>25</a:t>
            </a:fld>
            <a:endParaRPr lang="ja-JP" altLang="en-US"/>
          </a:p>
        </p:txBody>
      </p:sp>
    </p:spTree>
    <p:extLst>
      <p:ext uri="{BB962C8B-B14F-4D97-AF65-F5344CB8AC3E}">
        <p14:creationId xmlns:p14="http://schemas.microsoft.com/office/powerpoint/2010/main" val="4214802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 altLang="ja-JP" dirty="0"/>
              <a:t>https://</a:t>
            </a:r>
            <a:r>
              <a:rPr kumimoji="1" lang="en" altLang="ja-JP" dirty="0" err="1"/>
              <a:t>www.soumu.go.jp</a:t>
            </a:r>
            <a:r>
              <a:rPr kumimoji="1" lang="en" altLang="ja-JP" dirty="0"/>
              <a:t>/</a:t>
            </a:r>
            <a:r>
              <a:rPr kumimoji="1" lang="en" altLang="ja-JP" dirty="0" err="1"/>
              <a:t>main_sosiki</a:t>
            </a:r>
            <a:r>
              <a:rPr kumimoji="1" lang="en" altLang="ja-JP" dirty="0"/>
              <a:t>/cybersecurity/</a:t>
            </a:r>
            <a:r>
              <a:rPr kumimoji="1" lang="en" altLang="ja-JP" dirty="0" err="1"/>
              <a:t>kokumin</a:t>
            </a:r>
            <a:r>
              <a:rPr kumimoji="1" lang="en" altLang="ja-JP" dirty="0"/>
              <a:t>/security/business/staff/06/</a:t>
            </a:r>
            <a:br>
              <a:rPr kumimoji="1" lang="en" altLang="ja-JP" dirty="0"/>
            </a:br>
            <a:r>
              <a:rPr kumimoji="1" lang="ja-JP" altLang="en-US"/>
              <a:t>定期的に変更するより使い回しのない固有のものを用意した方がいい</a:t>
            </a:r>
            <a:endParaRPr kumimoji="1" lang="en-US" altLang="ja-JP" dirty="0"/>
          </a:p>
          <a:p>
            <a:r>
              <a:rPr kumimoji="1" lang="ja-JP" altLang="en-US"/>
              <a:t>流出時にはすぐに変更すること</a:t>
            </a:r>
          </a:p>
        </p:txBody>
      </p:sp>
      <p:sp>
        <p:nvSpPr>
          <p:cNvPr id="4" name="スライド番号プレースホルダー 3"/>
          <p:cNvSpPr>
            <a:spLocks noGrp="1"/>
          </p:cNvSpPr>
          <p:nvPr>
            <p:ph type="sldNum" sz="quarter" idx="5"/>
          </p:nvPr>
        </p:nvSpPr>
        <p:spPr/>
        <p:txBody>
          <a:bodyPr/>
          <a:lstStyle/>
          <a:p>
            <a:fld id="{8F9ECC73-7151-4CC3-91C7-1C019B749510}" type="slidenum">
              <a:rPr lang="ja-JP" altLang="en-US" smtClean="0"/>
              <a:pPr/>
              <a:t>27</a:t>
            </a:fld>
            <a:endParaRPr lang="ja-JP" altLang="en-US"/>
          </a:p>
        </p:txBody>
      </p:sp>
    </p:spTree>
    <p:extLst>
      <p:ext uri="{BB962C8B-B14F-4D97-AF65-F5344CB8AC3E}">
        <p14:creationId xmlns:p14="http://schemas.microsoft.com/office/powerpoint/2010/main" val="2708785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etc</a:t>
            </a:r>
            <a:r>
              <a:rPr kumimoji="1" lang="ja-JP" altLang="en-US"/>
              <a:t>　エトセ</a:t>
            </a:r>
            <a:endParaRPr kumimoji="1" lang="en-US" altLang="ja-JP" dirty="0"/>
          </a:p>
          <a:p>
            <a:r>
              <a:rPr kumimoji="1" lang="ja-JP" altLang="en-US"/>
              <a:t>エトセトラ</a:t>
            </a:r>
          </a:p>
        </p:txBody>
      </p:sp>
      <p:sp>
        <p:nvSpPr>
          <p:cNvPr id="4" name="スライド番号プレースホルダー 3"/>
          <p:cNvSpPr>
            <a:spLocks noGrp="1"/>
          </p:cNvSpPr>
          <p:nvPr>
            <p:ph type="sldNum" sz="quarter" idx="5"/>
          </p:nvPr>
        </p:nvSpPr>
        <p:spPr/>
        <p:txBody>
          <a:bodyPr/>
          <a:lstStyle/>
          <a:p>
            <a:fld id="{8F9ECC73-7151-4CC3-91C7-1C019B749510}" type="slidenum">
              <a:rPr lang="ja-JP" altLang="en-US" smtClean="0"/>
              <a:pPr/>
              <a:t>29</a:t>
            </a:fld>
            <a:endParaRPr lang="ja-JP" altLang="en-US"/>
          </a:p>
        </p:txBody>
      </p:sp>
    </p:spTree>
    <p:extLst>
      <p:ext uri="{BB962C8B-B14F-4D97-AF65-F5344CB8AC3E}">
        <p14:creationId xmlns:p14="http://schemas.microsoft.com/office/powerpoint/2010/main" val="1500075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/home/</a:t>
            </a:r>
            <a:r>
              <a:rPr kumimoji="1" lang="en-US" altLang="ja-JP" dirty="0" err="1"/>
              <a:t>hoge</a:t>
            </a:r>
            <a:r>
              <a:rPr kumimoji="1" lang="ja-JP" altLang="en-US" dirty="0"/>
              <a:t>という場所にホームディレクトリがあると</a:t>
            </a:r>
          </a:p>
        </p:txBody>
      </p:sp>
      <p:sp>
        <p:nvSpPr>
          <p:cNvPr id="4" name="スライド番号プレースホルダー 3"/>
          <p:cNvSpPr>
            <a:spLocks noGrp="1"/>
          </p:cNvSpPr>
          <p:nvPr>
            <p:ph type="sldNum" sz="quarter" idx="5"/>
          </p:nvPr>
        </p:nvSpPr>
        <p:spPr/>
        <p:txBody>
          <a:bodyPr/>
          <a:lstStyle/>
          <a:p>
            <a:fld id="{8F9ECC73-7151-4CC3-91C7-1C019B749510}" type="slidenum">
              <a:rPr lang="ja-JP" altLang="en-US" smtClean="0"/>
              <a:pPr/>
              <a:t>30</a:t>
            </a:fld>
            <a:endParaRPr lang="ja-JP" altLang="en-US"/>
          </a:p>
        </p:txBody>
      </p:sp>
    </p:spTree>
    <p:extLst>
      <p:ext uri="{BB962C8B-B14F-4D97-AF65-F5344CB8AC3E}">
        <p14:creationId xmlns:p14="http://schemas.microsoft.com/office/powerpoint/2010/main" val="1909644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不正アクセス</a:t>
            </a:r>
            <a:r>
              <a:rPr kumimoji="1" lang="en-US" altLang="ja-JP" baseline="0" dirty="0"/>
              <a:t> </a:t>
            </a:r>
            <a:r>
              <a:rPr kumimoji="1" lang="mr-IN" altLang="ja-JP" baseline="0" dirty="0"/>
              <a:t>–</a:t>
            </a:r>
            <a:r>
              <a:rPr kumimoji="1" lang="en-US" altLang="ja-JP" baseline="0" dirty="0"/>
              <a:t> </a:t>
            </a:r>
            <a:r>
              <a:rPr kumimoji="1" lang="ja-JP" altLang="en-US" baseline="0" dirty="0"/>
              <a:t>本来アクセス権限を持たない者がサーバや情報システムの内部へ侵入すること</a:t>
            </a:r>
            <a:endParaRPr kumimoji="1" lang="en-US" altLang="ja-JP" baseline="0" dirty="0"/>
          </a:p>
          <a:p>
            <a:r>
              <a:rPr kumimoji="1" lang="ja-JP" altLang="en-US" dirty="0"/>
              <a:t>アクセス権の設定ー読み、書き、アクセスの権利の設定</a:t>
            </a:r>
            <a:endParaRPr kumimoji="1" lang="en-US" altLang="ja-JP" dirty="0"/>
          </a:p>
          <a:p>
            <a:r>
              <a:rPr kumimoji="1" lang="ja-JP" altLang="en-US" dirty="0"/>
              <a:t>安全性や防犯を高めるために対策が必要。</a:t>
            </a:r>
            <a:endParaRPr kumimoji="1" lang="en-US" altLang="ja-JP" dirty="0"/>
          </a:p>
        </p:txBody>
      </p:sp>
      <p:sp>
        <p:nvSpPr>
          <p:cNvPr id="4" name="スライド番号プレースホルダー 3"/>
          <p:cNvSpPr>
            <a:spLocks noGrp="1"/>
          </p:cNvSpPr>
          <p:nvPr>
            <p:ph type="sldNum" sz="quarter" idx="10"/>
          </p:nvPr>
        </p:nvSpPr>
        <p:spPr/>
        <p:txBody>
          <a:bodyPr/>
          <a:lstStyle/>
          <a:p>
            <a:fld id="{8F9ECC73-7151-4CC3-91C7-1C019B749510}" type="slidenum">
              <a:rPr kumimoji="1" lang="ja-JP" altLang="en-US" smtClean="0"/>
              <a:t>2</a:t>
            </a:fld>
            <a:endParaRPr kumimoji="1" lang="ja-JP" altLang="en-US"/>
          </a:p>
        </p:txBody>
      </p:sp>
    </p:spTree>
    <p:extLst>
      <p:ext uri="{BB962C8B-B14F-4D97-AF65-F5344CB8AC3E}">
        <p14:creationId xmlns:p14="http://schemas.microsoft.com/office/powerpoint/2010/main" val="228369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４　０の場合は即変更可能</a:t>
            </a:r>
            <a:endParaRPr kumimoji="1" lang="en-US" altLang="ja-JP" dirty="0"/>
          </a:p>
          <a:p>
            <a:r>
              <a:rPr kumimoji="1" lang="ja-JP" altLang="en-US" dirty="0"/>
              <a:t>５　９９９９９は有効期限</a:t>
            </a:r>
            <a:r>
              <a:rPr kumimoji="1" lang="ja-JP" altLang="en-US"/>
              <a:t>は無期限</a:t>
            </a:r>
            <a:endParaRPr kumimoji="1" lang="en-US" altLang="ja-JP" dirty="0"/>
          </a:p>
          <a:p>
            <a:endParaRPr kumimoji="1" lang="en-US" altLang="ja-JP" dirty="0"/>
          </a:p>
          <a:p>
            <a:r>
              <a:rPr kumimoji="1" lang="en-US" altLang="ja-JP" dirty="0"/>
              <a:t>1970</a:t>
            </a:r>
            <a:r>
              <a:rPr kumimoji="1" lang="ja-JP" altLang="en-US"/>
              <a:t>年</a:t>
            </a:r>
            <a:r>
              <a:rPr kumimoji="1" lang="en-US" altLang="ja-JP" dirty="0"/>
              <a:t>1</a:t>
            </a:r>
            <a:r>
              <a:rPr kumimoji="1" lang="ja-JP" altLang="en-US"/>
              <a:t>月</a:t>
            </a:r>
            <a:r>
              <a:rPr kumimoji="1" lang="en-US" altLang="ja-JP" dirty="0"/>
              <a:t>1</a:t>
            </a:r>
            <a:r>
              <a:rPr kumimoji="1" lang="ja-JP" altLang="en-US"/>
              <a:t>日　</a:t>
            </a:r>
            <a:r>
              <a:rPr kumimoji="1" lang="en-US" altLang="ja-JP" dirty="0"/>
              <a:t>UNIX</a:t>
            </a:r>
            <a:r>
              <a:rPr kumimoji="1" lang="ja-JP" altLang="en-US"/>
              <a:t>時間</a:t>
            </a:r>
            <a:endParaRPr kumimoji="1" lang="en-US" altLang="ja-JP" dirty="0"/>
          </a:p>
        </p:txBody>
      </p:sp>
      <p:sp>
        <p:nvSpPr>
          <p:cNvPr id="4" name="スライド番号プレースホルダー 3"/>
          <p:cNvSpPr>
            <a:spLocks noGrp="1"/>
          </p:cNvSpPr>
          <p:nvPr>
            <p:ph type="sldNum" sz="quarter" idx="10"/>
          </p:nvPr>
        </p:nvSpPr>
        <p:spPr/>
        <p:txBody>
          <a:bodyPr/>
          <a:lstStyle/>
          <a:p>
            <a:fld id="{8F9ECC73-7151-4CC3-91C7-1C019B749510}" type="slidenum">
              <a:rPr kumimoji="1" lang="ja-JP" altLang="en-US" smtClean="0"/>
              <a:t>32</a:t>
            </a:fld>
            <a:endParaRPr kumimoji="1" lang="ja-JP" altLang="en-US"/>
          </a:p>
        </p:txBody>
      </p:sp>
    </p:spTree>
    <p:extLst>
      <p:ext uri="{BB962C8B-B14F-4D97-AF65-F5344CB8AC3E}">
        <p14:creationId xmlns:p14="http://schemas.microsoft.com/office/powerpoint/2010/main" val="1169542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DES</a:t>
            </a:r>
            <a:r>
              <a:rPr kumimoji="1" lang="ja-JP" altLang="en-US" dirty="0"/>
              <a:t>ー</a:t>
            </a:r>
            <a:r>
              <a:rPr kumimoji="1" lang="en-US" altLang="ja-JP" dirty="0"/>
              <a:t>56bit</a:t>
            </a:r>
            <a:r>
              <a:rPr kumimoji="1" lang="en-US" altLang="ja-JP" baseline="0" dirty="0"/>
              <a:t> </a:t>
            </a:r>
            <a:r>
              <a:rPr kumimoji="1" lang="ja-JP" altLang="en-US" baseline="0" dirty="0"/>
              <a:t>約</a:t>
            </a:r>
            <a:r>
              <a:rPr kumimoji="1" lang="en-US" altLang="ja-JP" baseline="0" dirty="0"/>
              <a:t>7</a:t>
            </a:r>
            <a:r>
              <a:rPr kumimoji="1" lang="ja-JP" altLang="en-US" baseline="0"/>
              <a:t>京</a:t>
            </a:r>
            <a:endParaRPr kumimoji="1" lang="en-US" altLang="ja-JP" baseline="0" dirty="0"/>
          </a:p>
          <a:p>
            <a:r>
              <a:rPr kumimoji="1" lang="ja-JP" altLang="en-US" baseline="0"/>
              <a:t>鍵が</a:t>
            </a:r>
            <a:r>
              <a:rPr kumimoji="1" lang="en-US" altLang="ja-JP" baseline="0" dirty="0"/>
              <a:t>56bit</a:t>
            </a:r>
          </a:p>
          <a:p>
            <a:r>
              <a:rPr kumimoji="1" lang="en-US" altLang="ja-JP" baseline="0" dirty="0"/>
              <a:t>56+8</a:t>
            </a:r>
          </a:p>
          <a:p>
            <a:r>
              <a:rPr kumimoji="1" lang="en-US" altLang="ja-JP" baseline="0" dirty="0"/>
              <a:t>Salt </a:t>
            </a:r>
            <a:r>
              <a:rPr kumimoji="1" lang="ja-JP" altLang="en-US" baseline="0" dirty="0"/>
              <a:t>ー元データに付与して実際のパスワードよりも複雑にするため</a:t>
            </a:r>
            <a:r>
              <a:rPr kumimoji="1" lang="ja-JP" altLang="en-US" baseline="0"/>
              <a:t>の文字列</a:t>
            </a:r>
            <a:endParaRPr kumimoji="1" lang="en-US" altLang="ja-JP" baseline="0" dirty="0"/>
          </a:p>
          <a:p>
            <a:r>
              <a:rPr kumimoji="1" lang="ja-JP" altLang="en-US" baseline="0"/>
              <a:t>ソルト</a:t>
            </a:r>
            <a:endParaRPr kumimoji="1" lang="en-US" altLang="ja-JP" baseline="0" dirty="0"/>
          </a:p>
          <a:p>
            <a:r>
              <a:rPr kumimoji="1" lang="en-US" altLang="ja-JP" baseline="0" dirty="0"/>
              <a:t>SHA512</a:t>
            </a:r>
            <a:r>
              <a:rPr kumimoji="1" lang="ja-JP" altLang="en-US" baseline="0" dirty="0"/>
              <a:t>ー</a:t>
            </a:r>
            <a:r>
              <a:rPr kumimoji="1" lang="en-US" altLang="ja-JP" baseline="0" dirty="0"/>
              <a:t>512bit</a:t>
            </a:r>
            <a:r>
              <a:rPr kumimoji="1" lang="ja-JP" altLang="en-US" baseline="0" dirty="0"/>
              <a:t>のハッシュ値を計算</a:t>
            </a:r>
            <a:r>
              <a:rPr kumimoji="1" lang="en-US" altLang="ja-JP" baseline="0" dirty="0"/>
              <a:t>, </a:t>
            </a:r>
            <a:r>
              <a:rPr kumimoji="1" lang="ja-JP" altLang="en-US" baseline="0" dirty="0"/>
              <a:t>ハッシュ値は不可逆</a:t>
            </a:r>
            <a:endParaRPr kumimoji="1" lang="ja-JP" altLang="en-US" dirty="0"/>
          </a:p>
        </p:txBody>
      </p:sp>
      <p:sp>
        <p:nvSpPr>
          <p:cNvPr id="4" name="スライド番号プレースホルダー 3"/>
          <p:cNvSpPr>
            <a:spLocks noGrp="1"/>
          </p:cNvSpPr>
          <p:nvPr>
            <p:ph type="sldNum" sz="quarter" idx="10"/>
          </p:nvPr>
        </p:nvSpPr>
        <p:spPr/>
        <p:txBody>
          <a:bodyPr/>
          <a:lstStyle/>
          <a:p>
            <a:fld id="{8F9ECC73-7151-4CC3-91C7-1C019B749510}" type="slidenum">
              <a:rPr kumimoji="1" lang="ja-JP" altLang="en-US" smtClean="0"/>
              <a:t>33</a:t>
            </a:fld>
            <a:endParaRPr kumimoji="1" lang="ja-JP" altLang="en-US"/>
          </a:p>
        </p:txBody>
      </p:sp>
    </p:spTree>
    <p:extLst>
      <p:ext uri="{BB962C8B-B14F-4D97-AF65-F5344CB8AC3E}">
        <p14:creationId xmlns:p14="http://schemas.microsoft.com/office/powerpoint/2010/main" val="1713194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0" i="0" dirty="0">
                <a:solidFill>
                  <a:srgbClr val="000000"/>
                </a:solidFill>
                <a:effectLst/>
                <a:latin typeface="Meiryo" panose="020B0604030504040204" pitchFamily="50" charset="-128"/>
                <a:ea typeface="Meiryo" panose="020B0604030504040204" pitchFamily="50" charset="-128"/>
              </a:rPr>
              <a:t>DES</a:t>
            </a:r>
            <a:r>
              <a:rPr lang="ja-JP" altLang="en-US" b="0" i="0" dirty="0">
                <a:solidFill>
                  <a:srgbClr val="000000"/>
                </a:solidFill>
                <a:effectLst/>
                <a:latin typeface="Meiryo" panose="020B0604030504040204" pitchFamily="50" charset="-128"/>
                <a:ea typeface="Meiryo" panose="020B0604030504040204" pitchFamily="50" charset="-128"/>
              </a:rPr>
              <a:t>では</a:t>
            </a:r>
            <a:r>
              <a:rPr lang="en-US" altLang="ja-JP" b="0" i="0" dirty="0">
                <a:solidFill>
                  <a:srgbClr val="000000"/>
                </a:solidFill>
                <a:effectLst/>
                <a:latin typeface="Meiryo" panose="020B0604030504040204" pitchFamily="50" charset="-128"/>
                <a:ea typeface="Meiryo" panose="020B0604030504040204" pitchFamily="50" charset="-128"/>
              </a:rPr>
              <a:t>56bit</a:t>
            </a:r>
            <a:r>
              <a:rPr lang="ja-JP" altLang="en-US" b="0" i="0" dirty="0">
                <a:solidFill>
                  <a:srgbClr val="000000"/>
                </a:solidFill>
                <a:effectLst/>
                <a:latin typeface="Meiryo" panose="020B0604030504040204" pitchFamily="50" charset="-128"/>
                <a:ea typeface="Meiryo" panose="020B0604030504040204" pitchFamily="50" charset="-128"/>
              </a:rPr>
              <a:t>の鍵を採用しているため、最悪でも</a:t>
            </a:r>
            <a:r>
              <a:rPr lang="en-US" altLang="ja-JP" b="0" i="0" dirty="0">
                <a:solidFill>
                  <a:srgbClr val="000000"/>
                </a:solidFill>
                <a:effectLst/>
                <a:latin typeface="Meiryo" panose="020B0604030504040204" pitchFamily="50" charset="-128"/>
                <a:ea typeface="Meiryo" panose="020B0604030504040204" pitchFamily="50" charset="-128"/>
              </a:rPr>
              <a:t>2</a:t>
            </a:r>
            <a:r>
              <a:rPr lang="ja-JP" altLang="en-US" b="0" i="0" dirty="0">
                <a:solidFill>
                  <a:srgbClr val="000000"/>
                </a:solidFill>
                <a:effectLst/>
                <a:latin typeface="Meiryo" panose="020B0604030504040204" pitchFamily="50" charset="-128"/>
                <a:ea typeface="Meiryo" panose="020B0604030504040204" pitchFamily="50" charset="-128"/>
              </a:rPr>
              <a:t>の</a:t>
            </a:r>
            <a:r>
              <a:rPr lang="en-US" altLang="ja-JP" b="0" i="0" dirty="0">
                <a:solidFill>
                  <a:srgbClr val="000000"/>
                </a:solidFill>
                <a:effectLst/>
                <a:latin typeface="Meiryo" panose="020B0604030504040204" pitchFamily="50" charset="-128"/>
                <a:ea typeface="Meiryo" panose="020B0604030504040204" pitchFamily="50" charset="-128"/>
              </a:rPr>
              <a:t>56</a:t>
            </a:r>
            <a:r>
              <a:rPr lang="ja-JP" altLang="en-US" b="0" i="0" dirty="0">
                <a:solidFill>
                  <a:srgbClr val="000000"/>
                </a:solidFill>
                <a:effectLst/>
                <a:latin typeface="Meiryo" panose="020B0604030504040204" pitchFamily="50" charset="-128"/>
                <a:ea typeface="Meiryo" panose="020B0604030504040204" pitchFamily="50" charset="-128"/>
              </a:rPr>
              <a:t>乗通りの鍵を試行してみれば暗号を解読できることになる。最先端のスーパーコンピューターなら、</a:t>
            </a:r>
            <a:r>
              <a:rPr lang="en-US" altLang="ja-JP" b="0" i="0" dirty="0">
                <a:solidFill>
                  <a:srgbClr val="000000"/>
                </a:solidFill>
                <a:effectLst/>
                <a:latin typeface="Meiryo" panose="020B0604030504040204" pitchFamily="50" charset="-128"/>
                <a:ea typeface="Meiryo" panose="020B0604030504040204" pitchFamily="50" charset="-128"/>
              </a:rPr>
              <a:t>1</a:t>
            </a:r>
            <a:r>
              <a:rPr lang="ja-JP" altLang="en-US" b="0" i="0" dirty="0">
                <a:solidFill>
                  <a:srgbClr val="000000"/>
                </a:solidFill>
                <a:effectLst/>
                <a:latin typeface="Meiryo" panose="020B0604030504040204" pitchFamily="50" charset="-128"/>
                <a:ea typeface="Meiryo" panose="020B0604030504040204" pitchFamily="50" charset="-128"/>
              </a:rPr>
              <a:t>秒間に</a:t>
            </a:r>
            <a:r>
              <a:rPr lang="en-US" altLang="ja-JP" b="0" i="0" dirty="0">
                <a:solidFill>
                  <a:srgbClr val="000000"/>
                </a:solidFill>
                <a:effectLst/>
                <a:latin typeface="Meiryo" panose="020B0604030504040204" pitchFamily="50" charset="-128"/>
                <a:ea typeface="Meiryo" panose="020B0604030504040204" pitchFamily="50" charset="-128"/>
              </a:rPr>
              <a:t>1000</a:t>
            </a:r>
            <a:r>
              <a:rPr lang="ja-JP" altLang="en-US" b="0" i="0" dirty="0">
                <a:solidFill>
                  <a:srgbClr val="000000"/>
                </a:solidFill>
                <a:effectLst/>
                <a:latin typeface="Meiryo" panose="020B0604030504040204" pitchFamily="50" charset="-128"/>
                <a:ea typeface="Meiryo" panose="020B0604030504040204" pitchFamily="50" charset="-128"/>
              </a:rPr>
              <a:t>兆回（</a:t>
            </a:r>
            <a:r>
              <a:rPr lang="en-US" altLang="ja-JP" b="0" i="0" dirty="0">
                <a:solidFill>
                  <a:srgbClr val="000000"/>
                </a:solidFill>
                <a:effectLst/>
                <a:latin typeface="Meiryo" panose="020B0604030504040204" pitchFamily="50" charset="-128"/>
                <a:ea typeface="Meiryo" panose="020B0604030504040204" pitchFamily="50" charset="-128"/>
              </a:rPr>
              <a:t>2</a:t>
            </a:r>
            <a:r>
              <a:rPr lang="ja-JP" altLang="en-US" b="0" i="0" dirty="0">
                <a:solidFill>
                  <a:srgbClr val="000000"/>
                </a:solidFill>
                <a:effectLst/>
                <a:latin typeface="Meiryo" panose="020B0604030504040204" pitchFamily="50" charset="-128"/>
                <a:ea typeface="Meiryo" panose="020B0604030504040204" pitchFamily="50" charset="-128"/>
              </a:rPr>
              <a:t>の</a:t>
            </a:r>
            <a:r>
              <a:rPr lang="en-US" altLang="ja-JP" b="0" i="0" dirty="0">
                <a:solidFill>
                  <a:srgbClr val="000000"/>
                </a:solidFill>
                <a:effectLst/>
                <a:latin typeface="Meiryo" panose="020B0604030504040204" pitchFamily="50" charset="-128"/>
                <a:ea typeface="Meiryo" panose="020B0604030504040204" pitchFamily="50" charset="-128"/>
              </a:rPr>
              <a:t>50</a:t>
            </a:r>
            <a:r>
              <a:rPr lang="ja-JP" altLang="en-US" b="0" i="0" dirty="0">
                <a:solidFill>
                  <a:srgbClr val="000000"/>
                </a:solidFill>
                <a:effectLst/>
                <a:latin typeface="Meiryo" panose="020B0604030504040204" pitchFamily="50" charset="-128"/>
                <a:ea typeface="Meiryo" panose="020B0604030504040204" pitchFamily="50" charset="-128"/>
              </a:rPr>
              <a:t>乗回）試行できるので、</a:t>
            </a:r>
            <a:r>
              <a:rPr lang="en-US" altLang="ja-JP" b="0" i="0" dirty="0">
                <a:solidFill>
                  <a:srgbClr val="000000"/>
                </a:solidFill>
                <a:effectLst/>
                <a:latin typeface="Meiryo" panose="020B0604030504040204" pitchFamily="50" charset="-128"/>
                <a:ea typeface="Meiryo" panose="020B0604030504040204" pitchFamily="50" charset="-128"/>
              </a:rPr>
              <a:t>64</a:t>
            </a:r>
            <a:r>
              <a:rPr lang="ja-JP" altLang="en-US" b="0" i="0" dirty="0">
                <a:solidFill>
                  <a:srgbClr val="000000"/>
                </a:solidFill>
                <a:effectLst/>
                <a:latin typeface="Meiryo" panose="020B0604030504040204" pitchFamily="50" charset="-128"/>
                <a:ea typeface="Meiryo" panose="020B0604030504040204" pitchFamily="50" charset="-128"/>
              </a:rPr>
              <a:t>秒で全数探索できてしまう。</a:t>
            </a:r>
            <a:endParaRPr lang="en-US" altLang="ja-JP" b="0" i="0" dirty="0">
              <a:solidFill>
                <a:srgbClr val="000000"/>
              </a:solidFill>
              <a:effectLst/>
              <a:latin typeface="Meiryo" panose="020B0604030504040204" pitchFamily="50" charset="-128"/>
              <a:ea typeface="Meiryo" panose="020B0604030504040204" pitchFamily="50" charset="-128"/>
            </a:endParaRPr>
          </a:p>
          <a:p>
            <a:r>
              <a:rPr lang="en-US" altLang="ja-JP" b="0" i="0" dirty="0">
                <a:solidFill>
                  <a:srgbClr val="000000"/>
                </a:solidFill>
                <a:effectLst/>
                <a:latin typeface="Meiryo" panose="020B0604030504040204" pitchFamily="50" charset="-128"/>
                <a:ea typeface="Meiryo" panose="020B0604030504040204" pitchFamily="50" charset="-128"/>
              </a:rPr>
              <a:t>DES</a:t>
            </a:r>
            <a:r>
              <a:rPr lang="ja-JP" altLang="en-US" b="0" i="0" dirty="0">
                <a:solidFill>
                  <a:srgbClr val="000000"/>
                </a:solidFill>
                <a:effectLst/>
                <a:latin typeface="Meiryo" panose="020B0604030504040204" pitchFamily="50" charset="-128"/>
                <a:ea typeface="Meiryo" panose="020B0604030504040204" pitchFamily="50" charset="-128"/>
              </a:rPr>
              <a:t>は安全性に対する懸念から、すでに現在では非推奨の暗号化アルゴリズムとなっている</a:t>
            </a:r>
            <a:endParaRPr lang="en-US" altLang="ja-JP" b="0" i="0" dirty="0">
              <a:solidFill>
                <a:srgbClr val="000000"/>
              </a:solidFill>
              <a:effectLst/>
              <a:latin typeface="Meiryo" panose="020B0604030504040204" pitchFamily="50" charset="-128"/>
              <a:ea typeface="Meiryo" panose="020B0604030504040204" pitchFamily="50" charset="-128"/>
            </a:endParaRPr>
          </a:p>
          <a:p>
            <a:r>
              <a:rPr lang="ja-JP" altLang="en-US" b="0" i="0" dirty="0">
                <a:solidFill>
                  <a:srgbClr val="000000"/>
                </a:solidFill>
                <a:effectLst/>
                <a:latin typeface="Meiryo" panose="020B0604030504040204" pitchFamily="50" charset="-128"/>
                <a:ea typeface="Meiryo" panose="020B0604030504040204" pitchFamily="50" charset="-128"/>
              </a:rPr>
              <a:t>ただし鍵データには</a:t>
            </a:r>
            <a:r>
              <a:rPr lang="en-US" altLang="ja-JP" b="0" i="0" dirty="0">
                <a:solidFill>
                  <a:srgbClr val="000000"/>
                </a:solidFill>
                <a:effectLst/>
                <a:latin typeface="Meiryo" panose="020B0604030504040204" pitchFamily="50" charset="-128"/>
                <a:ea typeface="Meiryo" panose="020B0604030504040204" pitchFamily="50" charset="-128"/>
              </a:rPr>
              <a:t>8bit</a:t>
            </a:r>
            <a:r>
              <a:rPr lang="ja-JP" altLang="en-US" b="0" i="0" dirty="0">
                <a:solidFill>
                  <a:srgbClr val="000000"/>
                </a:solidFill>
                <a:effectLst/>
                <a:latin typeface="Meiryo" panose="020B0604030504040204" pitchFamily="50" charset="-128"/>
                <a:ea typeface="Meiryo" panose="020B0604030504040204" pitchFamily="50" charset="-128"/>
              </a:rPr>
              <a:t>（</a:t>
            </a:r>
            <a:r>
              <a:rPr lang="en-US" altLang="ja-JP" b="0" i="0" dirty="0">
                <a:solidFill>
                  <a:srgbClr val="000000"/>
                </a:solidFill>
                <a:effectLst/>
                <a:latin typeface="Meiryo" panose="020B0604030504040204" pitchFamily="50" charset="-128"/>
                <a:ea typeface="Meiryo" panose="020B0604030504040204" pitchFamily="50" charset="-128"/>
              </a:rPr>
              <a:t>1byte</a:t>
            </a:r>
            <a:r>
              <a:rPr lang="ja-JP" altLang="en-US" b="0" i="0" dirty="0">
                <a:solidFill>
                  <a:srgbClr val="000000"/>
                </a:solidFill>
                <a:effectLst/>
                <a:latin typeface="Meiryo" panose="020B0604030504040204" pitchFamily="50" charset="-128"/>
                <a:ea typeface="Meiryo" panose="020B0604030504040204" pitchFamily="50" charset="-128"/>
              </a:rPr>
              <a:t>）ごとに</a:t>
            </a:r>
            <a:r>
              <a:rPr lang="en-US" altLang="ja-JP" b="0" i="0" dirty="0">
                <a:solidFill>
                  <a:srgbClr val="000000"/>
                </a:solidFill>
                <a:effectLst/>
                <a:latin typeface="Meiryo" panose="020B0604030504040204" pitchFamily="50" charset="-128"/>
                <a:ea typeface="Meiryo" panose="020B0604030504040204" pitchFamily="50" charset="-128"/>
              </a:rPr>
              <a:t>1bit</a:t>
            </a:r>
            <a:r>
              <a:rPr lang="ja-JP" altLang="en-US" b="0" i="0" dirty="0">
                <a:solidFill>
                  <a:srgbClr val="000000"/>
                </a:solidFill>
                <a:effectLst/>
                <a:latin typeface="Meiryo" panose="020B0604030504040204" pitchFamily="50" charset="-128"/>
                <a:ea typeface="Meiryo" panose="020B0604030504040204" pitchFamily="50" charset="-128"/>
              </a:rPr>
              <a:t>の</a:t>
            </a:r>
            <a:r>
              <a:rPr lang="ja-JP" altLang="en-US" b="0" i="0" u="none" strike="noStrike" dirty="0">
                <a:solidFill>
                  <a:srgbClr val="1D3994"/>
                </a:solidFill>
                <a:effectLst/>
                <a:latin typeface="Meiryo" panose="020B0604030504040204" pitchFamily="50" charset="-128"/>
                <a:ea typeface="Meiryo" panose="020B0604030504040204" pitchFamily="50" charset="-128"/>
                <a:hlinkClick r:id="rId3"/>
              </a:rPr>
              <a:t>パリティビット</a:t>
            </a:r>
            <a:r>
              <a:rPr lang="ja-JP" altLang="en-US" b="0" i="0" dirty="0">
                <a:solidFill>
                  <a:srgbClr val="000000"/>
                </a:solidFill>
                <a:effectLst/>
                <a:latin typeface="Meiryo" panose="020B0604030504040204" pitchFamily="50" charset="-128"/>
                <a:ea typeface="Meiryo" panose="020B0604030504040204" pitchFamily="50" charset="-128"/>
              </a:rPr>
              <a:t>情報が含まれているので、実際には</a:t>
            </a:r>
            <a:r>
              <a:rPr lang="en-US" altLang="ja-JP" b="0" i="0" dirty="0">
                <a:solidFill>
                  <a:srgbClr val="000000"/>
                </a:solidFill>
                <a:effectLst/>
                <a:latin typeface="Meiryo" panose="020B0604030504040204" pitchFamily="50" charset="-128"/>
                <a:ea typeface="Meiryo" panose="020B0604030504040204" pitchFamily="50" charset="-128"/>
              </a:rPr>
              <a:t>56bit</a:t>
            </a:r>
            <a:r>
              <a:rPr lang="ja-JP" altLang="en-US" b="0" i="0" dirty="0">
                <a:solidFill>
                  <a:srgbClr val="000000"/>
                </a:solidFill>
                <a:effectLst/>
                <a:latin typeface="Meiryo" panose="020B0604030504040204" pitchFamily="50" charset="-128"/>
                <a:ea typeface="Meiryo" panose="020B0604030504040204" pitchFamily="50" charset="-128"/>
              </a:rPr>
              <a:t>だけが</a:t>
            </a:r>
            <a:r>
              <a:rPr lang="ja-JP" altLang="en-US" b="0" i="0">
                <a:solidFill>
                  <a:srgbClr val="000000"/>
                </a:solidFill>
                <a:effectLst/>
                <a:latin typeface="Meiryo" panose="020B0604030504040204" pitchFamily="50" charset="-128"/>
                <a:ea typeface="Meiryo" panose="020B0604030504040204" pitchFamily="50" charset="-128"/>
              </a:rPr>
              <a:t>使われる。</a:t>
            </a:r>
            <a:endParaRPr lang="en-US" altLang="ja-JP" b="0" i="0" dirty="0">
              <a:solidFill>
                <a:srgbClr val="000000"/>
              </a:solidFill>
              <a:effectLst/>
              <a:latin typeface="Meiryo" panose="020B0604030504040204" pitchFamily="50" charset="-128"/>
              <a:ea typeface="Meiryo" panose="020B0604030504040204" pitchFamily="50" charset="-128"/>
            </a:endParaRPr>
          </a:p>
          <a:p>
            <a:endParaRPr lang="en-US" altLang="ja-JP" b="0" i="0" dirty="0">
              <a:solidFill>
                <a:srgbClr val="000000"/>
              </a:solidFill>
              <a:effectLst/>
              <a:latin typeface="Meiryo" panose="020B0604030504040204" pitchFamily="50" charset="-128"/>
              <a:ea typeface="Meiryo" panose="020B0604030504040204" pitchFamily="50" charset="-128"/>
            </a:endParaRPr>
          </a:p>
          <a:p>
            <a:r>
              <a:rPr lang="ja-JP" altLang="en-US" b="0" i="0" dirty="0">
                <a:solidFill>
                  <a:srgbClr val="000000"/>
                </a:solidFill>
                <a:effectLst/>
                <a:latin typeface="Meiryo" panose="020B0604030504040204" pitchFamily="50" charset="-128"/>
                <a:ea typeface="Meiryo" panose="020B0604030504040204" pitchFamily="50" charset="-128"/>
              </a:rPr>
              <a:t>「</a:t>
            </a:r>
            <a:r>
              <a:rPr lang="en-US" altLang="ja-JP" b="0" i="0" dirty="0">
                <a:solidFill>
                  <a:srgbClr val="000000"/>
                </a:solidFill>
                <a:effectLst/>
                <a:latin typeface="Meiryo" panose="020B0604030504040204" pitchFamily="50" charset="-128"/>
                <a:ea typeface="Meiryo" panose="020B0604030504040204" pitchFamily="50" charset="-128"/>
              </a:rPr>
              <a:t>XOR</a:t>
            </a:r>
            <a:r>
              <a:rPr lang="ja-JP" altLang="en-US" b="0" i="0" dirty="0">
                <a:solidFill>
                  <a:srgbClr val="000000"/>
                </a:solidFill>
                <a:effectLst/>
                <a:latin typeface="Meiryo" panose="020B0604030504040204" pitchFamily="50" charset="-128"/>
                <a:ea typeface="Meiryo" panose="020B0604030504040204" pitchFamily="50" charset="-128"/>
              </a:rPr>
              <a:t>演算</a:t>
            </a:r>
            <a:r>
              <a:rPr lang="en-US" altLang="ja-JP" b="0" i="0" dirty="0">
                <a:solidFill>
                  <a:srgbClr val="000000"/>
                </a:solidFill>
                <a:effectLst/>
                <a:latin typeface="Meiryo" panose="020B0604030504040204" pitchFamily="50" charset="-128"/>
                <a:ea typeface="Meiryo" panose="020B0604030504040204" pitchFamily="50" charset="-128"/>
              </a:rPr>
              <a:t>…</a:t>
            </a:r>
            <a:r>
              <a:rPr lang="ja-JP" altLang="en-US" b="0" i="0" dirty="0">
                <a:solidFill>
                  <a:srgbClr val="000000"/>
                </a:solidFill>
                <a:effectLst/>
                <a:latin typeface="Meiryo" panose="020B0604030504040204" pitchFamily="50" charset="-128"/>
                <a:ea typeface="Meiryo" panose="020B0604030504040204" pitchFamily="50" charset="-128"/>
              </a:rPr>
              <a:t>エクスクルーシブオア演算」</a:t>
            </a:r>
            <a:endParaRPr lang="en-US" altLang="ja-JP" b="0" i="0" dirty="0">
              <a:solidFill>
                <a:srgbClr val="000000"/>
              </a:solidFill>
              <a:effectLst/>
              <a:latin typeface="Meiryo" panose="020B0604030504040204" pitchFamily="50" charset="-128"/>
              <a:ea typeface="Meiryo" panose="020B0604030504040204" pitchFamily="50" charset="-128"/>
            </a:endParaRPr>
          </a:p>
          <a:p>
            <a:r>
              <a:rPr kumimoji="1" lang="ja-JP" altLang="en-US"/>
              <a:t>片方が真の時真になる演算</a:t>
            </a:r>
            <a:endParaRPr kumimoji="1" lang="en-US" altLang="ja-JP" dirty="0"/>
          </a:p>
          <a:p>
            <a:r>
              <a:rPr kumimoji="1" lang="ja-JP" altLang="en-US"/>
              <a:t>パリティビット　誤りを検出するためのビット</a:t>
            </a:r>
            <a:endParaRPr kumimoji="1" lang="en-US" altLang="ja-JP" dirty="0"/>
          </a:p>
          <a:p>
            <a:endParaRPr kumimoji="1" lang="en-US" altLang="ja-JP" dirty="0"/>
          </a:p>
          <a:p>
            <a:r>
              <a:rPr kumimoji="1" lang="ja-JP" altLang="en-US"/>
              <a:t>シフト　各ビットを左右にシフトする</a:t>
            </a:r>
            <a:endParaRPr kumimoji="1" lang="ja-JP" altLang="en-US" dirty="0"/>
          </a:p>
        </p:txBody>
      </p:sp>
      <p:sp>
        <p:nvSpPr>
          <p:cNvPr id="4" name="スライド番号プレースホルダー 3"/>
          <p:cNvSpPr>
            <a:spLocks noGrp="1"/>
          </p:cNvSpPr>
          <p:nvPr>
            <p:ph type="sldNum" sz="quarter" idx="5"/>
          </p:nvPr>
        </p:nvSpPr>
        <p:spPr/>
        <p:txBody>
          <a:bodyPr/>
          <a:lstStyle/>
          <a:p>
            <a:fld id="{8F9ECC73-7151-4CC3-91C7-1C019B749510}" type="slidenum">
              <a:rPr lang="ja-JP" altLang="en-US" smtClean="0"/>
              <a:pPr/>
              <a:t>34</a:t>
            </a:fld>
            <a:endParaRPr lang="ja-JP" altLang="en-US"/>
          </a:p>
        </p:txBody>
      </p:sp>
    </p:spTree>
    <p:extLst>
      <p:ext uri="{BB962C8B-B14F-4D97-AF65-F5344CB8AC3E}">
        <p14:creationId xmlns:p14="http://schemas.microsoft.com/office/powerpoint/2010/main" val="4001905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ハッシュ関数</a:t>
            </a:r>
            <a:r>
              <a:rPr kumimoji="1" lang="en-US" altLang="ja-JP" dirty="0"/>
              <a:t>…</a:t>
            </a:r>
            <a:r>
              <a:rPr kumimoji="1" lang="ja-JP" altLang="en-US" dirty="0"/>
              <a:t>入力されたデータをもとに、適当に見える値（特定のルールに従って処理した値）を返してくれる関数。</a:t>
            </a:r>
            <a:endParaRPr kumimoji="1" lang="en-US" altLang="ja-JP" dirty="0"/>
          </a:p>
          <a:p>
            <a:r>
              <a:rPr kumimoji="1" lang="ja-JP" altLang="en-US" dirty="0"/>
              <a:t>例）「お茶」と入力すると「</a:t>
            </a:r>
            <a:r>
              <a:rPr kumimoji="1" lang="en-US" altLang="ja-JP" dirty="0"/>
              <a:t>3</a:t>
            </a:r>
            <a:r>
              <a:rPr kumimoji="1" lang="ja-JP" altLang="en-US" dirty="0"/>
              <a:t>」と返ってくる。「牛乳」と入力すると「</a:t>
            </a:r>
            <a:r>
              <a:rPr kumimoji="1" lang="en-US" altLang="ja-JP" dirty="0"/>
              <a:t>4</a:t>
            </a:r>
            <a:r>
              <a:rPr kumimoji="1" lang="ja-JP" altLang="en-US" dirty="0"/>
              <a:t>」と返ってくる。何回「お茶」と入力しても返ってくるのは「</a:t>
            </a:r>
            <a:r>
              <a:rPr kumimoji="1" lang="en-US" altLang="ja-JP" dirty="0"/>
              <a:t>3</a:t>
            </a:r>
            <a:r>
              <a:rPr kumimoji="1" lang="ja-JP" altLang="en-US" dirty="0"/>
              <a:t>」。</a:t>
            </a:r>
            <a:endParaRPr kumimoji="1" lang="en-US" altLang="ja-JP" dirty="0"/>
          </a:p>
          <a:p>
            <a:r>
              <a:rPr kumimoji="1" lang="ja-JP" altLang="en-US" dirty="0"/>
              <a:t>ハッシュ化のメリット</a:t>
            </a:r>
            <a:r>
              <a:rPr kumimoji="1" lang="en-US" altLang="ja-JP" dirty="0"/>
              <a:t>…</a:t>
            </a:r>
            <a:r>
              <a:rPr kumimoji="1" lang="ja-JP" altLang="en-US" dirty="0"/>
              <a:t>パスワードそのものを送信するわけではないので万が一通信が傍受されてもそこから復号ができないため、安全である</a:t>
            </a:r>
            <a:endParaRPr kumimoji="1" lang="en-US" altLang="ja-JP" dirty="0"/>
          </a:p>
        </p:txBody>
      </p:sp>
      <p:sp>
        <p:nvSpPr>
          <p:cNvPr id="4" name="スライド番号プレースホルダー 3"/>
          <p:cNvSpPr>
            <a:spLocks noGrp="1"/>
          </p:cNvSpPr>
          <p:nvPr>
            <p:ph type="sldNum" sz="quarter" idx="5"/>
          </p:nvPr>
        </p:nvSpPr>
        <p:spPr/>
        <p:txBody>
          <a:bodyPr/>
          <a:lstStyle/>
          <a:p>
            <a:fld id="{8F9ECC73-7151-4CC3-91C7-1C019B749510}" type="slidenum">
              <a:rPr lang="ja-JP" altLang="en-US" smtClean="0"/>
              <a:pPr/>
              <a:t>35</a:t>
            </a:fld>
            <a:endParaRPr lang="ja-JP" altLang="en-US"/>
          </a:p>
        </p:txBody>
      </p:sp>
    </p:spTree>
    <p:extLst>
      <p:ext uri="{BB962C8B-B14F-4D97-AF65-F5344CB8AC3E}">
        <p14:creationId xmlns:p14="http://schemas.microsoft.com/office/powerpoint/2010/main" val="1807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赤字の「パスワード」については後程詳しく解説している。</a:t>
            </a:r>
            <a:endParaRPr kumimoji="1" lang="en-US" altLang="ja-JP" dirty="0"/>
          </a:p>
        </p:txBody>
      </p:sp>
      <p:sp>
        <p:nvSpPr>
          <p:cNvPr id="4" name="スライド番号プレースホルダー 3"/>
          <p:cNvSpPr>
            <a:spLocks noGrp="1"/>
          </p:cNvSpPr>
          <p:nvPr>
            <p:ph type="sldNum" sz="quarter" idx="5"/>
          </p:nvPr>
        </p:nvSpPr>
        <p:spPr/>
        <p:txBody>
          <a:bodyPr/>
          <a:lstStyle/>
          <a:p>
            <a:fld id="{8F9ECC73-7151-4CC3-91C7-1C019B749510}" type="slidenum">
              <a:rPr lang="ja-JP" altLang="en-US" smtClean="0"/>
              <a:pPr/>
              <a:t>5</a:t>
            </a:fld>
            <a:endParaRPr lang="ja-JP" altLang="en-US"/>
          </a:p>
        </p:txBody>
      </p:sp>
    </p:spTree>
    <p:extLst>
      <p:ext uri="{BB962C8B-B14F-4D97-AF65-F5344CB8AC3E}">
        <p14:creationId xmlns:p14="http://schemas.microsoft.com/office/powerpoint/2010/main" val="1089629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Root</a:t>
            </a:r>
            <a:r>
              <a:rPr kumimoji="1" lang="ja-JP" altLang="en-US" dirty="0"/>
              <a:t>ー</a:t>
            </a:r>
            <a:r>
              <a:rPr kumimoji="1" lang="ja-JP" altLang="en-US" sz="1200" u="none" strike="noStrike" kern="1200" dirty="0">
                <a:solidFill>
                  <a:schemeClr val="tx1"/>
                </a:solidFill>
                <a:effectLst/>
                <a:latin typeface="+mn-lt"/>
                <a:cs typeface="+mn-cs"/>
                <a:hlinkClick r:id="rId3" tooltip="何のの意味"/>
              </a:rPr>
              <a:t>何の</a:t>
            </a:r>
            <a:r>
              <a:rPr kumimoji="1" lang="ja-JP" altLang="en-US" sz="1200" u="none" strike="noStrike" kern="1200" dirty="0">
                <a:solidFill>
                  <a:schemeClr val="tx1"/>
                </a:solidFill>
                <a:effectLst/>
                <a:latin typeface="+mn-lt"/>
                <a:cs typeface="+mn-cs"/>
                <a:hlinkClick r:id="rId4" tooltip="制約の意味"/>
              </a:rPr>
              <a:t>制約</a:t>
            </a:r>
            <a:r>
              <a:rPr kumimoji="1" lang="ja-JP" altLang="en-US" sz="1200" u="none" strike="noStrike" kern="1200" dirty="0">
                <a:solidFill>
                  <a:schemeClr val="tx1"/>
                </a:solidFill>
                <a:effectLst/>
                <a:latin typeface="+mn-lt"/>
                <a:cs typeface="+mn-cs"/>
              </a:rPr>
              <a:t>もなく、</a:t>
            </a:r>
            <a:r>
              <a:rPr kumimoji="1" lang="ja-JP" altLang="en-US" sz="1200" u="none" strike="noStrike" kern="1200" dirty="0">
                <a:solidFill>
                  <a:schemeClr val="tx1"/>
                </a:solidFill>
                <a:effectLst/>
                <a:latin typeface="+mn-lt"/>
                <a:cs typeface="+mn-cs"/>
                <a:hlinkClick r:id="rId5" tooltip="いかなるの意味"/>
              </a:rPr>
              <a:t>いかなる</a:t>
            </a:r>
            <a:r>
              <a:rPr kumimoji="1" lang="ja-JP" altLang="en-US" sz="1200" u="none" strike="noStrike" kern="1200" dirty="0">
                <a:solidFill>
                  <a:schemeClr val="tx1"/>
                </a:solidFill>
                <a:effectLst/>
                <a:latin typeface="+mn-lt"/>
                <a:cs typeface="+mn-cs"/>
                <a:hlinkClick r:id="rId6" tooltip="設定の意味"/>
              </a:rPr>
              <a:t>設定</a:t>
            </a:r>
            <a:r>
              <a:rPr kumimoji="1" lang="ja-JP" altLang="en-US" sz="1200" u="none" strike="noStrike" kern="1200" dirty="0">
                <a:solidFill>
                  <a:schemeClr val="tx1"/>
                </a:solidFill>
                <a:effectLst/>
                <a:latin typeface="+mn-lt"/>
                <a:cs typeface="+mn-cs"/>
              </a:rPr>
              <a:t>によっても</a:t>
            </a:r>
            <a:r>
              <a:rPr kumimoji="1" lang="ja-JP" altLang="en-US" sz="1200" u="none" strike="noStrike" kern="1200" dirty="0">
                <a:solidFill>
                  <a:schemeClr val="tx1"/>
                </a:solidFill>
                <a:effectLst/>
                <a:latin typeface="+mn-lt"/>
                <a:cs typeface="+mn-cs"/>
                <a:hlinkClick r:id="rId7" tooltip="使用の意味"/>
              </a:rPr>
              <a:t>使用</a:t>
            </a:r>
            <a:r>
              <a:rPr kumimoji="1" lang="ja-JP" altLang="en-US" sz="1200" u="none" strike="noStrike" kern="1200" dirty="0">
                <a:solidFill>
                  <a:schemeClr val="tx1"/>
                </a:solidFill>
                <a:effectLst/>
                <a:latin typeface="+mn-lt"/>
                <a:cs typeface="+mn-cs"/>
                <a:hlinkClick r:id="rId8" tooltip="範囲の意味"/>
              </a:rPr>
              <a:t>範囲</a:t>
            </a:r>
            <a:r>
              <a:rPr kumimoji="1" lang="ja-JP" altLang="en-US" sz="1200" u="none" strike="noStrike" kern="1200" dirty="0">
                <a:solidFill>
                  <a:schemeClr val="tx1"/>
                </a:solidFill>
                <a:effectLst/>
                <a:latin typeface="+mn-lt"/>
                <a:cs typeface="+mn-cs"/>
              </a:rPr>
              <a:t>が</a:t>
            </a:r>
            <a:r>
              <a:rPr kumimoji="1" lang="ja-JP" altLang="en-US" sz="1200" u="none" strike="noStrike" kern="1200" dirty="0">
                <a:solidFill>
                  <a:schemeClr val="tx1"/>
                </a:solidFill>
                <a:effectLst/>
                <a:latin typeface="+mn-lt"/>
                <a:cs typeface="+mn-cs"/>
                <a:hlinkClick r:id="rId9" tooltip="制限の意味"/>
              </a:rPr>
              <a:t>制限</a:t>
            </a:r>
            <a:r>
              <a:rPr kumimoji="1" lang="ja-JP" altLang="en-US" sz="1200" u="none" strike="noStrike" kern="1200" dirty="0">
                <a:solidFill>
                  <a:schemeClr val="tx1"/>
                </a:solidFill>
                <a:effectLst/>
                <a:latin typeface="+mn-lt"/>
                <a:cs typeface="+mn-cs"/>
              </a:rPr>
              <a:t>される</a:t>
            </a:r>
            <a:r>
              <a:rPr kumimoji="1" lang="ja-JP" altLang="en-US" sz="1200" u="none" strike="noStrike" kern="1200" dirty="0">
                <a:solidFill>
                  <a:schemeClr val="tx1"/>
                </a:solidFill>
                <a:effectLst/>
                <a:latin typeface="+mn-lt"/>
                <a:cs typeface="+mn-cs"/>
                <a:hlinkClick r:id="rId10" tooltip="ことがないの意味"/>
              </a:rPr>
              <a:t>ことがない</a:t>
            </a:r>
            <a:r>
              <a:rPr kumimoji="1" lang="ja-JP" altLang="en-US" sz="1200" u="none" strike="noStrike" kern="1200" dirty="0">
                <a:solidFill>
                  <a:schemeClr val="tx1"/>
                </a:solidFill>
                <a:effectLst/>
                <a:latin typeface="+mn-lt"/>
                <a:cs typeface="+mn-cs"/>
              </a:rPr>
              <a:t>。</a:t>
            </a:r>
            <a:r>
              <a:rPr kumimoji="1" lang="ja-JP" altLang="en-US" sz="1200" u="none" strike="noStrike" kern="1200" dirty="0">
                <a:solidFill>
                  <a:schemeClr val="tx1"/>
                </a:solidFill>
                <a:effectLst/>
                <a:latin typeface="+mn-lt"/>
                <a:cs typeface="+mn-cs"/>
                <a:hlinkClick r:id="rId11" tooltip="きわめての意味"/>
              </a:rPr>
              <a:t>きわめて</a:t>
            </a:r>
            <a:r>
              <a:rPr kumimoji="1" lang="ja-JP" altLang="en-US" sz="1200" u="none" strike="noStrike" kern="1200" dirty="0">
                <a:solidFill>
                  <a:schemeClr val="tx1"/>
                </a:solidFill>
                <a:effectLst/>
                <a:latin typeface="+mn-lt"/>
                <a:cs typeface="+mn-cs"/>
              </a:rPr>
              <a:t>特殊な</a:t>
            </a:r>
            <a:r>
              <a:rPr kumimoji="1" lang="ja-JP" altLang="en-US" sz="1200" u="none" strike="noStrike" kern="1200" dirty="0">
                <a:solidFill>
                  <a:schemeClr val="tx1"/>
                </a:solidFill>
                <a:effectLst/>
                <a:latin typeface="+mn-lt"/>
                <a:cs typeface="+mn-cs"/>
                <a:hlinkClick r:id="rId12" tooltip="ユーザーの意味"/>
              </a:rPr>
              <a:t>ユーザー</a:t>
            </a:r>
            <a:r>
              <a:rPr kumimoji="1" lang="ja-JP" altLang="en-US" sz="1200" u="none" strike="noStrike" kern="1200" dirty="0">
                <a:solidFill>
                  <a:schemeClr val="tx1"/>
                </a:solidFill>
                <a:effectLst/>
                <a:latin typeface="+mn-lt"/>
                <a:cs typeface="+mn-cs"/>
                <a:hlinkClick r:id="rId13" tooltip="権の意味"/>
              </a:rPr>
              <a:t>権</a:t>
            </a:r>
            <a:r>
              <a:rPr kumimoji="1" lang="ja-JP" altLang="en-US" sz="1200" u="none" strike="noStrike" kern="1200" dirty="0">
                <a:solidFill>
                  <a:schemeClr val="tx1"/>
                </a:solidFill>
                <a:effectLst/>
                <a:latin typeface="+mn-lt"/>
                <a:cs typeface="+mn-cs"/>
              </a:rPr>
              <a:t>であり、</a:t>
            </a:r>
            <a:r>
              <a:rPr kumimoji="1" lang="ja-JP" altLang="en-US" sz="1200" u="none" strike="noStrike" kern="1200" dirty="0">
                <a:solidFill>
                  <a:schemeClr val="tx1"/>
                </a:solidFill>
                <a:effectLst/>
                <a:latin typeface="+mn-lt"/>
                <a:cs typeface="+mn-cs"/>
                <a:hlinkClick r:id="rId14" tooltip="日常的の意味"/>
              </a:rPr>
              <a:t>日常的</a:t>
            </a:r>
            <a:r>
              <a:rPr kumimoji="1" lang="ja-JP" altLang="en-US" sz="1200" u="none" strike="noStrike" kern="1200" dirty="0">
                <a:solidFill>
                  <a:schemeClr val="tx1"/>
                </a:solidFill>
                <a:effectLst/>
                <a:latin typeface="+mn-lt"/>
                <a:cs typeface="+mn-cs"/>
              </a:rPr>
              <a:t>に</a:t>
            </a:r>
            <a:r>
              <a:rPr kumimoji="1" lang="en-US" altLang="ja-JP" sz="1200" u="none" strike="noStrike" kern="1200" dirty="0">
                <a:solidFill>
                  <a:schemeClr val="tx1"/>
                </a:solidFill>
                <a:effectLst/>
                <a:latin typeface="+mn-lt"/>
                <a:cs typeface="+mn-cs"/>
                <a:hlinkClick r:id="rId15" tooltip="UNIXの意味"/>
              </a:rPr>
              <a:t>UNIX</a:t>
            </a:r>
            <a:r>
              <a:rPr kumimoji="1" lang="ja-JP" altLang="en-US" sz="1200" u="none" strike="noStrike" kern="1200" dirty="0">
                <a:solidFill>
                  <a:schemeClr val="tx1"/>
                </a:solidFill>
                <a:effectLst/>
                <a:latin typeface="+mn-lt"/>
                <a:cs typeface="+mn-cs"/>
              </a:rPr>
              <a:t>を</a:t>
            </a:r>
            <a:r>
              <a:rPr kumimoji="1" lang="ja-JP" altLang="en-US" sz="1200" u="none" strike="noStrike" kern="1200" dirty="0">
                <a:solidFill>
                  <a:schemeClr val="tx1"/>
                </a:solidFill>
                <a:effectLst/>
                <a:latin typeface="+mn-lt"/>
                <a:cs typeface="+mn-cs"/>
                <a:hlinkClick r:id="rId16" tooltip="利用の意味"/>
              </a:rPr>
              <a:t>利用</a:t>
            </a:r>
            <a:r>
              <a:rPr kumimoji="1" lang="ja-JP" altLang="en-US" sz="1200" u="none" strike="noStrike" kern="1200" dirty="0">
                <a:solidFill>
                  <a:schemeClr val="tx1"/>
                </a:solidFill>
                <a:effectLst/>
                <a:latin typeface="+mn-lt"/>
                <a:cs typeface="+mn-cs"/>
              </a:rPr>
              <a:t>するには強すぎる</a:t>
            </a:r>
            <a:r>
              <a:rPr kumimoji="1" lang="ja-JP" altLang="en-US" sz="1200" u="none" strike="noStrike" kern="1200" dirty="0">
                <a:solidFill>
                  <a:schemeClr val="tx1"/>
                </a:solidFill>
                <a:effectLst/>
                <a:latin typeface="+mn-lt"/>
                <a:cs typeface="+mn-cs"/>
                <a:hlinkClick r:id="rId17" tooltip="権限の意味"/>
              </a:rPr>
              <a:t>権限</a:t>
            </a:r>
            <a:r>
              <a:rPr kumimoji="1" lang="ja-JP" altLang="en-US" sz="1200" u="none" strike="noStrike" kern="1200" dirty="0">
                <a:solidFill>
                  <a:schemeClr val="tx1"/>
                </a:solidFill>
                <a:effectLst/>
                <a:latin typeface="+mn-lt"/>
                <a:cs typeface="+mn-cs"/>
              </a:rPr>
              <a:t>である</a:t>
            </a:r>
            <a:r>
              <a:rPr kumimoji="1" lang="ja-JP" altLang="en-US" sz="1200" u="none" strike="noStrike" kern="1200" dirty="0">
                <a:solidFill>
                  <a:schemeClr val="tx1"/>
                </a:solidFill>
                <a:effectLst/>
                <a:latin typeface="+mn-lt"/>
                <a:cs typeface="+mn-cs"/>
                <a:hlinkClick r:id="rId18" tooltip="といえるの意味"/>
              </a:rPr>
              <a:t>といえる</a:t>
            </a:r>
            <a:r>
              <a:rPr kumimoji="1" lang="ja-JP" altLang="en-US" sz="1200" u="none" strike="noStrike" kern="1200" dirty="0">
                <a:solidFill>
                  <a:schemeClr val="tx1"/>
                </a:solidFill>
                <a:effectLst/>
                <a:latin typeface="+mn-lt"/>
                <a:cs typeface="+mn-cs"/>
              </a:rPr>
              <a:t>。</a:t>
            </a:r>
            <a:endParaRPr kumimoji="1" lang="en-US" altLang="ja-JP" sz="1200" u="none" strike="noStrike" kern="1200" dirty="0">
              <a:solidFill>
                <a:schemeClr val="tx1"/>
              </a:solidFill>
              <a:effectLst/>
              <a:latin typeface="+mn-lt"/>
              <a:cs typeface="+mn-cs"/>
            </a:endParaRPr>
          </a:p>
          <a:p>
            <a:r>
              <a:rPr kumimoji="1" lang="ja-JP" altLang="en-US" sz="1200" u="none" strike="noStrike" kern="1200" dirty="0">
                <a:solidFill>
                  <a:schemeClr val="tx1"/>
                </a:solidFill>
                <a:effectLst/>
                <a:latin typeface="+mn-lt"/>
                <a:cs typeface="+mn-cs"/>
              </a:rPr>
              <a:t>極めて強力な権限を持ち、誤操作や外部からの乗っ取りが起きると被害が甚大なため、日常的な作業には権限を限定した他の</a:t>
            </a:r>
            <a:r>
              <a:rPr kumimoji="1" lang="ja-JP" altLang="en-US" sz="1200" u="none" strike="noStrike" kern="1200" dirty="0">
                <a:solidFill>
                  <a:schemeClr val="tx1"/>
                </a:solidFill>
                <a:effectLst/>
                <a:latin typeface="+mn-lt"/>
                <a:cs typeface="+mn-cs"/>
                <a:hlinkClick r:id="rId19"/>
              </a:rPr>
              <a:t>ユーザーアカウント</a:t>
            </a:r>
            <a:r>
              <a:rPr kumimoji="1" lang="ja-JP" altLang="en-US" sz="1200" u="none" strike="noStrike" kern="1200" dirty="0">
                <a:solidFill>
                  <a:schemeClr val="tx1"/>
                </a:solidFill>
                <a:effectLst/>
                <a:latin typeface="+mn-lt"/>
                <a:cs typeface="+mn-cs"/>
              </a:rPr>
              <a:t>を使用し、どうしても必要なときだけ</a:t>
            </a:r>
            <a:r>
              <a:rPr kumimoji="1" lang="en-US" altLang="ja-JP" sz="1200" u="none" strike="noStrike" kern="1200" dirty="0">
                <a:solidFill>
                  <a:schemeClr val="tx1"/>
                </a:solidFill>
                <a:effectLst/>
                <a:latin typeface="+mn-lt"/>
                <a:cs typeface="+mn-cs"/>
              </a:rPr>
              <a:t>root</a:t>
            </a:r>
            <a:r>
              <a:rPr kumimoji="1" lang="ja-JP" altLang="en-US" sz="1200" u="none" strike="noStrike" kern="1200" dirty="0">
                <a:solidFill>
                  <a:schemeClr val="tx1"/>
                </a:solidFill>
                <a:effectLst/>
                <a:latin typeface="+mn-lt"/>
                <a:cs typeface="+mn-cs"/>
              </a:rPr>
              <a:t>権限を利用するという運用が行われることが多い。</a:t>
            </a:r>
            <a:endParaRPr kumimoji="1" lang="ja-JP" altLang="en-US" dirty="0"/>
          </a:p>
        </p:txBody>
      </p:sp>
      <p:sp>
        <p:nvSpPr>
          <p:cNvPr id="4" name="スライド番号プレースホルダー 3"/>
          <p:cNvSpPr>
            <a:spLocks noGrp="1"/>
          </p:cNvSpPr>
          <p:nvPr>
            <p:ph type="sldNum" sz="quarter" idx="10"/>
          </p:nvPr>
        </p:nvSpPr>
        <p:spPr/>
        <p:txBody>
          <a:bodyPr/>
          <a:lstStyle/>
          <a:p>
            <a:fld id="{8F9ECC73-7151-4CC3-91C7-1C019B749510}" type="slidenum">
              <a:rPr kumimoji="1" lang="ja-JP" altLang="en-US" smtClean="0"/>
              <a:t>6</a:t>
            </a:fld>
            <a:endParaRPr kumimoji="1" lang="ja-JP" altLang="en-US"/>
          </a:p>
        </p:txBody>
      </p:sp>
    </p:spTree>
    <p:extLst>
      <p:ext uri="{BB962C8B-B14F-4D97-AF65-F5344CB8AC3E}">
        <p14:creationId xmlns:p14="http://schemas.microsoft.com/office/powerpoint/2010/main" val="49121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ルートクラックー　？</a:t>
            </a:r>
            <a:endParaRPr kumimoji="1" lang="en-US" altLang="ja-JP" dirty="0"/>
          </a:p>
          <a:p>
            <a:r>
              <a:rPr kumimoji="1" lang="ja-JP" altLang="en-US" dirty="0"/>
              <a:t>このようにアカウントを守ることは非常に重要。そこで大切になるのが次に説明するパスワード。</a:t>
            </a:r>
          </a:p>
        </p:txBody>
      </p:sp>
      <p:sp>
        <p:nvSpPr>
          <p:cNvPr id="4" name="スライド番号プレースホルダー 3"/>
          <p:cNvSpPr>
            <a:spLocks noGrp="1"/>
          </p:cNvSpPr>
          <p:nvPr>
            <p:ph type="sldNum" sz="quarter" idx="10"/>
          </p:nvPr>
        </p:nvSpPr>
        <p:spPr/>
        <p:txBody>
          <a:bodyPr/>
          <a:lstStyle/>
          <a:p>
            <a:fld id="{8F9ECC73-7151-4CC3-91C7-1C019B749510}" type="slidenum">
              <a:rPr kumimoji="1" lang="ja-JP" altLang="en-US" smtClean="0"/>
              <a:t>8</a:t>
            </a:fld>
            <a:endParaRPr kumimoji="1" lang="ja-JP" altLang="en-US"/>
          </a:p>
        </p:txBody>
      </p:sp>
    </p:spTree>
    <p:extLst>
      <p:ext uri="{BB962C8B-B14F-4D97-AF65-F5344CB8AC3E}">
        <p14:creationId xmlns:p14="http://schemas.microsoft.com/office/powerpoint/2010/main" val="2136418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F9ECC73-7151-4CC3-91C7-1C019B749510}" type="slidenum">
              <a:rPr lang="ja-JP" altLang="en-US" smtClean="0"/>
              <a:pPr/>
              <a:t>11</a:t>
            </a:fld>
            <a:endParaRPr lang="ja-JP" altLang="en-US"/>
          </a:p>
        </p:txBody>
      </p:sp>
    </p:spTree>
    <p:extLst>
      <p:ext uri="{BB962C8B-B14F-4D97-AF65-F5344CB8AC3E}">
        <p14:creationId xmlns:p14="http://schemas.microsoft.com/office/powerpoint/2010/main" val="224165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対策ーパスワードの文字数は</a:t>
            </a:r>
            <a:r>
              <a:rPr kumimoji="1" lang="ja-JP" altLang="en-US"/>
              <a:t>多くする</a:t>
            </a:r>
            <a:br>
              <a:rPr kumimoji="1" lang="en-US" altLang="ja-JP" dirty="0"/>
            </a:br>
            <a:r>
              <a:rPr kumimoji="1" lang="en-US" altLang="ja-JP" dirty="0"/>
              <a:t>4</a:t>
            </a:r>
            <a:r>
              <a:rPr kumimoji="1" lang="ja-JP" altLang="en-US"/>
              <a:t>年前のデータで</a:t>
            </a:r>
            <a:r>
              <a:rPr kumimoji="1" lang="en-US" altLang="ja-JP" dirty="0"/>
              <a:t>6</a:t>
            </a:r>
            <a:r>
              <a:rPr kumimoji="1" lang="ja-JP" altLang="en-US"/>
              <a:t>文字も</a:t>
            </a:r>
            <a:r>
              <a:rPr kumimoji="1" lang="en-US" altLang="ja-JP" dirty="0"/>
              <a:t>5</a:t>
            </a:r>
            <a:r>
              <a:rPr kumimoji="1" lang="ja-JP" altLang="en-US"/>
              <a:t>秒になってる</a:t>
            </a:r>
            <a:endParaRPr kumimoji="1" lang="en-US" altLang="ja-JP" dirty="0"/>
          </a:p>
          <a:p>
            <a:r>
              <a:rPr kumimoji="1" lang="en" altLang="ja-JP" dirty="0"/>
              <a:t>https://</a:t>
            </a:r>
            <a:r>
              <a:rPr kumimoji="1" lang="en" altLang="ja-JP" dirty="0" err="1"/>
              <a:t>www.kyorin-u.ac.jp</a:t>
            </a:r>
            <a:r>
              <a:rPr kumimoji="1" lang="en" altLang="ja-JP" dirty="0"/>
              <a:t>/univ/center/information/hon/3%E5%88%86%E3%81%A7%E3%82%8F%E3%81%8B%E3%82%8B%E6%83%85%E5%A0%B1%E3%82%BB%E3%82%AD%E3%83%A5%E3%83%AA%E3%83%86%E3%82%A3-%E3%83%91%E3%82%B9%E3%83%AF%E3%83%BC%E3%83%89%E7%B7%A8/</a:t>
            </a:r>
            <a:endParaRPr kumimoji="1" lang="ja-JP" altLang="en-US" dirty="0"/>
          </a:p>
        </p:txBody>
      </p:sp>
      <p:sp>
        <p:nvSpPr>
          <p:cNvPr id="4" name="スライド番号プレースホルダー 3"/>
          <p:cNvSpPr>
            <a:spLocks noGrp="1"/>
          </p:cNvSpPr>
          <p:nvPr>
            <p:ph type="sldNum" sz="quarter" idx="10"/>
          </p:nvPr>
        </p:nvSpPr>
        <p:spPr/>
        <p:txBody>
          <a:bodyPr/>
          <a:lstStyle/>
          <a:p>
            <a:fld id="{8F9ECC73-7151-4CC3-91C7-1C019B749510}" type="slidenum">
              <a:rPr kumimoji="1" lang="ja-JP" altLang="en-US" smtClean="0"/>
              <a:t>14</a:t>
            </a:fld>
            <a:endParaRPr kumimoji="1" lang="ja-JP" altLang="en-US"/>
          </a:p>
        </p:txBody>
      </p:sp>
    </p:spTree>
    <p:extLst>
      <p:ext uri="{BB962C8B-B14F-4D97-AF65-F5344CB8AC3E}">
        <p14:creationId xmlns:p14="http://schemas.microsoft.com/office/powerpoint/2010/main" val="1563320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前提条件が異なり、前ページの試算と直接比較はできない。</a:t>
            </a:r>
            <a:endParaRPr kumimoji="1" lang="en-US" altLang="ja-JP" dirty="0"/>
          </a:p>
          <a:p>
            <a:r>
              <a:rPr kumimoji="1" lang="en-US" altLang="ja-JP" dirty="0"/>
              <a:t>MD5</a:t>
            </a:r>
            <a:r>
              <a:rPr kumimoji="1" lang="ja-JP" altLang="en-US" dirty="0"/>
              <a:t>ではなく、パスワード保存により適した</a:t>
            </a:r>
            <a:r>
              <a:rPr lang="en-US" altLang="ja-JP" b="0" i="0" dirty="0" err="1">
                <a:solidFill>
                  <a:srgbClr val="333333"/>
                </a:solidFill>
                <a:effectLst/>
                <a:latin typeface="YakuHanJPs"/>
              </a:rPr>
              <a:t>bcrypt</a:t>
            </a:r>
            <a:r>
              <a:rPr lang="ja-JP" altLang="en-US" b="0" i="0" dirty="0">
                <a:solidFill>
                  <a:srgbClr val="333333"/>
                </a:solidFill>
                <a:effectLst/>
                <a:latin typeface="YakuHanJPs"/>
              </a:rPr>
              <a:t>というアルゴリズムを用いると、この表に書かれている時間よりクラックにかかる時間は長くなる。</a:t>
            </a:r>
            <a:endParaRPr kumimoji="1" lang="en-US" altLang="ja-JP" dirty="0"/>
          </a:p>
        </p:txBody>
      </p:sp>
      <p:sp>
        <p:nvSpPr>
          <p:cNvPr id="4" name="スライド番号プレースホルダー 3"/>
          <p:cNvSpPr>
            <a:spLocks noGrp="1"/>
          </p:cNvSpPr>
          <p:nvPr>
            <p:ph type="sldNum" sz="quarter" idx="5"/>
          </p:nvPr>
        </p:nvSpPr>
        <p:spPr/>
        <p:txBody>
          <a:bodyPr/>
          <a:lstStyle/>
          <a:p>
            <a:fld id="{8F9ECC73-7151-4CC3-91C7-1C019B749510}" type="slidenum">
              <a:rPr lang="ja-JP" altLang="en-US" smtClean="0"/>
              <a:pPr/>
              <a:t>15</a:t>
            </a:fld>
            <a:endParaRPr lang="ja-JP" altLang="en-US"/>
          </a:p>
        </p:txBody>
      </p:sp>
    </p:spTree>
    <p:extLst>
      <p:ext uri="{BB962C8B-B14F-4D97-AF65-F5344CB8AC3E}">
        <p14:creationId xmlns:p14="http://schemas.microsoft.com/office/powerpoint/2010/main" val="2221254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対策ー存在する単語は使わない</a:t>
            </a:r>
          </a:p>
        </p:txBody>
      </p:sp>
      <p:sp>
        <p:nvSpPr>
          <p:cNvPr id="4" name="スライド番号プレースホルダー 3"/>
          <p:cNvSpPr>
            <a:spLocks noGrp="1"/>
          </p:cNvSpPr>
          <p:nvPr>
            <p:ph type="sldNum" sz="quarter" idx="10"/>
          </p:nvPr>
        </p:nvSpPr>
        <p:spPr/>
        <p:txBody>
          <a:bodyPr/>
          <a:lstStyle/>
          <a:p>
            <a:fld id="{8F9ECC73-7151-4CC3-91C7-1C019B749510}" type="slidenum">
              <a:rPr kumimoji="1" lang="ja-JP" altLang="en-US" smtClean="0"/>
              <a:t>16</a:t>
            </a:fld>
            <a:endParaRPr kumimoji="1" lang="ja-JP" altLang="en-US"/>
          </a:p>
        </p:txBody>
      </p:sp>
    </p:spTree>
    <p:extLst>
      <p:ext uri="{BB962C8B-B14F-4D97-AF65-F5344CB8AC3E}">
        <p14:creationId xmlns:p14="http://schemas.microsoft.com/office/powerpoint/2010/main" val="2125434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4"/>
          <p:cNvSpPr>
            <a:spLocks noChangeArrowheads="1"/>
          </p:cNvSpPr>
          <p:nvPr/>
        </p:nvSpPr>
        <p:spPr bwMode="auto">
          <a:xfrm>
            <a:off x="695325" y="3505200"/>
            <a:ext cx="7773988" cy="76200"/>
          </a:xfrm>
          <a:prstGeom prst="rect">
            <a:avLst/>
          </a:prstGeom>
          <a:gradFill rotWithShape="0">
            <a:gsLst>
              <a:gs pos="0">
                <a:srgbClr val="000000"/>
              </a:gs>
              <a:gs pos="100000">
                <a:srgbClr val="016CBA"/>
              </a:gs>
            </a:gsLst>
            <a:lin ang="0" scaled="1"/>
          </a:gra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endParaRPr lang="ja-JP" altLang="en-US" b="0" i="0">
              <a:ea typeface="Hiragino Maru Gothic Pro W4" panose="020F0400000000000000" pitchFamily="34" charset="-128"/>
            </a:endParaRPr>
          </a:p>
        </p:txBody>
      </p:sp>
      <p:sp>
        <p:nvSpPr>
          <p:cNvPr id="3077" name="Rectangle 5"/>
          <p:cNvSpPr>
            <a:spLocks noGrp="1" noChangeArrowheads="1"/>
          </p:cNvSpPr>
          <p:nvPr>
            <p:ph type="ctrTitle"/>
          </p:nvPr>
        </p:nvSpPr>
        <p:spPr>
          <a:xfrm>
            <a:off x="685800" y="1371600"/>
            <a:ext cx="7772400" cy="2057400"/>
          </a:xfrm>
        </p:spPr>
        <p:txBody>
          <a:bodyPr/>
          <a:lstStyle>
            <a:lvl1pPr algn="r">
              <a:defRPr>
                <a:solidFill>
                  <a:schemeClr val="tx1"/>
                </a:solidFill>
              </a:defRPr>
            </a:lvl1pPr>
          </a:lstStyle>
          <a:p>
            <a:pPr lvl="0"/>
            <a:r>
              <a:rPr lang="ja-JP" altLang="en-US" noProof="0"/>
              <a:t>マスター タイトルの書式設定</a:t>
            </a:r>
          </a:p>
        </p:txBody>
      </p:sp>
      <p:sp>
        <p:nvSpPr>
          <p:cNvPr id="3078" name="Rectangle 6"/>
          <p:cNvSpPr>
            <a:spLocks noGrp="1" noChangeArrowheads="1"/>
          </p:cNvSpPr>
          <p:nvPr>
            <p:ph type="subTitle" idx="1"/>
          </p:nvPr>
        </p:nvSpPr>
        <p:spPr>
          <a:xfrm>
            <a:off x="1981200" y="3657600"/>
            <a:ext cx="6400800" cy="1981200"/>
          </a:xfrm>
        </p:spPr>
        <p:txBody>
          <a:bodyPr/>
          <a:lstStyle>
            <a:lvl1pPr marL="0" indent="0" algn="r">
              <a:buFontTx/>
              <a:buNone/>
              <a:defRPr/>
            </a:lvl1pPr>
          </a:lstStyle>
          <a:p>
            <a:pPr lvl="0"/>
            <a:r>
              <a:rPr lang="ja-JP" altLang="en-US" noProof="0"/>
              <a:t>マスター サブタイトルの書式設定</a:t>
            </a:r>
          </a:p>
        </p:txBody>
      </p:sp>
      <p:pic>
        <p:nvPicPr>
          <p:cNvPr id="1027" name="Picture 3" descr="C:\Users\yot\Documents\My-files\yot\いろいろ\ppt_templates\itpass-logo-like\itpass-logo-2014-03-15.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00" y="-17552"/>
            <a:ext cx="1343405" cy="61706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506975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9FD9227-A024-4A54-B0DD-71B51C6DC23B}" type="slidenum">
              <a:rPr lang="en-US" altLang="ja-JP"/>
              <a:pPr>
                <a:defRPr/>
              </a:pPr>
              <a:t>‹#›</a:t>
            </a:fld>
            <a:endParaRPr lang="en-US" altLang="ja-JP"/>
          </a:p>
        </p:txBody>
      </p:sp>
    </p:spTree>
    <p:extLst>
      <p:ext uri="{BB962C8B-B14F-4D97-AF65-F5344CB8AC3E}">
        <p14:creationId xmlns:p14="http://schemas.microsoft.com/office/powerpoint/2010/main" val="178721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7706C3C-323A-42B0-BAD4-FC0489CB695B}" type="slidenum">
              <a:rPr lang="en-US" altLang="ja-JP"/>
              <a:pPr>
                <a:defRPr/>
              </a:pPr>
              <a:t>‹#›</a:t>
            </a:fld>
            <a:endParaRPr lang="en-US" altLang="ja-JP"/>
          </a:p>
        </p:txBody>
      </p:sp>
    </p:spTree>
    <p:extLst>
      <p:ext uri="{BB962C8B-B14F-4D97-AF65-F5344CB8AC3E}">
        <p14:creationId xmlns:p14="http://schemas.microsoft.com/office/powerpoint/2010/main" val="163629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98425"/>
            <a:ext cx="1943100" cy="599757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85800" y="98425"/>
            <a:ext cx="5676900" cy="59975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EA71D92-5516-41BC-9970-4656CD1BF28A}" type="slidenum">
              <a:rPr lang="en-US" altLang="ja-JP"/>
              <a:pPr>
                <a:defRPr/>
              </a:pPr>
              <a:t>‹#›</a:t>
            </a:fld>
            <a:endParaRPr lang="en-US" altLang="ja-JP"/>
          </a:p>
        </p:txBody>
      </p:sp>
    </p:spTree>
    <p:extLst>
      <p:ext uri="{BB962C8B-B14F-4D97-AF65-F5344CB8AC3E}">
        <p14:creationId xmlns:p14="http://schemas.microsoft.com/office/powerpoint/2010/main" val="418389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CAD38F7-FD22-48F6-8F4C-5C0F44DC1AE6}" type="slidenum">
              <a:rPr lang="en-US" altLang="ja-JP"/>
              <a:pPr>
                <a:defRPr/>
              </a:pPr>
              <a:t>‹#›</a:t>
            </a:fld>
            <a:endParaRPr lang="en-US" altLang="ja-JP"/>
          </a:p>
        </p:txBody>
      </p:sp>
    </p:spTree>
    <p:extLst>
      <p:ext uri="{BB962C8B-B14F-4D97-AF65-F5344CB8AC3E}">
        <p14:creationId xmlns:p14="http://schemas.microsoft.com/office/powerpoint/2010/main" val="2923514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097850"/>
            <a:ext cx="3810000" cy="50674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097850"/>
            <a:ext cx="3810000" cy="50674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191B4AD-5113-4EDB-B6CA-539755A8EA04}" type="slidenum">
              <a:rPr lang="en-US" altLang="ja-JP"/>
              <a:pPr>
                <a:defRPr/>
              </a:pPr>
              <a:t>‹#›</a:t>
            </a:fld>
            <a:endParaRPr lang="en-US" altLang="ja-JP"/>
          </a:p>
        </p:txBody>
      </p:sp>
    </p:spTree>
    <p:extLst>
      <p:ext uri="{BB962C8B-B14F-4D97-AF65-F5344CB8AC3E}">
        <p14:creationId xmlns:p14="http://schemas.microsoft.com/office/powerpoint/2010/main" val="2621218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8" name="コンテンツ プレースホルダー 2"/>
          <p:cNvSpPr>
            <a:spLocks noGrp="1"/>
          </p:cNvSpPr>
          <p:nvPr>
            <p:ph idx="1"/>
          </p:nvPr>
        </p:nvSpPr>
        <p:spPr>
          <a:xfrm>
            <a:off x="685800" y="1124549"/>
            <a:ext cx="7772400" cy="24350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9" name="コンテンツ プレースホルダー 2"/>
          <p:cNvSpPr>
            <a:spLocks noGrp="1"/>
          </p:cNvSpPr>
          <p:nvPr>
            <p:ph idx="17"/>
          </p:nvPr>
        </p:nvSpPr>
        <p:spPr>
          <a:xfrm>
            <a:off x="697015" y="3716837"/>
            <a:ext cx="7772400" cy="24350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5" name="Rectangle 4"/>
          <p:cNvSpPr>
            <a:spLocks noGrp="1" noChangeArrowheads="1"/>
          </p:cNvSpPr>
          <p:nvPr>
            <p:ph type="dt" sz="half" idx="18"/>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9"/>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20"/>
          </p:nvPr>
        </p:nvSpPr>
        <p:spPr>
          <a:ln/>
        </p:spPr>
        <p:txBody>
          <a:bodyPr/>
          <a:lstStyle>
            <a:lvl1pPr>
              <a:defRPr/>
            </a:lvl1pPr>
          </a:lstStyle>
          <a:p>
            <a:pPr>
              <a:defRPr/>
            </a:pPr>
            <a:fld id="{3D5E0E79-504E-4329-85C8-8401F40EA11A}" type="slidenum">
              <a:rPr lang="en-US" altLang="ja-JP"/>
              <a:pPr>
                <a:defRPr/>
              </a:pPr>
              <a:t>‹#›</a:t>
            </a:fld>
            <a:endParaRPr lang="en-US" altLang="ja-JP"/>
          </a:p>
        </p:txBody>
      </p:sp>
    </p:spTree>
    <p:extLst>
      <p:ext uri="{BB962C8B-B14F-4D97-AF65-F5344CB8AC3E}">
        <p14:creationId xmlns:p14="http://schemas.microsoft.com/office/powerpoint/2010/main" val="1423650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355D5180-DD74-4F79-A43D-E4BE9305578A}" type="slidenum">
              <a:rPr lang="en-US" altLang="ja-JP"/>
              <a:pPr>
                <a:defRPr/>
              </a:pPr>
              <a:t>‹#›</a:t>
            </a:fld>
            <a:endParaRPr lang="en-US" altLang="ja-JP"/>
          </a:p>
        </p:txBody>
      </p:sp>
    </p:spTree>
    <p:extLst>
      <p:ext uri="{BB962C8B-B14F-4D97-AF65-F5344CB8AC3E}">
        <p14:creationId xmlns:p14="http://schemas.microsoft.com/office/powerpoint/2010/main" val="209183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50261A99-B17D-4DAD-A160-7A41469E965A}" type="slidenum">
              <a:rPr lang="en-US" altLang="ja-JP"/>
              <a:pPr>
                <a:defRPr/>
              </a:pPr>
              <a:t>‹#›</a:t>
            </a:fld>
            <a:endParaRPr lang="en-US" altLang="ja-JP"/>
          </a:p>
        </p:txBody>
      </p:sp>
    </p:spTree>
    <p:extLst>
      <p:ext uri="{BB962C8B-B14F-4D97-AF65-F5344CB8AC3E}">
        <p14:creationId xmlns:p14="http://schemas.microsoft.com/office/powerpoint/2010/main" val="1818067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03FFE7E-31C2-4647-900E-F2D0B7B36DA7}" type="slidenum">
              <a:rPr lang="en-US" altLang="ja-JP"/>
              <a:pPr>
                <a:defRPr/>
              </a:pPr>
              <a:t>‹#›</a:t>
            </a:fld>
            <a:endParaRPr lang="en-US" altLang="ja-JP"/>
          </a:p>
        </p:txBody>
      </p:sp>
    </p:spTree>
    <p:extLst>
      <p:ext uri="{BB962C8B-B14F-4D97-AF65-F5344CB8AC3E}">
        <p14:creationId xmlns:p14="http://schemas.microsoft.com/office/powerpoint/2010/main" val="4263630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00161E3C-FC9E-4568-80BE-6C9291D9C82A}" type="slidenum">
              <a:rPr lang="en-US" altLang="ja-JP"/>
              <a:pPr>
                <a:defRPr/>
              </a:pPr>
              <a:t>‹#›</a:t>
            </a:fld>
            <a:endParaRPr lang="en-US" altLang="ja-JP"/>
          </a:p>
        </p:txBody>
      </p:sp>
    </p:spTree>
    <p:extLst>
      <p:ext uri="{BB962C8B-B14F-4D97-AF65-F5344CB8AC3E}">
        <p14:creationId xmlns:p14="http://schemas.microsoft.com/office/powerpoint/2010/main" val="771062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4A18FE5-6F8C-446B-A31C-8CB24B14CE27}" type="slidenum">
              <a:rPr lang="en-US" altLang="ja-JP"/>
              <a:pPr>
                <a:defRPr/>
              </a:pPr>
              <a:t>‹#›</a:t>
            </a:fld>
            <a:endParaRPr lang="en-US" altLang="ja-JP"/>
          </a:p>
        </p:txBody>
      </p:sp>
    </p:spTree>
    <p:extLst>
      <p:ext uri="{BB962C8B-B14F-4D97-AF65-F5344CB8AC3E}">
        <p14:creationId xmlns:p14="http://schemas.microsoft.com/office/powerpoint/2010/main" val="79514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7"/>
          <p:cNvSpPr>
            <a:spLocks noChangeArrowheads="1"/>
          </p:cNvSpPr>
          <p:nvPr/>
        </p:nvSpPr>
        <p:spPr bwMode="auto">
          <a:xfrm>
            <a:off x="1588" y="0"/>
            <a:ext cx="9155112" cy="914400"/>
          </a:xfrm>
          <a:prstGeom prst="rect">
            <a:avLst/>
          </a:prstGeom>
          <a:gradFill rotWithShape="0">
            <a:gsLst>
              <a:gs pos="0">
                <a:srgbClr val="000000"/>
              </a:gs>
              <a:gs pos="100000">
                <a:srgbClr val="016CBA"/>
              </a:gs>
            </a:gsLst>
            <a:lin ang="0" scaled="1"/>
          </a:gra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endParaRPr lang="ja-JP" altLang="en-US" b="0" i="0">
              <a:ea typeface="Hiragino Maru Gothic Pro W4" panose="020F0400000000000000" pitchFamily="34" charset="-128"/>
            </a:endParaRPr>
          </a:p>
        </p:txBody>
      </p:sp>
      <p:sp>
        <p:nvSpPr>
          <p:cNvPr id="1027" name="Rectangle 10"/>
          <p:cNvSpPr>
            <a:spLocks noChangeArrowheads="1"/>
          </p:cNvSpPr>
          <p:nvPr/>
        </p:nvSpPr>
        <p:spPr bwMode="auto">
          <a:xfrm>
            <a:off x="1588" y="6354763"/>
            <a:ext cx="9145587" cy="503237"/>
          </a:xfrm>
          <a:prstGeom prst="rect">
            <a:avLst/>
          </a:prstGeom>
          <a:gradFill rotWithShape="0">
            <a:gsLst>
              <a:gs pos="0">
                <a:srgbClr val="000000"/>
              </a:gs>
              <a:gs pos="100000">
                <a:srgbClr val="016CBA"/>
              </a:gs>
            </a:gsLst>
            <a:lin ang="0" scaled="1"/>
          </a:gra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endParaRPr lang="ja-JP" altLang="en-US" b="0" i="0" dirty="0">
              <a:ea typeface="Hiragino Maru Gothic Pro W4" panose="020F0400000000000000" pitchFamily="34" charset="-128"/>
            </a:endParaRPr>
          </a:p>
        </p:txBody>
      </p:sp>
      <p:sp>
        <p:nvSpPr>
          <p:cNvPr id="1028" name="Rectangle 2"/>
          <p:cNvSpPr>
            <a:spLocks noGrp="1" noChangeArrowheads="1"/>
          </p:cNvSpPr>
          <p:nvPr>
            <p:ph type="title"/>
          </p:nvPr>
        </p:nvSpPr>
        <p:spPr bwMode="auto">
          <a:xfrm>
            <a:off x="685800" y="98425"/>
            <a:ext cx="7773988" cy="6953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9" name="Rectangle 3"/>
          <p:cNvSpPr>
            <a:spLocks noGrp="1" noChangeArrowheads="1"/>
          </p:cNvSpPr>
          <p:nvPr>
            <p:ph type="body" idx="1"/>
          </p:nvPr>
        </p:nvSpPr>
        <p:spPr bwMode="auto">
          <a:xfrm>
            <a:off x="685800" y="1106488"/>
            <a:ext cx="7772400" cy="50593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2" name="Rectangle 4"/>
          <p:cNvSpPr>
            <a:spLocks noGrp="1" noChangeArrowheads="1"/>
          </p:cNvSpPr>
          <p:nvPr>
            <p:ph type="dt" sz="half" idx="2"/>
          </p:nvPr>
        </p:nvSpPr>
        <p:spPr bwMode="auto">
          <a:xfrm>
            <a:off x="1082675" y="6434138"/>
            <a:ext cx="1905000" cy="3492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b="0" i="0">
                <a:solidFill>
                  <a:schemeClr val="tx2"/>
                </a:solidFill>
                <a:ea typeface="Hiragino Maru Gothic Pro W4" panose="020F0400000000000000" pitchFamily="34" charset="-128"/>
              </a:defRPr>
            </a:lvl1pPr>
          </a:lstStyle>
          <a:p>
            <a:pPr>
              <a:defRPr/>
            </a:pPr>
            <a:endParaRPr lang="en-US" altLang="ja-JP" dirty="0"/>
          </a:p>
        </p:txBody>
      </p:sp>
      <p:sp>
        <p:nvSpPr>
          <p:cNvPr id="3" name="Rectangle 5"/>
          <p:cNvSpPr>
            <a:spLocks noGrp="1" noChangeArrowheads="1"/>
          </p:cNvSpPr>
          <p:nvPr>
            <p:ph type="ftr" sz="quarter" idx="3"/>
          </p:nvPr>
        </p:nvSpPr>
        <p:spPr bwMode="auto">
          <a:xfrm>
            <a:off x="3124200" y="6434138"/>
            <a:ext cx="2895600" cy="3492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b="0" i="0">
                <a:solidFill>
                  <a:schemeClr val="tx2"/>
                </a:solidFill>
                <a:ea typeface="Hiragino Maru Gothic Pro W4" panose="020F0400000000000000" pitchFamily="34" charset="-128"/>
              </a:defRPr>
            </a:lvl1pPr>
          </a:lstStyle>
          <a:p>
            <a:pPr>
              <a:defRPr/>
            </a:pPr>
            <a:endParaRPr lang="en-US" altLang="ja-JP" dirty="0"/>
          </a:p>
        </p:txBody>
      </p:sp>
      <p:sp>
        <p:nvSpPr>
          <p:cNvPr id="4" name="Rectangle 6"/>
          <p:cNvSpPr>
            <a:spLocks noGrp="1" noChangeArrowheads="1"/>
          </p:cNvSpPr>
          <p:nvPr>
            <p:ph type="sldNum" sz="quarter" idx="4"/>
          </p:nvPr>
        </p:nvSpPr>
        <p:spPr bwMode="auto">
          <a:xfrm>
            <a:off x="6156325" y="6434138"/>
            <a:ext cx="1905000" cy="3492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b="0" i="0">
                <a:solidFill>
                  <a:schemeClr val="tx2"/>
                </a:solidFill>
                <a:ea typeface="Hiragino Maru Gothic Pro W4" panose="020F0400000000000000" pitchFamily="34" charset="-128"/>
              </a:defRPr>
            </a:lvl1pPr>
          </a:lstStyle>
          <a:p>
            <a:pPr>
              <a:defRPr/>
            </a:pPr>
            <a:fld id="{CC197FE1-0935-46BC-BEA3-AEB9DB5B934A}" type="slidenum">
              <a:rPr lang="en-US" altLang="ja-JP" smtClean="0"/>
              <a:pPr>
                <a:defRPr/>
              </a:pPr>
              <a:t>‹#›</a:t>
            </a:fld>
            <a:endParaRPr lang="en-US" altLang="ja-JP" dirty="0"/>
          </a:p>
        </p:txBody>
      </p:sp>
      <p:pic>
        <p:nvPicPr>
          <p:cNvPr id="2052" name="Picture 4" descr="C:\Users\yot\Documents\My-files\yot\いろいろ\ppt_templates\itpass-logo-like\itpass-logo-white-2014-04-18.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138805" y="6364595"/>
            <a:ext cx="995363" cy="457200"/>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89"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xStyles>
    <p:titleStyle>
      <a:lvl1pPr algn="l" rtl="0" eaLnBrk="1" fontAlgn="base" hangingPunct="1">
        <a:spcBef>
          <a:spcPct val="0"/>
        </a:spcBef>
        <a:spcAft>
          <a:spcPct val="0"/>
        </a:spcAft>
        <a:defRPr kumimoji="1" sz="3600" b="0" i="0">
          <a:solidFill>
            <a:schemeClr val="tx2"/>
          </a:solidFill>
          <a:latin typeface="+mj-lt"/>
          <a:ea typeface="Hiragino Maru Gothic Pro W4" panose="020F0400000000000000" pitchFamily="34" charset="-128"/>
          <a:cs typeface="+mj-cs"/>
        </a:defRPr>
      </a:lvl1pPr>
      <a:lvl2pPr algn="l" rtl="0" eaLnBrk="1" fontAlgn="base" hangingPunct="1">
        <a:spcBef>
          <a:spcPct val="0"/>
        </a:spcBef>
        <a:spcAft>
          <a:spcPct val="0"/>
        </a:spcAft>
        <a:defRPr kumimoji="1" sz="3600">
          <a:solidFill>
            <a:schemeClr val="tx2"/>
          </a:solidFill>
          <a:latin typeface="Arial" charset="0"/>
          <a:ea typeface="ＭＳ Ｐゴシック" pitchFamily="-48" charset="-128"/>
        </a:defRPr>
      </a:lvl2pPr>
      <a:lvl3pPr algn="l" rtl="0" eaLnBrk="1" fontAlgn="base" hangingPunct="1">
        <a:spcBef>
          <a:spcPct val="0"/>
        </a:spcBef>
        <a:spcAft>
          <a:spcPct val="0"/>
        </a:spcAft>
        <a:defRPr kumimoji="1" sz="3600">
          <a:solidFill>
            <a:schemeClr val="tx2"/>
          </a:solidFill>
          <a:latin typeface="Arial" charset="0"/>
          <a:ea typeface="ＭＳ Ｐゴシック" pitchFamily="-48" charset="-128"/>
        </a:defRPr>
      </a:lvl3pPr>
      <a:lvl4pPr algn="l" rtl="0" eaLnBrk="1" fontAlgn="base" hangingPunct="1">
        <a:spcBef>
          <a:spcPct val="0"/>
        </a:spcBef>
        <a:spcAft>
          <a:spcPct val="0"/>
        </a:spcAft>
        <a:defRPr kumimoji="1" sz="3600">
          <a:solidFill>
            <a:schemeClr val="tx2"/>
          </a:solidFill>
          <a:latin typeface="Arial" charset="0"/>
          <a:ea typeface="ＭＳ Ｐゴシック" pitchFamily="-48" charset="-128"/>
        </a:defRPr>
      </a:lvl4pPr>
      <a:lvl5pPr algn="l" rtl="0" eaLnBrk="1" fontAlgn="base" hangingPunct="1">
        <a:spcBef>
          <a:spcPct val="0"/>
        </a:spcBef>
        <a:spcAft>
          <a:spcPct val="0"/>
        </a:spcAft>
        <a:defRPr kumimoji="1" sz="3600">
          <a:solidFill>
            <a:schemeClr val="tx2"/>
          </a:solidFill>
          <a:latin typeface="Arial" charset="0"/>
          <a:ea typeface="ＭＳ Ｐゴシック" pitchFamily="-48" charset="-128"/>
        </a:defRPr>
      </a:lvl5pPr>
      <a:lvl6pPr marL="457200" algn="l" rtl="0" eaLnBrk="1" fontAlgn="base" hangingPunct="1">
        <a:spcBef>
          <a:spcPct val="0"/>
        </a:spcBef>
        <a:spcAft>
          <a:spcPct val="0"/>
        </a:spcAft>
        <a:defRPr kumimoji="1" sz="3600">
          <a:solidFill>
            <a:schemeClr val="tx2"/>
          </a:solidFill>
          <a:latin typeface="Arial" charset="0"/>
          <a:ea typeface="ＭＳ Ｐゴシック" pitchFamily="-48" charset="-128"/>
        </a:defRPr>
      </a:lvl6pPr>
      <a:lvl7pPr marL="914400" algn="l" rtl="0" eaLnBrk="1" fontAlgn="base" hangingPunct="1">
        <a:spcBef>
          <a:spcPct val="0"/>
        </a:spcBef>
        <a:spcAft>
          <a:spcPct val="0"/>
        </a:spcAft>
        <a:defRPr kumimoji="1" sz="3600">
          <a:solidFill>
            <a:schemeClr val="tx2"/>
          </a:solidFill>
          <a:latin typeface="Arial" charset="0"/>
          <a:ea typeface="ＭＳ Ｐゴシック" pitchFamily="-48" charset="-128"/>
        </a:defRPr>
      </a:lvl7pPr>
      <a:lvl8pPr marL="1371600" algn="l" rtl="0" eaLnBrk="1" fontAlgn="base" hangingPunct="1">
        <a:spcBef>
          <a:spcPct val="0"/>
        </a:spcBef>
        <a:spcAft>
          <a:spcPct val="0"/>
        </a:spcAft>
        <a:defRPr kumimoji="1" sz="3600">
          <a:solidFill>
            <a:schemeClr val="tx2"/>
          </a:solidFill>
          <a:latin typeface="Arial" charset="0"/>
          <a:ea typeface="ＭＳ Ｐゴシック" pitchFamily="-48" charset="-128"/>
        </a:defRPr>
      </a:lvl8pPr>
      <a:lvl9pPr marL="1828800" algn="l" rtl="0" eaLnBrk="1" fontAlgn="base" hangingPunct="1">
        <a:spcBef>
          <a:spcPct val="0"/>
        </a:spcBef>
        <a:spcAft>
          <a:spcPct val="0"/>
        </a:spcAft>
        <a:defRPr kumimoji="1" sz="3600">
          <a:solidFill>
            <a:schemeClr val="tx2"/>
          </a:solidFill>
          <a:latin typeface="Arial" charset="0"/>
          <a:ea typeface="ＭＳ Ｐゴシック" pitchFamily="-48" charset="-128"/>
        </a:defRPr>
      </a:lvl9pPr>
    </p:titleStyle>
    <p:bodyStyle>
      <a:lvl1pPr marL="342900" indent="-342900" algn="l" rtl="0" eaLnBrk="1" fontAlgn="base" hangingPunct="1">
        <a:spcBef>
          <a:spcPct val="20000"/>
        </a:spcBef>
        <a:spcAft>
          <a:spcPct val="0"/>
        </a:spcAft>
        <a:buChar char="•"/>
        <a:defRPr kumimoji="1" sz="3200" b="0" i="0">
          <a:solidFill>
            <a:srgbClr val="000000"/>
          </a:solidFill>
          <a:latin typeface="+mn-lt"/>
          <a:ea typeface="Hiragino Maru Gothic Pro W4" panose="020F0400000000000000" pitchFamily="34" charset="-128"/>
          <a:cs typeface="+mn-cs"/>
        </a:defRPr>
      </a:lvl1pPr>
      <a:lvl2pPr marL="742950" indent="-285750" algn="l" rtl="0" eaLnBrk="1" fontAlgn="base" hangingPunct="1">
        <a:spcBef>
          <a:spcPct val="20000"/>
        </a:spcBef>
        <a:spcAft>
          <a:spcPct val="0"/>
        </a:spcAft>
        <a:buChar char="–"/>
        <a:defRPr kumimoji="1" sz="2800" b="0" i="0">
          <a:solidFill>
            <a:srgbClr val="000000"/>
          </a:solidFill>
          <a:latin typeface="+mn-lt"/>
          <a:ea typeface="Hiragino Maru Gothic Pro W4" panose="020F0400000000000000" pitchFamily="34" charset="-128"/>
        </a:defRPr>
      </a:lvl2pPr>
      <a:lvl3pPr marL="1143000" indent="-228600" algn="l" rtl="0" eaLnBrk="1" fontAlgn="base" hangingPunct="1">
        <a:spcBef>
          <a:spcPct val="20000"/>
        </a:spcBef>
        <a:spcAft>
          <a:spcPct val="0"/>
        </a:spcAft>
        <a:buChar char="•"/>
        <a:defRPr kumimoji="1" sz="2400" b="0" i="0">
          <a:solidFill>
            <a:srgbClr val="000000"/>
          </a:solidFill>
          <a:latin typeface="+mn-lt"/>
          <a:ea typeface="Hiragino Maru Gothic Pro W4" panose="020F0400000000000000" pitchFamily="34" charset="-128"/>
        </a:defRPr>
      </a:lvl3pPr>
      <a:lvl4pPr marL="1600200" indent="-228600" algn="l" rtl="0" eaLnBrk="1" fontAlgn="base" hangingPunct="1">
        <a:spcBef>
          <a:spcPct val="20000"/>
        </a:spcBef>
        <a:spcAft>
          <a:spcPct val="0"/>
        </a:spcAft>
        <a:buChar char="–"/>
        <a:defRPr kumimoji="1" sz="2000" b="0" i="0">
          <a:solidFill>
            <a:srgbClr val="000000"/>
          </a:solidFill>
          <a:latin typeface="+mn-lt"/>
          <a:ea typeface="Hiragino Maru Gothic Pro W4" panose="020F0400000000000000" pitchFamily="34" charset="-128"/>
        </a:defRPr>
      </a:lvl4pPr>
      <a:lvl5pPr marL="2057400" indent="-228600" algn="l" rtl="0" eaLnBrk="1" fontAlgn="base" hangingPunct="1">
        <a:spcBef>
          <a:spcPct val="20000"/>
        </a:spcBef>
        <a:spcAft>
          <a:spcPct val="0"/>
        </a:spcAft>
        <a:buChar char="»"/>
        <a:defRPr kumimoji="1" sz="2000" b="0" i="0">
          <a:solidFill>
            <a:srgbClr val="000000"/>
          </a:solidFill>
          <a:latin typeface="+mn-lt"/>
          <a:ea typeface="Hiragino Maru Gothic Pro W4" panose="020F0400000000000000" pitchFamily="34" charset="-128"/>
        </a:defRPr>
      </a:lvl5pPr>
      <a:lvl6pPr marL="2514600" indent="-228600" algn="l" rtl="0" eaLnBrk="1" fontAlgn="base" hangingPunct="1">
        <a:spcBef>
          <a:spcPct val="20000"/>
        </a:spcBef>
        <a:spcAft>
          <a:spcPct val="0"/>
        </a:spcAft>
        <a:buChar char="»"/>
        <a:defRPr kumimoji="1" sz="2000">
          <a:solidFill>
            <a:srgbClr val="000000"/>
          </a:solidFill>
          <a:latin typeface="+mn-lt"/>
          <a:ea typeface="+mn-ea"/>
        </a:defRPr>
      </a:lvl6pPr>
      <a:lvl7pPr marL="2971800" indent="-228600" algn="l" rtl="0" eaLnBrk="1" fontAlgn="base" hangingPunct="1">
        <a:spcBef>
          <a:spcPct val="20000"/>
        </a:spcBef>
        <a:spcAft>
          <a:spcPct val="0"/>
        </a:spcAft>
        <a:buChar char="»"/>
        <a:defRPr kumimoji="1" sz="2000">
          <a:solidFill>
            <a:srgbClr val="000000"/>
          </a:solidFill>
          <a:latin typeface="+mn-lt"/>
          <a:ea typeface="+mn-ea"/>
        </a:defRPr>
      </a:lvl7pPr>
      <a:lvl8pPr marL="3429000" indent="-228600" algn="l" rtl="0" eaLnBrk="1" fontAlgn="base" hangingPunct="1">
        <a:spcBef>
          <a:spcPct val="20000"/>
        </a:spcBef>
        <a:spcAft>
          <a:spcPct val="0"/>
        </a:spcAft>
        <a:buChar char="»"/>
        <a:defRPr kumimoji="1" sz="2000">
          <a:solidFill>
            <a:srgbClr val="000000"/>
          </a:solidFill>
          <a:latin typeface="+mn-lt"/>
          <a:ea typeface="+mn-ea"/>
        </a:defRPr>
      </a:lvl8pPr>
      <a:lvl9pPr marL="3886200" indent="-228600" algn="l" rtl="0" eaLnBrk="1" fontAlgn="base" hangingPunct="1">
        <a:spcBef>
          <a:spcPct val="20000"/>
        </a:spcBef>
        <a:spcAft>
          <a:spcPct val="0"/>
        </a:spcAft>
        <a:buChar char="»"/>
        <a:defRPr kumimoji="1" sz="20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3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kotobank.jp/word/&#12475;&#12461;&#12517;&#12522;&#12486;&#12451;" TargetMode="External"/><Relationship Id="rId7" Type="http://schemas.openxmlformats.org/officeDocument/2006/relationships/hyperlink" Target="http://www.server-memo.net/centos-settings/system/passwd_shadow.html" TargetMode="External"/><Relationship Id="rId2" Type="http://schemas.openxmlformats.org/officeDocument/2006/relationships/hyperlink" Target="https://itpass.scitec.kobe-u.ac.jp/exp/fy2021/210811/lecture_account/pub/itpass_lecture_account_2021.pdf" TargetMode="External"/><Relationship Id="rId1" Type="http://schemas.openxmlformats.org/officeDocument/2006/relationships/slideLayout" Target="../slideLayouts/slideLayout2.xml"/><Relationship Id="rId6" Type="http://schemas.openxmlformats.org/officeDocument/2006/relationships/hyperlink" Target="https://nordpass.com/most-common-passwords-list/" TargetMode="External"/><Relationship Id="rId5" Type="http://schemas.openxmlformats.org/officeDocument/2006/relationships/hyperlink" Target="https://cybersecurity-jp.com/security-measures/18665" TargetMode="External"/><Relationship Id="rId4" Type="http://schemas.openxmlformats.org/officeDocument/2006/relationships/hyperlink" Target="http://www.toha-search.com/it/account.ht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0"/>
            <a:ext cx="7990656" cy="2057400"/>
          </a:xfrm>
        </p:spPr>
        <p:txBody>
          <a:bodyPr/>
          <a:lstStyle/>
          <a:p>
            <a:pPr algn="ctr"/>
            <a:r>
              <a:rPr lang="en-US" altLang="ja-JP" sz="44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4800" dirty="0">
                <a:latin typeface="Hiragino Maru Gothic Pro W4" panose="020F0400000000000000" pitchFamily="34" charset="-128"/>
                <a:ea typeface="Hiragino Maru Gothic Pro W4" panose="020F0400000000000000" pitchFamily="34" charset="-128"/>
                <a:cs typeface="ヒラギノ角ゴ Pro W3"/>
              </a:rPr>
              <a:t>利用者によるセキュリティ</a:t>
            </a:r>
            <a:br>
              <a:rPr lang="en-US" altLang="ja-JP" sz="4800" dirty="0">
                <a:latin typeface="Hiragino Maru Gothic Pro W4" panose="020F0400000000000000" pitchFamily="34" charset="-128"/>
                <a:ea typeface="Hiragino Maru Gothic Pro W4" panose="020F0400000000000000" pitchFamily="34" charset="-128"/>
                <a:cs typeface="ヒラギノ角ゴ Pro W3"/>
              </a:rPr>
            </a:br>
            <a:r>
              <a:rPr lang="en-US" altLang="ja-JP" sz="4400" dirty="0">
                <a:latin typeface="Hiragino Maru Gothic Pro W4" panose="020F0400000000000000" pitchFamily="34" charset="-128"/>
                <a:ea typeface="Hiragino Maru Gothic Pro W4" panose="020F0400000000000000" pitchFamily="34" charset="-128"/>
                <a:cs typeface="ヒラギノ角ゴ Pro W3"/>
              </a:rPr>
              <a:t>–</a:t>
            </a:r>
            <a:r>
              <a:rPr lang="ja-JP" altLang="en-US" sz="4400">
                <a:latin typeface="Hiragino Maru Gothic Pro W4" panose="020F0400000000000000" pitchFamily="34" charset="-128"/>
                <a:ea typeface="Hiragino Maru Gothic Pro W4" panose="020F0400000000000000" pitchFamily="34" charset="-128"/>
                <a:cs typeface="ヒラギノ角ゴ Pro W3"/>
              </a:rPr>
              <a:t>アカウントとパスワード</a:t>
            </a:r>
            <a:r>
              <a:rPr lang="en-US" altLang="ja-JP" sz="4400" dirty="0">
                <a:latin typeface="Hiragino Maru Gothic Pro W4" panose="020F0400000000000000" pitchFamily="34" charset="-128"/>
                <a:cs typeface="ヒラギノ角ゴ Pro W3"/>
              </a:rPr>
              <a:t>–</a:t>
            </a:r>
            <a:endParaRPr lang="ja-JP" altLang="ja-JP" sz="4800" dirty="0">
              <a:latin typeface="Hiragino Maru Gothic Pro W4" panose="020F0400000000000000" pitchFamily="34" charset="-128"/>
              <a:ea typeface="Hiragino Maru Gothic Pro W4" panose="020F0400000000000000" pitchFamily="34" charset="-128"/>
              <a:cs typeface="ヒラギノ角ゴ Pro W3"/>
            </a:endParaRPr>
          </a:p>
        </p:txBody>
      </p:sp>
      <p:sp>
        <p:nvSpPr>
          <p:cNvPr id="3075" name="Rectangle 3"/>
          <p:cNvSpPr>
            <a:spLocks noGrp="1" noChangeArrowheads="1"/>
          </p:cNvSpPr>
          <p:nvPr>
            <p:ph type="subTitle" idx="1"/>
          </p:nvPr>
        </p:nvSpPr>
        <p:spPr>
          <a:xfrm>
            <a:off x="611560" y="3645024"/>
            <a:ext cx="8064896" cy="1981200"/>
          </a:xfrm>
        </p:spPr>
        <p:txBody>
          <a:bodyPr/>
          <a:lstStyle/>
          <a:p>
            <a:r>
              <a:rPr lang="ja-JP" altLang="en-US" dirty="0">
                <a:latin typeface="Hiragino Maru Gothic Pro W4" panose="020F0400000000000000" pitchFamily="34" charset="-128"/>
                <a:ea typeface="Hiragino Maru Gothic Pro W4" panose="020F0400000000000000" pitchFamily="34" charset="-128"/>
                <a:cs typeface="ヒラギノ角ゴ Pro W3"/>
              </a:rPr>
              <a:t>神戸大学</a:t>
            </a:r>
            <a:r>
              <a:rPr lang="en-US" altLang="ja-JP" dirty="0">
                <a:latin typeface="Hiragino Maru Gothic Pro W4" panose="020F0400000000000000" pitchFamily="34" charset="-128"/>
                <a:ea typeface="Hiragino Maru Gothic Pro W4" panose="020F0400000000000000" pitchFamily="34" charset="-128"/>
                <a:cs typeface="ヒラギノ角ゴ Pro W3"/>
              </a:rPr>
              <a:t> </a:t>
            </a:r>
            <a:r>
              <a:rPr lang="ja-JP" altLang="en-US" dirty="0">
                <a:latin typeface="Hiragino Maru Gothic Pro W4" panose="020F0400000000000000" pitchFamily="34" charset="-128"/>
                <a:ea typeface="Hiragino Maru Gothic Pro W4" panose="020F0400000000000000" pitchFamily="34" charset="-128"/>
                <a:cs typeface="ヒラギノ角ゴ Pro W3"/>
              </a:rPr>
              <a:t>理学部</a:t>
            </a:r>
            <a:r>
              <a:rPr lang="ja-JP" altLang="en-US">
                <a:latin typeface="Hiragino Maru Gothic Pro W4" panose="020F0400000000000000" pitchFamily="34" charset="-128"/>
                <a:ea typeface="Hiragino Maru Gothic Pro W4" panose="020F0400000000000000" pitchFamily="34" charset="-128"/>
                <a:cs typeface="ヒラギノ角ゴ Pro W3"/>
              </a:rPr>
              <a:t>惑星学科</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r>
              <a:rPr lang="ja-JP" altLang="en-US">
                <a:latin typeface="Hiragino Maru Gothic Pro W4" panose="020F0400000000000000" pitchFamily="34" charset="-128"/>
                <a:ea typeface="Hiragino Maru Gothic Pro W4" panose="020F0400000000000000" pitchFamily="34" charset="-128"/>
                <a:cs typeface="ヒラギノ角ゴ Pro W3"/>
              </a:rPr>
              <a:t>師</a:t>
            </a:r>
            <a:r>
              <a:rPr lang="en-US" altLang="ja-JP" dirty="0">
                <a:latin typeface="Hiragino Maru Gothic Pro W4" panose="020F0400000000000000" pitchFamily="34" charset="-128"/>
                <a:ea typeface="Hiragino Maru Gothic Pro W4" panose="020F0400000000000000" pitchFamily="34" charset="-128"/>
                <a:cs typeface="ヒラギノ角ゴ Pro W3"/>
              </a:rPr>
              <a:t> </a:t>
            </a:r>
            <a:r>
              <a:rPr lang="ja-JP" altLang="en-US">
                <a:latin typeface="Hiragino Maru Gothic Pro W4" panose="020F0400000000000000" pitchFamily="34" charset="-128"/>
                <a:ea typeface="Hiragino Maru Gothic Pro W4" panose="020F0400000000000000" pitchFamily="34" charset="-128"/>
                <a:cs typeface="ヒラギノ角ゴ Pro W3"/>
              </a:rPr>
              <a:t>智薫</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latin typeface="Hiragino Sans W6" panose="020B0400000000000000" pitchFamily="34" charset="-128"/>
                <a:ea typeface="Hiragino Sans W6" panose="020B0400000000000000" pitchFamily="34" charset="-128"/>
              </a:rPr>
              <a:t>パスワードの重要性</a:t>
            </a:r>
          </a:p>
        </p:txBody>
      </p:sp>
      <p:sp>
        <p:nvSpPr>
          <p:cNvPr id="4" name="コンテンツ プレースホルダー 3"/>
          <p:cNvSpPr txBox="1">
            <a:spLocks noGrp="1"/>
          </p:cNvSpPr>
          <p:nvPr>
            <p:ph idx="1"/>
          </p:nvPr>
        </p:nvSpPr>
        <p:spPr>
          <a:xfrm>
            <a:off x="687388" y="1700808"/>
            <a:ext cx="7917060" cy="3982629"/>
          </a:xfrm>
          <a:prstGeom prst="rect">
            <a:avLst/>
          </a:prstGeom>
          <a:noFill/>
        </p:spPr>
        <p:txBody>
          <a:bodyPr wrap="square" rtlCol="0">
            <a:spAutoFit/>
          </a:bodyPr>
          <a:lstStyle/>
          <a:p>
            <a:pPr marL="457200" indent="-457200">
              <a:buFont typeface=".AppleSystemUIFont" charset="-120"/>
              <a:buChar char="☆"/>
            </a:pPr>
            <a:r>
              <a:rPr kumimoji="1" lang="ja-JP" altLang="en-US" dirty="0">
                <a:latin typeface="Hiragino Maru Gothic Pro W4" panose="020F0400000000000000" pitchFamily="34" charset="-128"/>
                <a:ea typeface="Hiragino Maru Gothic Pro W4" panose="020F0400000000000000" pitchFamily="34" charset="-128"/>
                <a:cs typeface="Hiragino Kaku Gothic Pro W3" charset="-128"/>
              </a:rPr>
              <a:t>パスワードは本人確認の</a:t>
            </a:r>
            <a:r>
              <a:rPr kumimoji="1" lang="ja-JP" altLang="en-US">
                <a:latin typeface="Hiragino Maru Gothic Pro W4" panose="020F0400000000000000" pitchFamily="34" charset="-128"/>
                <a:ea typeface="Hiragino Maru Gothic Pro W4" panose="020F0400000000000000" pitchFamily="34" charset="-128"/>
                <a:cs typeface="Hiragino Kaku Gothic Pro W3" charset="-128"/>
              </a:rPr>
              <a:t>ための鍵や</a:t>
            </a:r>
            <a:br>
              <a:rPr kumimoji="1" lang="en-US" altLang="ja-JP" dirty="0">
                <a:latin typeface="Hiragino Maru Gothic Pro W4" panose="020F0400000000000000" pitchFamily="34" charset="-128"/>
                <a:ea typeface="Hiragino Maru Gothic Pro W4" panose="020F0400000000000000" pitchFamily="34" charset="-128"/>
                <a:cs typeface="Hiragino Kaku Gothic Pro W3" charset="-128"/>
              </a:rPr>
            </a:br>
            <a:r>
              <a:rPr kumimoji="1" lang="ja-JP" altLang="en-US">
                <a:latin typeface="Hiragino Maru Gothic Pro W4" panose="020F0400000000000000" pitchFamily="34" charset="-128"/>
                <a:ea typeface="Hiragino Maru Gothic Pro W4" panose="020F0400000000000000" pitchFamily="34" charset="-128"/>
                <a:cs typeface="Hiragino Kaku Gothic Pro W3" charset="-128"/>
              </a:rPr>
              <a:t>暗証番号</a:t>
            </a:r>
            <a:r>
              <a:rPr kumimoji="1" lang="ja-JP" altLang="en-US" dirty="0">
                <a:latin typeface="Hiragino Maru Gothic Pro W4" panose="020F0400000000000000" pitchFamily="34" charset="-128"/>
                <a:ea typeface="Hiragino Maru Gothic Pro W4" panose="020F0400000000000000" pitchFamily="34" charset="-128"/>
                <a:cs typeface="Hiragino Kaku Gothic Pro W3" charset="-128"/>
              </a:rPr>
              <a:t>のようなもの</a:t>
            </a:r>
            <a:endParaRPr kumimoji="1" lang="en-US" altLang="ja-JP" dirty="0">
              <a:latin typeface="Hiragino Maru Gothic Pro W4" panose="020F0400000000000000" pitchFamily="34" charset="-128"/>
              <a:ea typeface="Hiragino Maru Gothic Pro W4" panose="020F0400000000000000" pitchFamily="34" charset="-128"/>
              <a:cs typeface="Hiragino Kaku Gothic Pro W3" charset="-128"/>
            </a:endParaRPr>
          </a:p>
          <a:p>
            <a:pPr marL="457200" indent="-457200">
              <a:buFont typeface=".AppleSystemUIFont" charset="-120"/>
              <a:buChar char="☆"/>
            </a:pPr>
            <a:endParaRPr kumimoji="1" lang="en-US" altLang="ja-JP" sz="2000" dirty="0">
              <a:latin typeface="Hiragino Maru Gothic Pro W4" panose="020F0400000000000000" pitchFamily="34" charset="-128"/>
              <a:ea typeface="Hiragino Maru Gothic Pro W4" panose="020F0400000000000000" pitchFamily="34" charset="-128"/>
              <a:cs typeface="Hiragino Kaku Gothic Pro W3" charset="-128"/>
            </a:endParaRPr>
          </a:p>
          <a:p>
            <a:pPr marL="457200" indent="-457200">
              <a:buFont typeface=".AppleSystemUIFont" charset="-120"/>
              <a:buChar char="☆"/>
            </a:pPr>
            <a:endParaRPr kumimoji="1" lang="en-US" altLang="ja-JP" sz="2000" dirty="0">
              <a:latin typeface="Hiragino Maru Gothic Pro W4" panose="020F0400000000000000" pitchFamily="34" charset="-128"/>
              <a:ea typeface="Hiragino Maru Gothic Pro W4" panose="020F0400000000000000" pitchFamily="34" charset="-128"/>
              <a:cs typeface="Hiragino Kaku Gothic Pro W3" charset="-128"/>
            </a:endParaRPr>
          </a:p>
          <a:p>
            <a:pPr marL="457200" indent="-457200">
              <a:buFont typeface=".AppleSystemUIFont" charset="-120"/>
              <a:buChar char="☆"/>
            </a:pPr>
            <a:r>
              <a:rPr lang="ja-JP" altLang="en-US" dirty="0">
                <a:latin typeface="Hiragino Maru Gothic Pro W4" panose="020F0400000000000000" pitchFamily="34" charset="-128"/>
                <a:ea typeface="Hiragino Maru Gothic Pro W4" panose="020F0400000000000000" pitchFamily="34" charset="-128"/>
                <a:cs typeface="Hiragino Kaku Gothic Pro W3" charset="-128"/>
              </a:rPr>
              <a:t>パスワードを他人に知られてしまうと</a:t>
            </a:r>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 </a:t>
            </a:r>
            <a:r>
              <a:rPr lang="ja-JP" altLang="en-US">
                <a:latin typeface="Hiragino Maru Gothic Pro W4" panose="020F0400000000000000" pitchFamily="34" charset="-128"/>
                <a:ea typeface="Hiragino Maru Gothic Pro W4" panose="020F0400000000000000" pitchFamily="34" charset="-128"/>
                <a:cs typeface="Hiragino Kaku Gothic Pro W3" charset="-128"/>
              </a:rPr>
              <a:t>アカウントを悪用され</a:t>
            </a:r>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 </a:t>
            </a:r>
            <a:r>
              <a:rPr lang="ja-JP" altLang="en-US">
                <a:latin typeface="Hiragino Maru Gothic Pro W4" panose="020F0400000000000000" pitchFamily="34" charset="-128"/>
                <a:ea typeface="Hiragino Maru Gothic Pro W4" panose="020F0400000000000000" pitchFamily="34" charset="-128"/>
                <a:cs typeface="Hiragino Kaku Gothic Pro W3" charset="-128"/>
              </a:rPr>
              <a:t>不正</a:t>
            </a:r>
            <a:r>
              <a:rPr lang="ja-JP" altLang="en-US" dirty="0">
                <a:latin typeface="Hiragino Maru Gothic Pro W4" panose="020F0400000000000000" pitchFamily="34" charset="-128"/>
                <a:ea typeface="Hiragino Maru Gothic Pro W4" panose="020F0400000000000000" pitchFamily="34" charset="-128"/>
                <a:cs typeface="Hiragino Kaku Gothic Pro W3" charset="-128"/>
              </a:rPr>
              <a:t>にログインされて</a:t>
            </a:r>
            <a:r>
              <a:rPr lang="ja-JP" altLang="en-US">
                <a:latin typeface="Hiragino Maru Gothic Pro W4" panose="020F0400000000000000" pitchFamily="34" charset="-128"/>
                <a:ea typeface="Hiragino Maru Gothic Pro W4" panose="020F0400000000000000" pitchFamily="34" charset="-128"/>
                <a:cs typeface="Hiragino Kaku Gothic Pro W3" charset="-128"/>
              </a:rPr>
              <a:t>しまう可能性がある</a:t>
            </a:r>
            <a:endParaRPr lang="en-US" altLang="ja-JP" sz="1000" dirty="0">
              <a:latin typeface="Hiragino Maru Gothic Pro W4" panose="020F0400000000000000" pitchFamily="34" charset="-128"/>
              <a:ea typeface="Hiragino Maru Gothic Pro W4" panose="020F0400000000000000" pitchFamily="34" charset="-128"/>
              <a:cs typeface="Hiragino Kaku Gothic Pro W3" charset="-128"/>
            </a:endParaRPr>
          </a:p>
          <a:p>
            <a:pPr marL="857250" lvl="1" indent="-457200"/>
            <a:r>
              <a:rPr lang="ja-JP" altLang="en-US" sz="3200" dirty="0">
                <a:latin typeface="Hiragino Maru Gothic Pro W4" panose="020F0400000000000000" pitchFamily="34" charset="-128"/>
                <a:ea typeface="Hiragino Maru Gothic Pro W4" panose="020F0400000000000000" pitchFamily="34" charset="-128"/>
                <a:cs typeface="Hiragino Kaku Gothic Pro W3" charset="-128"/>
              </a:rPr>
              <a:t>自分</a:t>
            </a:r>
            <a:r>
              <a:rPr lang="en-US" altLang="ja-JP" sz="3200" dirty="0">
                <a:latin typeface="Hiragino Maru Gothic Pro W4" panose="020F0400000000000000" pitchFamily="34" charset="-128"/>
                <a:ea typeface="Hiragino Maru Gothic Pro W4" panose="020F0400000000000000" pitchFamily="34" charset="-128"/>
                <a:cs typeface="Hiragino Kaku Gothic Pro W3" charset="-128"/>
              </a:rPr>
              <a:t>, </a:t>
            </a:r>
            <a:r>
              <a:rPr lang="ja-JP" altLang="en-US" sz="3200" dirty="0">
                <a:latin typeface="Hiragino Maru Gothic Pro W4" panose="020F0400000000000000" pitchFamily="34" charset="-128"/>
                <a:ea typeface="Hiragino Maru Gothic Pro W4" panose="020F0400000000000000" pitchFamily="34" charset="-128"/>
                <a:cs typeface="Hiragino Kaku Gothic Pro W3" charset="-128"/>
              </a:rPr>
              <a:t>仲間</a:t>
            </a:r>
            <a:r>
              <a:rPr lang="en-US" altLang="ja-JP" sz="3200" dirty="0">
                <a:latin typeface="Hiragino Maru Gothic Pro W4" panose="020F0400000000000000" pitchFamily="34" charset="-128"/>
                <a:ea typeface="Hiragino Maru Gothic Pro W4" panose="020F0400000000000000" pitchFamily="34" charset="-128"/>
                <a:cs typeface="Hiragino Kaku Gothic Pro W3" charset="-128"/>
              </a:rPr>
              <a:t>, </a:t>
            </a:r>
            <a:r>
              <a:rPr lang="ja-JP" altLang="en-US" sz="3200" dirty="0">
                <a:latin typeface="Hiragino Maru Gothic Pro W4" panose="020F0400000000000000" pitchFamily="34" charset="-128"/>
                <a:ea typeface="Hiragino Maru Gothic Pro W4" panose="020F0400000000000000" pitchFamily="34" charset="-128"/>
                <a:cs typeface="Hiragino Kaku Gothic Pro W3" charset="-128"/>
              </a:rPr>
              <a:t>世界に被害が及ぶ</a:t>
            </a:r>
            <a:endParaRPr lang="en-US" altLang="ja-JP" sz="3200" dirty="0">
              <a:latin typeface="Hiragino Maru Gothic Pro W4" panose="020F0400000000000000" pitchFamily="34" charset="-128"/>
              <a:ea typeface="Hiragino Maru Gothic Pro W4" panose="020F0400000000000000" pitchFamily="34" charset="-128"/>
              <a:cs typeface="Hiragino Kaku Gothic Pro W3" charset="-128"/>
            </a:endParaRPr>
          </a:p>
        </p:txBody>
      </p:sp>
    </p:spTree>
    <p:extLst>
      <p:ext uri="{BB962C8B-B14F-4D97-AF65-F5344CB8AC3E}">
        <p14:creationId xmlns:p14="http://schemas.microsoft.com/office/powerpoint/2010/main" val="639459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605" y="1124744"/>
            <a:ext cx="9144000" cy="4464496"/>
          </a:xfrm>
        </p:spPr>
        <p:txBody>
          <a:bodyPr/>
          <a:lstStyle/>
          <a:p>
            <a:pPr marL="0" indent="0">
              <a:buNone/>
            </a:pPr>
            <a:r>
              <a:rPr lang="ja-JP" altLang="en-US" dirty="0">
                <a:solidFill>
                  <a:srgbClr val="FF0000"/>
                </a:solidFill>
                <a:latin typeface="Hiragino Maru Gothic Pro W4" panose="020F0400000000000000" pitchFamily="34" charset="-128"/>
                <a:ea typeface="Hiragino Maru Gothic Pro W4" panose="020F0400000000000000" pitchFamily="34" charset="-128"/>
                <a:cs typeface="ヒラギノ角ゴ Pro W3"/>
              </a:rPr>
              <a:t>アカウントはパスワードによって保護</a:t>
            </a:r>
            <a:r>
              <a:rPr lang="ja-JP" altLang="en-US">
                <a:solidFill>
                  <a:srgbClr val="FF0000"/>
                </a:solidFill>
                <a:latin typeface="Hiragino Maru Gothic Pro W4" panose="020F0400000000000000" pitchFamily="34" charset="-128"/>
                <a:ea typeface="Hiragino Maru Gothic Pro W4" panose="020F0400000000000000" pitchFamily="34" charset="-128"/>
                <a:cs typeface="ヒラギノ角ゴ Pro W3"/>
              </a:rPr>
              <a:t>されている</a:t>
            </a:r>
            <a:endParaRPr lang="en-US" altLang="ja-JP" dirty="0">
              <a:solidFill>
                <a:srgbClr val="FF0000"/>
              </a:solidFill>
              <a:latin typeface="Hiragino Maru Gothic Pro W4" panose="020F0400000000000000" pitchFamily="34" charset="-128"/>
              <a:cs typeface="ヒラギノ角ゴ Pro W3"/>
            </a:endParaRPr>
          </a:p>
          <a:p>
            <a:pPr marL="0" indent="0">
              <a:buNone/>
            </a:pPr>
            <a:endParaRPr lang="en-US" altLang="ja-JP" sz="2800" dirty="0">
              <a:solidFill>
                <a:srgbClr val="FF0000"/>
              </a:solidFill>
              <a:latin typeface="Hiragino Maru Gothic Pro W4" panose="020F0400000000000000" pitchFamily="34" charset="-128"/>
              <a:cs typeface="ヒラギノ角ゴ Pro W3"/>
            </a:endParaRPr>
          </a:p>
          <a:p>
            <a:pPr marL="0" indent="0">
              <a:buNone/>
            </a:pPr>
            <a:r>
              <a:rPr lang="ja-JP" altLang="en-US" sz="2800">
                <a:latin typeface="Hiragino Maru Gothic Pro W4" panose="020F0400000000000000" pitchFamily="34" charset="-128"/>
                <a:ea typeface="Hiragino Maru Gothic Pro W4" panose="020F0400000000000000" pitchFamily="34" charset="-128"/>
                <a:cs typeface="ヒラギノ角ゴ Pro W3"/>
              </a:rPr>
              <a:t>アカウント</a:t>
            </a:r>
            <a:r>
              <a:rPr lang="ja-JP" altLang="en-US" sz="2800" dirty="0">
                <a:latin typeface="Hiragino Maru Gothic Pro W4" panose="020F0400000000000000" pitchFamily="34" charset="-128"/>
                <a:ea typeface="Hiragino Maru Gothic Pro W4" panose="020F0400000000000000" pitchFamily="34" charset="-128"/>
                <a:cs typeface="ヒラギノ角ゴ Pro W3"/>
              </a:rPr>
              <a:t>を守る上で</a:t>
            </a:r>
            <a:endParaRPr lang="en-US" altLang="ja-JP" sz="2800" dirty="0">
              <a:latin typeface="Hiragino Maru Gothic Pro W4" panose="020F0400000000000000" pitchFamily="34" charset="-128"/>
              <a:ea typeface="Hiragino Maru Gothic Pro W4" panose="020F0400000000000000" pitchFamily="34" charset="-128"/>
              <a:cs typeface="ヒラギノ角ゴ Pro W3"/>
            </a:endParaRPr>
          </a:p>
          <a:p>
            <a:pPr marL="0" indent="0">
              <a:buNone/>
            </a:pPr>
            <a:r>
              <a:rPr lang="ja-JP" altLang="en-US" sz="4000" dirty="0">
                <a:solidFill>
                  <a:srgbClr val="FF0000"/>
                </a:solidFill>
                <a:latin typeface="Hiragino Maru Gothic Pro W4" panose="020F0400000000000000" pitchFamily="34" charset="-128"/>
                <a:ea typeface="Hiragino Maru Gothic Pro W4" panose="020F0400000000000000" pitchFamily="34" charset="-128"/>
                <a:cs typeface="ヒラギノ角ゴ Pro W3"/>
              </a:rPr>
              <a:t>パスワードは最大の砦</a:t>
            </a:r>
            <a:endParaRPr lang="en-US" altLang="ja-JP" sz="4000" dirty="0">
              <a:solidFill>
                <a:srgbClr val="FF0000"/>
              </a:solidFill>
              <a:latin typeface="Hiragino Maru Gothic Pro W4" panose="020F0400000000000000" pitchFamily="34" charset="-128"/>
              <a:ea typeface="Hiragino Maru Gothic Pro W4" panose="020F0400000000000000" pitchFamily="34" charset="-128"/>
              <a:cs typeface="ヒラギノ角ゴ Pro W3"/>
            </a:endParaRPr>
          </a:p>
          <a:p>
            <a:pPr marL="0" indent="0" algn="ctr">
              <a:buNone/>
            </a:pPr>
            <a:endParaRPr lang="en-US" altLang="ja-JP" sz="2000" dirty="0">
              <a:solidFill>
                <a:srgbClr val="FF0000"/>
              </a:solidFill>
              <a:latin typeface="Hiragino Maru Gothic Pro W4" panose="020F0400000000000000" pitchFamily="34" charset="-128"/>
              <a:ea typeface="Hiragino Maru Gothic Pro W4" panose="020F0400000000000000" pitchFamily="34" charset="-128"/>
              <a:cs typeface="ヒラギノ角ゴ Pro W3"/>
            </a:endParaRPr>
          </a:p>
          <a:p>
            <a:pPr marL="0" indent="0" algn="ctr">
              <a:buNone/>
            </a:pPr>
            <a:endParaRPr lang="en-US" altLang="ja-JP" sz="2000" dirty="0">
              <a:solidFill>
                <a:srgbClr val="FF0000"/>
              </a:solidFill>
              <a:latin typeface="Hiragino Maru Gothic Pro W4" panose="020F0400000000000000" pitchFamily="34" charset="-128"/>
              <a:ea typeface="Hiragino Maru Gothic Pro W4" panose="020F0400000000000000" pitchFamily="34" charset="-128"/>
              <a:cs typeface="ヒラギノ角ゴ Pro W3"/>
            </a:endParaRPr>
          </a:p>
          <a:p>
            <a:pPr marL="0" indent="0" algn="ctr">
              <a:buNone/>
            </a:pPr>
            <a:endParaRPr lang="en-US" altLang="ja-JP" sz="2000" dirty="0">
              <a:solidFill>
                <a:srgbClr val="FF0000"/>
              </a:solidFill>
              <a:latin typeface="Hiragino Maru Gothic Pro W4" panose="020F0400000000000000" pitchFamily="34" charset="-128"/>
              <a:ea typeface="Hiragino Maru Gothic Pro W4" panose="020F0400000000000000" pitchFamily="34" charset="-128"/>
              <a:cs typeface="ヒラギノ角ゴ Pro W3"/>
            </a:endParaRPr>
          </a:p>
          <a:p>
            <a:pPr marL="0" indent="0">
              <a:buNone/>
            </a:pPr>
            <a:r>
              <a:rPr lang="ja-JP" altLang="en-US" sz="2800" dirty="0">
                <a:solidFill>
                  <a:srgbClr val="FF0000"/>
                </a:solidFill>
                <a:latin typeface="Hiragino Maru Gothic Pro W4" panose="020F0400000000000000" pitchFamily="34" charset="-128"/>
                <a:cs typeface="ヒラギノ角ゴ Pro W3"/>
              </a:rPr>
              <a:t>利用者</a:t>
            </a:r>
            <a:r>
              <a:rPr lang="ja-JP" altLang="en-US" sz="2800">
                <a:solidFill>
                  <a:srgbClr val="FF0000"/>
                </a:solidFill>
                <a:latin typeface="Hiragino Maru Gothic Pro W4" panose="020F0400000000000000" pitchFamily="34" charset="-128"/>
                <a:cs typeface="ヒラギノ角ゴ Pro W3"/>
              </a:rPr>
              <a:t>全員が</a:t>
            </a:r>
            <a:endParaRPr lang="en-US" altLang="ja-JP" sz="2800" dirty="0">
              <a:solidFill>
                <a:srgbClr val="FF0000"/>
              </a:solidFill>
              <a:latin typeface="Hiragino Maru Gothic Pro W4" panose="020F0400000000000000" pitchFamily="34" charset="-128"/>
              <a:cs typeface="ヒラギノ角ゴ Pro W3"/>
            </a:endParaRPr>
          </a:p>
          <a:p>
            <a:pPr marL="0" indent="0">
              <a:buNone/>
            </a:pPr>
            <a:r>
              <a:rPr lang="ja-JP" altLang="en-US" sz="2800">
                <a:solidFill>
                  <a:srgbClr val="FF0000"/>
                </a:solidFill>
                <a:latin typeface="Hiragino Maru Gothic Pro W4" panose="020F0400000000000000" pitchFamily="34" charset="-128"/>
                <a:cs typeface="ヒラギノ角ゴ Pro W3"/>
              </a:rPr>
              <a:t>適切にパスワード</a:t>
            </a:r>
            <a:r>
              <a:rPr lang="ja-JP" altLang="en-US" sz="2800" dirty="0">
                <a:solidFill>
                  <a:srgbClr val="FF0000"/>
                </a:solidFill>
                <a:latin typeface="Hiragino Maru Gothic Pro W4" panose="020F0400000000000000" pitchFamily="34" charset="-128"/>
                <a:cs typeface="ヒラギノ角ゴ Pro W3"/>
              </a:rPr>
              <a:t>を</a:t>
            </a:r>
            <a:r>
              <a:rPr lang="ja-JP" altLang="en-US" sz="2800">
                <a:solidFill>
                  <a:srgbClr val="FF0000"/>
                </a:solidFill>
                <a:latin typeface="Hiragino Maru Gothic Pro W4" panose="020F0400000000000000" pitchFamily="34" charset="-128"/>
                <a:cs typeface="ヒラギノ角ゴ Pro W3"/>
              </a:rPr>
              <a:t>設定し</a:t>
            </a:r>
            <a:r>
              <a:rPr lang="en-US" altLang="ja-JP" sz="2800" dirty="0">
                <a:solidFill>
                  <a:srgbClr val="FF0000"/>
                </a:solidFill>
                <a:latin typeface="Hiragino Maru Gothic Pro W4" panose="020F0400000000000000" pitchFamily="34" charset="-128"/>
                <a:cs typeface="ヒラギノ角ゴ Pro W3"/>
              </a:rPr>
              <a:t>, </a:t>
            </a:r>
            <a:r>
              <a:rPr lang="ja-JP" altLang="en-US" sz="2800">
                <a:solidFill>
                  <a:srgbClr val="FF0000"/>
                </a:solidFill>
                <a:latin typeface="Hiragino Maru Gothic Pro W4" panose="020F0400000000000000" pitchFamily="34" charset="-128"/>
                <a:cs typeface="ヒラギノ角ゴ Pro W3"/>
              </a:rPr>
              <a:t>管理しなければ</a:t>
            </a:r>
            <a:r>
              <a:rPr lang="ja-JP" altLang="en-US" sz="2800" dirty="0">
                <a:solidFill>
                  <a:srgbClr val="FF0000"/>
                </a:solidFill>
                <a:latin typeface="Hiragino Maru Gothic Pro W4" panose="020F0400000000000000" pitchFamily="34" charset="-128"/>
                <a:cs typeface="ヒラギノ角ゴ Pro W3"/>
              </a:rPr>
              <a:t>ならない</a:t>
            </a:r>
            <a:endParaRPr lang="en-US" altLang="ja-JP" sz="2700" dirty="0">
              <a:solidFill>
                <a:srgbClr val="FF0000"/>
              </a:solidFill>
              <a:latin typeface="Hiragino Maru Gothic Pro W4" panose="020F0400000000000000" pitchFamily="34" charset="-128"/>
              <a:ea typeface="Hiragino Maru Gothic Pro W4" panose="020F0400000000000000" pitchFamily="34" charset="-128"/>
              <a:cs typeface="ヒラギノ角ゴ Pro W3"/>
            </a:endParaRPr>
          </a:p>
        </p:txBody>
      </p:sp>
      <p:sp>
        <p:nvSpPr>
          <p:cNvPr id="2" name="タイトル 1"/>
          <p:cNvSpPr>
            <a:spLocks noGrp="1"/>
          </p:cNvSpPr>
          <p:nvPr>
            <p:ph type="title"/>
          </p:nvPr>
        </p:nvSpPr>
        <p:spPr/>
        <p:txBody>
          <a:bodyPr/>
          <a:lstStyle/>
          <a:p>
            <a:r>
              <a:rPr lang="ja-JP" altLang="en-US" b="1" dirty="0">
                <a:latin typeface="Hiragino Kaku Gothic Pro W6" charset="-128"/>
                <a:ea typeface="Hiragino Kaku Gothic Pro W6" charset="-128"/>
                <a:cs typeface="Hiragino Kaku Gothic Pro W6" charset="-128"/>
              </a:rPr>
              <a:t>パスワードの重要性</a:t>
            </a:r>
            <a:endParaRPr kumimoji="1" lang="ja-JP" altLang="en-US" b="1" dirty="0">
              <a:latin typeface="Hiragino Kaku Gothic Pro W6" charset="-128"/>
              <a:ea typeface="Hiragino Kaku Gothic Pro W6" charset="-128"/>
              <a:cs typeface="Hiragino Kaku Gothic Pro W6" charset="-128"/>
            </a:endParaRPr>
          </a:p>
        </p:txBody>
      </p:sp>
      <p:pic>
        <p:nvPicPr>
          <p:cNvPr id="5" name="図 4">
            <a:extLst>
              <a:ext uri="{FF2B5EF4-FFF2-40B4-BE49-F238E27FC236}">
                <a16:creationId xmlns:a16="http://schemas.microsoft.com/office/drawing/2014/main" id="{48B1AE99-2054-8E4E-AF0F-B1ED06F4A619}"/>
              </a:ext>
            </a:extLst>
          </p:cNvPr>
          <p:cNvPicPr>
            <a:picLocks noChangeAspect="1"/>
          </p:cNvPicPr>
          <p:nvPr/>
        </p:nvPicPr>
        <p:blipFill>
          <a:blip r:embed="rId3"/>
          <a:stretch>
            <a:fillRect/>
          </a:stretch>
        </p:blipFill>
        <p:spPr>
          <a:xfrm>
            <a:off x="5220072" y="1916832"/>
            <a:ext cx="3809455" cy="2952328"/>
          </a:xfrm>
          <a:prstGeom prst="rect">
            <a:avLst/>
          </a:prstGeom>
        </p:spPr>
      </p:pic>
    </p:spTree>
    <p:extLst>
      <p:ext uri="{BB962C8B-B14F-4D97-AF65-F5344CB8AC3E}">
        <p14:creationId xmlns:p14="http://schemas.microsoft.com/office/powerpoint/2010/main" val="72453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3"/>
          <p:cNvSpPr>
            <a:spLocks noGrp="1"/>
          </p:cNvSpPr>
          <p:nvPr>
            <p:ph type="title"/>
          </p:nvPr>
        </p:nvSpPr>
        <p:spPr/>
        <p:txBody>
          <a:bodyPr/>
          <a:lstStyle/>
          <a:p>
            <a:r>
              <a:rPr lang="ja-JP" altLang="en-US" b="1" dirty="0">
                <a:latin typeface="Hiragino Kaku Gothic Pro W6" charset="-128"/>
                <a:ea typeface="Hiragino Kaku Gothic Pro W6" charset="-128"/>
                <a:cs typeface="Hiragino Kaku Gothic Pro W6" charset="-128"/>
              </a:rPr>
              <a:t>目次</a:t>
            </a:r>
          </a:p>
        </p:txBody>
      </p:sp>
      <p:sp>
        <p:nvSpPr>
          <p:cNvPr id="4099" name="コンテンツ プレースホルダー 4"/>
          <p:cNvSpPr>
            <a:spLocks noGrp="1"/>
          </p:cNvSpPr>
          <p:nvPr>
            <p:ph idx="1"/>
          </p:nvPr>
        </p:nvSpPr>
        <p:spPr>
          <a:xfrm>
            <a:off x="685800" y="793750"/>
            <a:ext cx="7772400" cy="5083522"/>
          </a:xfrm>
        </p:spPr>
        <p:txBody>
          <a:bodyPr/>
          <a:lstStyle/>
          <a:p>
            <a:pPr>
              <a:lnSpc>
                <a:spcPct val="150000"/>
              </a:lnSpc>
            </a:pPr>
            <a:r>
              <a:rPr lang="ja-JP" altLang="en-US" dirty="0">
                <a:latin typeface="Hiragino Maru Gothic Pro W4" panose="020F0400000000000000" pitchFamily="34" charset="-128"/>
                <a:ea typeface="Hiragino Maru Gothic Pro W4" panose="020F0400000000000000" pitchFamily="34" charset="-128"/>
                <a:cs typeface="ヒラギノ角ゴ Pro W3"/>
              </a:rPr>
              <a:t>アカウントについて</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a:lnSpc>
                <a:spcPct val="150000"/>
              </a:lnSpc>
            </a:pPr>
            <a:r>
              <a:rPr lang="ja-JP" altLang="en-US" dirty="0">
                <a:solidFill>
                  <a:schemeClr val="tx1"/>
                </a:solidFill>
                <a:latin typeface="Hiragino Maru Gothic Pro W4" panose="020F0400000000000000" pitchFamily="34" charset="-128"/>
                <a:ea typeface="Hiragino Maru Gothic Pro W4" panose="020F0400000000000000" pitchFamily="34" charset="-128"/>
                <a:cs typeface="ヒラギノ角ゴ Pro W3"/>
              </a:rPr>
              <a:t>パスワードの重要性</a:t>
            </a:r>
            <a:endParaRPr lang="en-US" altLang="ja-JP" dirty="0">
              <a:solidFill>
                <a:schemeClr val="tx1"/>
              </a:solidFill>
              <a:latin typeface="Hiragino Maru Gothic Pro W4" panose="020F0400000000000000" pitchFamily="34" charset="-128"/>
              <a:ea typeface="Hiragino Maru Gothic Pro W4" panose="020F0400000000000000" pitchFamily="34" charset="-128"/>
              <a:cs typeface="ヒラギノ角ゴ Pro W3"/>
            </a:endParaRPr>
          </a:p>
          <a:p>
            <a:pPr>
              <a:lnSpc>
                <a:spcPct val="150000"/>
              </a:lnSpc>
            </a:pPr>
            <a:r>
              <a:rPr lang="ja-JP" altLang="en-US" dirty="0">
                <a:solidFill>
                  <a:srgbClr val="FF0000"/>
                </a:solidFill>
                <a:latin typeface="Hiragino Maru Gothic Pro W4" panose="020F0400000000000000" pitchFamily="34" charset="-128"/>
                <a:ea typeface="Hiragino Maru Gothic Pro W4" panose="020F0400000000000000" pitchFamily="34" charset="-128"/>
                <a:cs typeface="ヒラギノ角ゴ Pro W3"/>
              </a:rPr>
              <a:t>パスワードクラック</a:t>
            </a:r>
            <a:endParaRPr lang="en-US" altLang="ja-JP" dirty="0">
              <a:solidFill>
                <a:srgbClr val="FF0000"/>
              </a:solidFill>
              <a:latin typeface="Hiragino Maru Gothic Pro W4" panose="020F0400000000000000" pitchFamily="34" charset="-128"/>
              <a:ea typeface="Hiragino Maru Gothic Pro W4" panose="020F0400000000000000" pitchFamily="34" charset="-128"/>
              <a:cs typeface="ヒラギノ角ゴ Pro W3"/>
            </a:endParaRPr>
          </a:p>
          <a:p>
            <a:pPr>
              <a:lnSpc>
                <a:spcPct val="150000"/>
              </a:lnSpc>
            </a:pPr>
            <a:r>
              <a:rPr lang="ja-JP" altLang="en-US" dirty="0">
                <a:latin typeface="Hiragino Maru Gothic Pro W4" panose="020F0400000000000000" pitchFamily="34" charset="-128"/>
                <a:ea typeface="Hiragino Maru Gothic Pro W4" panose="020F0400000000000000" pitchFamily="34" charset="-128"/>
                <a:cs typeface="ヒラギノ角ゴ Pro W3"/>
              </a:rPr>
              <a:t>悪いパスワード・良いパスワード</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a:lnSpc>
                <a:spcPct val="150000"/>
              </a:lnSpc>
            </a:pPr>
            <a:r>
              <a:rPr lang="ja-JP" altLang="en-US" dirty="0">
                <a:latin typeface="Hiragino Maru Gothic Pro W4" panose="020F0400000000000000" pitchFamily="34" charset="-128"/>
                <a:ea typeface="Hiragino Maru Gothic Pro W4" panose="020F0400000000000000" pitchFamily="34" charset="-128"/>
                <a:cs typeface="ヒラギノ角ゴ Pro W3"/>
              </a:rPr>
              <a:t>パスワードに関するマナー</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a:lnSpc>
                <a:spcPct val="150000"/>
              </a:lnSpc>
            </a:pPr>
            <a:r>
              <a:rPr lang="en-US" altLang="ja-JP" dirty="0">
                <a:latin typeface="Hiragino Maru Gothic Pro W4" panose="020F0400000000000000" pitchFamily="34" charset="-128"/>
                <a:ea typeface="Hiragino Maru Gothic Pro W4" panose="020F0400000000000000" pitchFamily="34" charset="-128"/>
                <a:cs typeface="ヒラギノ角ゴ Pro W3"/>
              </a:rPr>
              <a:t>UNIX </a:t>
            </a:r>
            <a:r>
              <a:rPr lang="ja-JP" altLang="en-US" dirty="0">
                <a:latin typeface="Hiragino Maru Gothic Pro W4" panose="020F0400000000000000" pitchFamily="34" charset="-128"/>
                <a:ea typeface="Hiragino Maru Gothic Pro W4" panose="020F0400000000000000" pitchFamily="34" charset="-128"/>
                <a:cs typeface="ヒラギノ角ゴ Pro W3"/>
              </a:rPr>
              <a:t>におけるパスワード管理</a:t>
            </a:r>
          </a:p>
          <a:p>
            <a:pPr>
              <a:lnSpc>
                <a:spcPct val="150000"/>
              </a:lnSpc>
            </a:pPr>
            <a:endParaRPr lang="ja-JP" altLang="en-US" dirty="0"/>
          </a:p>
        </p:txBody>
      </p:sp>
    </p:spTree>
    <p:extLst>
      <p:ext uri="{BB962C8B-B14F-4D97-AF65-F5344CB8AC3E}">
        <p14:creationId xmlns:p14="http://schemas.microsoft.com/office/powerpoint/2010/main" val="2481695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latin typeface="Hiragino Kaku Gothic Pro W6" charset="-128"/>
                <a:ea typeface="Hiragino Kaku Gothic Pro W6" charset="-128"/>
                <a:cs typeface="Hiragino Kaku Gothic Pro W6" charset="-128"/>
              </a:rPr>
              <a:t>パスワードクラック</a:t>
            </a:r>
          </a:p>
        </p:txBody>
      </p:sp>
      <p:sp>
        <p:nvSpPr>
          <p:cNvPr id="3" name="コンテンツ プレースホルダー 2"/>
          <p:cNvSpPr>
            <a:spLocks noGrp="1"/>
          </p:cNvSpPr>
          <p:nvPr>
            <p:ph idx="1"/>
          </p:nvPr>
        </p:nvSpPr>
        <p:spPr>
          <a:xfrm>
            <a:off x="360326" y="1268760"/>
            <a:ext cx="8424936" cy="4608512"/>
          </a:xfrm>
        </p:spPr>
        <p:txBody>
          <a:bodyPr/>
          <a:lstStyle/>
          <a:p>
            <a:r>
              <a:rPr lang="ja-JP" altLang="en-US" sz="2800" dirty="0">
                <a:latin typeface="Hiragino Maru Gothic Pro W4" panose="020F0400000000000000" pitchFamily="34" charset="-128"/>
                <a:ea typeface="Hiragino Maru Gothic Pro W4" panose="020F0400000000000000" pitchFamily="34" charset="-128"/>
                <a:cs typeface="ヒラギノ角ゴ Pro W3"/>
              </a:rPr>
              <a:t>クラック </a:t>
            </a:r>
            <a:r>
              <a:rPr lang="en-US" altLang="ja-JP" sz="2800" dirty="0">
                <a:latin typeface="Hiragino Maru Gothic Pro W4" panose="020F0400000000000000" pitchFamily="34" charset="-128"/>
                <a:ea typeface="Hiragino Maru Gothic Pro W4" panose="020F0400000000000000" pitchFamily="34" charset="-128"/>
                <a:cs typeface="ヒラギノ角ゴ Pro W3"/>
              </a:rPr>
              <a:t>(</a:t>
            </a:r>
            <a:r>
              <a:rPr lang="ja-JP" altLang="en-US" sz="2800" dirty="0">
                <a:latin typeface="Hiragino Maru Gothic Pro W4" panose="020F0400000000000000" pitchFamily="34" charset="-128"/>
                <a:ea typeface="Hiragino Maru Gothic Pro W4" panose="020F0400000000000000" pitchFamily="34" charset="-128"/>
                <a:cs typeface="ヒラギノ角ゴ Pro W3"/>
              </a:rPr>
              <a:t>クラッキング</a:t>
            </a:r>
            <a:r>
              <a:rPr lang="en-US" altLang="ja-JP" sz="2800" dirty="0">
                <a:latin typeface="Hiragino Maru Gothic Pro W4" panose="020F0400000000000000" pitchFamily="34" charset="-128"/>
                <a:ea typeface="Hiragino Maru Gothic Pro W4" panose="020F0400000000000000" pitchFamily="34" charset="-128"/>
                <a:cs typeface="ヒラギノ角ゴ Pro W3"/>
              </a:rPr>
              <a:t>) 【cracking】</a:t>
            </a:r>
            <a:r>
              <a:rPr lang="ja-JP" altLang="en-US" sz="2800">
                <a:latin typeface="Hiragino Maru Gothic Pro W4" panose="020F0400000000000000" pitchFamily="34" charset="-128"/>
                <a:ea typeface="Hiragino Maru Gothic Pro W4" panose="020F0400000000000000" pitchFamily="34" charset="-128"/>
                <a:cs typeface="ヒラギノ角ゴ Pro W3"/>
              </a:rPr>
              <a:t>と</a:t>
            </a:r>
            <a:r>
              <a:rPr lang="ja-JP" altLang="en-US" sz="2800" dirty="0">
                <a:latin typeface="Hiragino Maru Gothic Pro W4" panose="020F0400000000000000" pitchFamily="34" charset="-128"/>
                <a:ea typeface="Hiragino Maru Gothic Pro W4" panose="020F0400000000000000" pitchFamily="34" charset="-128"/>
                <a:cs typeface="ヒラギノ角ゴ Pro W3"/>
              </a:rPr>
              <a:t>は</a:t>
            </a:r>
            <a:endParaRPr lang="en-US" altLang="ja-JP" sz="2800" dirty="0">
              <a:latin typeface="Hiragino Maru Gothic Pro W4" panose="020F0400000000000000" pitchFamily="34" charset="-128"/>
              <a:ea typeface="Hiragino Maru Gothic Pro W4" panose="020F0400000000000000" pitchFamily="34" charset="-128"/>
              <a:cs typeface="ヒラギノ角ゴ Pro W3"/>
            </a:endParaRPr>
          </a:p>
          <a:p>
            <a:pPr lvl="1"/>
            <a:r>
              <a:rPr kumimoji="1" lang="ja-JP" altLang="en-US" sz="2400">
                <a:latin typeface="Hiragino Maru Gothic Pro W4" panose="020F0400000000000000" pitchFamily="34" charset="-128"/>
                <a:ea typeface="Hiragino Maru Gothic Pro W4" panose="020F0400000000000000" pitchFamily="34" charset="-128"/>
                <a:cs typeface="ヒラギノ角ゴ Pro W3"/>
              </a:rPr>
              <a:t>悪意</a:t>
            </a:r>
            <a:r>
              <a:rPr kumimoji="1" lang="ja-JP" altLang="en-US" sz="2400" dirty="0">
                <a:latin typeface="Hiragino Maru Gothic Pro W4" panose="020F0400000000000000" pitchFamily="34" charset="-128"/>
                <a:ea typeface="Hiragino Maru Gothic Pro W4" panose="020F0400000000000000" pitchFamily="34" charset="-128"/>
                <a:cs typeface="ヒラギノ角ゴ Pro W3"/>
              </a:rPr>
              <a:t>をもって他人</a:t>
            </a:r>
            <a:r>
              <a:rPr kumimoji="1" lang="ja-JP" altLang="en-US" sz="2400">
                <a:latin typeface="Hiragino Maru Gothic Pro W4" panose="020F0400000000000000" pitchFamily="34" charset="-128"/>
                <a:ea typeface="Hiragino Maru Gothic Pro W4" panose="020F0400000000000000" pitchFamily="34" charset="-128"/>
                <a:cs typeface="ヒラギノ角ゴ Pro W3"/>
              </a:rPr>
              <a:t>のコンピュータに侵入して</a:t>
            </a:r>
            <a:r>
              <a:rPr kumimoji="1" lang="en-US" altLang="ja-JP" sz="2400" dirty="0">
                <a:latin typeface="Hiragino Maru Gothic Pro W4" panose="020F0400000000000000" pitchFamily="34" charset="-128"/>
                <a:ea typeface="Hiragino Maru Gothic Pro W4" panose="020F0400000000000000" pitchFamily="34" charset="-128"/>
                <a:cs typeface="ヒラギノ角ゴ Pro W3"/>
              </a:rPr>
              <a:t>, </a:t>
            </a:r>
            <a:r>
              <a:rPr kumimoji="1" lang="ja-JP" altLang="en-US" sz="2400">
                <a:latin typeface="Hiragino Maru Gothic Pro W4" panose="020F0400000000000000" pitchFamily="34" charset="-128"/>
                <a:ea typeface="Hiragino Maru Gothic Pro W4" panose="020F0400000000000000" pitchFamily="34" charset="-128"/>
                <a:cs typeface="ヒラギノ角ゴ Pro W3"/>
              </a:rPr>
              <a:t>データ</a:t>
            </a:r>
            <a:r>
              <a:rPr lang="ja-JP" altLang="en-US" sz="2400" dirty="0">
                <a:latin typeface="Hiragino Maru Gothic Pro W4" panose="020F0400000000000000" pitchFamily="34" charset="-128"/>
                <a:ea typeface="Hiragino Maru Gothic Pro W4" panose="020F0400000000000000" pitchFamily="34" charset="-128"/>
                <a:cs typeface="ヒラギノ角ゴ Pro W3"/>
              </a:rPr>
              <a:t>や</a:t>
            </a:r>
            <a:r>
              <a:rPr kumimoji="1" lang="ja-JP" altLang="en-US" sz="2400" dirty="0">
                <a:latin typeface="Hiragino Maru Gothic Pro W4" panose="020F0400000000000000" pitchFamily="34" charset="-128"/>
                <a:ea typeface="Hiragino Maru Gothic Pro W4" panose="020F0400000000000000" pitchFamily="34" charset="-128"/>
                <a:cs typeface="ヒラギノ角ゴ Pro W3"/>
              </a:rPr>
              <a:t>プログラム</a:t>
            </a:r>
            <a:r>
              <a:rPr kumimoji="1" lang="ja-JP" altLang="en-US" sz="2400">
                <a:latin typeface="Hiragino Maru Gothic Pro W4" panose="020F0400000000000000" pitchFamily="34" charset="-128"/>
                <a:ea typeface="Hiragino Maru Gothic Pro W4" panose="020F0400000000000000" pitchFamily="34" charset="-128"/>
                <a:cs typeface="ヒラギノ角ゴ Pro W3"/>
              </a:rPr>
              <a:t>を盗んだり</a:t>
            </a:r>
            <a:r>
              <a:rPr kumimoji="1" lang="en-US" altLang="ja-JP" sz="2400" dirty="0">
                <a:latin typeface="Hiragino Maru Gothic Pro W4" panose="020F0400000000000000" pitchFamily="34" charset="-128"/>
                <a:ea typeface="Hiragino Maru Gothic Pro W4" panose="020F0400000000000000" pitchFamily="34" charset="-128"/>
                <a:cs typeface="ヒラギノ角ゴ Pro W3"/>
              </a:rPr>
              <a:t>, </a:t>
            </a:r>
            <a:r>
              <a:rPr kumimoji="1" lang="ja-JP" altLang="en-US" sz="2400" dirty="0">
                <a:latin typeface="Hiragino Maru Gothic Pro W4" panose="020F0400000000000000" pitchFamily="34" charset="-128"/>
                <a:ea typeface="Hiragino Maru Gothic Pro W4" panose="020F0400000000000000" pitchFamily="34" charset="-128"/>
                <a:cs typeface="ヒラギノ角ゴ Pro W3"/>
              </a:rPr>
              <a:t>改ざん</a:t>
            </a:r>
            <a:r>
              <a:rPr kumimoji="1" lang="en-US" altLang="ja-JP" sz="2400" dirty="0">
                <a:latin typeface="Hiragino Maru Gothic Pro W4" panose="020F0400000000000000" pitchFamily="34" charset="-128"/>
                <a:ea typeface="Hiragino Maru Gothic Pro W4" panose="020F0400000000000000" pitchFamily="34" charset="-128"/>
                <a:cs typeface="ヒラギノ角ゴ Pro W3"/>
              </a:rPr>
              <a:t>, </a:t>
            </a:r>
            <a:r>
              <a:rPr kumimoji="1" lang="ja-JP" altLang="en-US" sz="2400" dirty="0">
                <a:latin typeface="Hiragino Maru Gothic Pro W4" panose="020F0400000000000000" pitchFamily="34" charset="-128"/>
                <a:ea typeface="Hiragino Maru Gothic Pro W4" panose="020F0400000000000000" pitchFamily="34" charset="-128"/>
                <a:cs typeface="ヒラギノ角ゴ Pro W3"/>
              </a:rPr>
              <a:t>破壊などを</a:t>
            </a:r>
            <a:r>
              <a:rPr kumimoji="1" lang="ja-JP" altLang="en-US" sz="2400">
                <a:latin typeface="Hiragino Maru Gothic Pro W4" panose="020F0400000000000000" pitchFamily="34" charset="-128"/>
                <a:ea typeface="Hiragino Maru Gothic Pro W4" panose="020F0400000000000000" pitchFamily="34" charset="-128"/>
                <a:cs typeface="ヒラギノ角ゴ Pro W3"/>
              </a:rPr>
              <a:t>行うこと</a:t>
            </a:r>
            <a:endParaRPr kumimoji="1" lang="en-US" altLang="ja-JP" sz="2400" dirty="0">
              <a:latin typeface="Hiragino Maru Gothic Pro W4" panose="020F0400000000000000" pitchFamily="34" charset="-128"/>
              <a:ea typeface="Hiragino Maru Gothic Pro W4" panose="020F0400000000000000" pitchFamily="34" charset="-128"/>
              <a:cs typeface="ヒラギノ角ゴ Pro W3"/>
            </a:endParaRPr>
          </a:p>
          <a:p>
            <a:pPr lvl="1"/>
            <a:r>
              <a:rPr lang="ja-JP" altLang="en-US" sz="2000">
                <a:solidFill>
                  <a:schemeClr val="bg2">
                    <a:lumMod val="50000"/>
                  </a:schemeClr>
                </a:solidFill>
                <a:latin typeface="Hiragino Maru Gothic Pro W4" panose="020F0400000000000000" pitchFamily="34" charset="-128"/>
                <a:cs typeface="ヒラギノ角ゴ Pro W3"/>
              </a:rPr>
              <a:t>ちなみに</a:t>
            </a:r>
            <a:r>
              <a:rPr lang="en-US" altLang="ja-JP" sz="2000" dirty="0">
                <a:solidFill>
                  <a:schemeClr val="bg2">
                    <a:lumMod val="50000"/>
                  </a:schemeClr>
                </a:solidFill>
                <a:latin typeface="Hiragino Maru Gothic Pro W4" panose="020F0400000000000000" pitchFamily="34" charset="-128"/>
                <a:cs typeface="ヒラギノ角ゴ Pro W3"/>
              </a:rPr>
              <a:t>... </a:t>
            </a:r>
            <a:r>
              <a:rPr lang="ja-JP" altLang="en-US" sz="2000">
                <a:solidFill>
                  <a:schemeClr val="bg2">
                    <a:lumMod val="50000"/>
                  </a:schemeClr>
                </a:solidFill>
                <a:latin typeface="Hiragino Maru Gothic Pro W4" panose="020F0400000000000000" pitchFamily="34" charset="-128"/>
                <a:cs typeface="ヒラギノ角ゴ Pro W3"/>
              </a:rPr>
              <a:t>ハッキング</a:t>
            </a:r>
            <a:r>
              <a:rPr lang="en-US" altLang="ja-JP" sz="2000" dirty="0">
                <a:solidFill>
                  <a:schemeClr val="bg2">
                    <a:lumMod val="50000"/>
                  </a:schemeClr>
                </a:solidFill>
                <a:latin typeface="Hiragino Maru Gothic Pro W4" panose="020F0400000000000000" pitchFamily="34" charset="-128"/>
                <a:cs typeface="ヒラギノ角ゴ Pro W3"/>
              </a:rPr>
              <a:t>【hacking】</a:t>
            </a:r>
            <a:r>
              <a:rPr lang="ja-JP" altLang="en-US" sz="2000">
                <a:solidFill>
                  <a:schemeClr val="bg2">
                    <a:lumMod val="50000"/>
                  </a:schemeClr>
                </a:solidFill>
                <a:latin typeface="Hiragino Maru Gothic Pro W4" panose="020F0400000000000000" pitchFamily="34" charset="-128"/>
                <a:cs typeface="ヒラギノ角ゴ Pro W3"/>
              </a:rPr>
              <a:t>とは（本来は）</a:t>
            </a:r>
            <a:endParaRPr lang="en-US" altLang="ja-JP" sz="2400" dirty="0">
              <a:solidFill>
                <a:schemeClr val="bg2">
                  <a:lumMod val="50000"/>
                </a:schemeClr>
              </a:solidFill>
              <a:latin typeface="Hiragino Maru Gothic Pro W4" panose="020F0400000000000000" pitchFamily="34" charset="-128"/>
              <a:cs typeface="ヒラギノ角ゴ Pro W3"/>
            </a:endParaRPr>
          </a:p>
          <a:p>
            <a:pPr lvl="2"/>
            <a:r>
              <a:rPr lang="ja-JP" altLang="en-US" sz="2000">
                <a:solidFill>
                  <a:schemeClr val="bg2">
                    <a:lumMod val="50000"/>
                  </a:schemeClr>
                </a:solidFill>
                <a:latin typeface="Hiragino Maru Gothic Pro W4" panose="020F0400000000000000" pitchFamily="34" charset="-128"/>
                <a:cs typeface="ヒラギノ角ゴ Pro W3"/>
              </a:rPr>
              <a:t>コンピュータについて高い技術を用いて調査研究すること</a:t>
            </a:r>
            <a:endParaRPr kumimoji="1" lang="en-US" altLang="ja-JP" sz="2000" dirty="0">
              <a:solidFill>
                <a:schemeClr val="bg2">
                  <a:lumMod val="50000"/>
                </a:schemeClr>
              </a:solidFill>
              <a:latin typeface="Hiragino Maru Gothic Pro W4" panose="020F0400000000000000" pitchFamily="34" charset="-128"/>
              <a:cs typeface="ヒラギノ角ゴ Pro W3"/>
            </a:endParaRPr>
          </a:p>
          <a:p>
            <a:pPr marL="0" indent="0">
              <a:buNone/>
            </a:pPr>
            <a:endParaRPr kumimoji="1" lang="en-US" altLang="ja-JP" sz="1200" dirty="0">
              <a:latin typeface="Hiragino Maru Gothic Pro W4" panose="020F0400000000000000" pitchFamily="34" charset="-128"/>
              <a:ea typeface="Hiragino Maru Gothic Pro W4" panose="020F0400000000000000" pitchFamily="34" charset="-128"/>
              <a:cs typeface="ヒラギノ角ゴ Pro W3"/>
            </a:endParaRPr>
          </a:p>
          <a:p>
            <a:r>
              <a:rPr lang="ja-JP" altLang="en-US" sz="2800" dirty="0">
                <a:latin typeface="Hiragino Maru Gothic Pro W4" panose="020F0400000000000000" pitchFamily="34" charset="-128"/>
                <a:ea typeface="Hiragino Maru Gothic Pro W4" panose="020F0400000000000000" pitchFamily="34" charset="-128"/>
                <a:cs typeface="ヒラギノ角ゴ Pro W3"/>
              </a:rPr>
              <a:t>パスワードクラックとは</a:t>
            </a:r>
            <a:endParaRPr lang="en-US" altLang="ja-JP" sz="2800" dirty="0">
              <a:latin typeface="Hiragino Maru Gothic Pro W4" panose="020F0400000000000000" pitchFamily="34" charset="-128"/>
              <a:ea typeface="Hiragino Maru Gothic Pro W4" panose="020F0400000000000000" pitchFamily="34" charset="-128"/>
              <a:cs typeface="ヒラギノ角ゴ Pro W3"/>
            </a:endParaRPr>
          </a:p>
          <a:p>
            <a:pPr lvl="1"/>
            <a:r>
              <a:rPr lang="ja-JP" altLang="en-US" sz="2400">
                <a:latin typeface="Hiragino Maru Gothic Pro W4" panose="020F0400000000000000" pitchFamily="34" charset="-128"/>
                <a:ea typeface="Hiragino Maru Gothic Pro W4" panose="020F0400000000000000" pitchFamily="34" charset="-128"/>
                <a:cs typeface="ヒラギノ角ゴ Pro W3"/>
              </a:rPr>
              <a:t>他人</a:t>
            </a:r>
            <a:r>
              <a:rPr lang="ja-JP" altLang="en-US" sz="2400" dirty="0">
                <a:latin typeface="Hiragino Maru Gothic Pro W4" panose="020F0400000000000000" pitchFamily="34" charset="-128"/>
                <a:ea typeface="Hiragino Maru Gothic Pro W4" panose="020F0400000000000000" pitchFamily="34" charset="-128"/>
                <a:cs typeface="ヒラギノ角ゴ Pro W3"/>
              </a:rPr>
              <a:t>のパスワードを解析し</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2400" dirty="0">
                <a:latin typeface="Hiragino Maru Gothic Pro W4" panose="020F0400000000000000" pitchFamily="34" charset="-128"/>
                <a:ea typeface="Hiragino Maru Gothic Pro W4" panose="020F0400000000000000" pitchFamily="34" charset="-128"/>
                <a:cs typeface="ヒラギノ角ゴ Pro W3"/>
              </a:rPr>
              <a:t>探り当てること</a:t>
            </a:r>
            <a:endParaRPr lang="en-US" altLang="ja-JP" sz="2400" dirty="0">
              <a:latin typeface="Hiragino Maru Gothic Pro W4" panose="020F0400000000000000" pitchFamily="34" charset="-128"/>
              <a:ea typeface="Hiragino Maru Gothic Pro W4" panose="020F0400000000000000" pitchFamily="34" charset="-128"/>
              <a:cs typeface="ヒラギノ角ゴ Pro W3"/>
            </a:endParaRPr>
          </a:p>
          <a:p>
            <a:pPr lvl="1"/>
            <a:r>
              <a:rPr lang="ja-JP" altLang="en-US" sz="2400" dirty="0">
                <a:latin typeface="Hiragino Maru Gothic Pro W4" panose="020F0400000000000000" pitchFamily="34" charset="-128"/>
                <a:ea typeface="Hiragino Maru Gothic Pro W4" panose="020F0400000000000000" pitchFamily="34" charset="-128"/>
                <a:cs typeface="ヒラギノ角ゴ Pro W3"/>
              </a:rPr>
              <a:t>インターネット上では</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2400">
                <a:latin typeface="Hiragino Maru Gothic Pro W4" panose="020F0400000000000000" pitchFamily="34" charset="-128"/>
                <a:ea typeface="Hiragino Maru Gothic Pro W4" panose="020F0400000000000000" pitchFamily="34" charset="-128"/>
                <a:cs typeface="ヒラギノ角ゴ Pro W3"/>
              </a:rPr>
              <a:t>パスワード解析プログラムが</a:t>
            </a:r>
            <a:r>
              <a:rPr lang="ja-JP" altLang="en-US" sz="2400" dirty="0">
                <a:latin typeface="Hiragino Maru Gothic Pro W4" panose="020F0400000000000000" pitchFamily="34" charset="-128"/>
                <a:ea typeface="Hiragino Maru Gothic Pro W4" panose="020F0400000000000000" pitchFamily="34" charset="-128"/>
                <a:cs typeface="ヒラギノ角ゴ Pro W3"/>
              </a:rPr>
              <a:t>配布されている</a:t>
            </a:r>
            <a:endParaRPr lang="en-US" altLang="ja-JP" sz="2400" dirty="0">
              <a:latin typeface="Hiragino Maru Gothic Pro W4" panose="020F0400000000000000" pitchFamily="34" charset="-128"/>
              <a:ea typeface="Hiragino Maru Gothic Pro W4" panose="020F0400000000000000" pitchFamily="34" charset="-128"/>
              <a:cs typeface="ヒラギノ角ゴ Pro W3"/>
            </a:endParaRPr>
          </a:p>
          <a:p>
            <a:pPr lvl="1"/>
            <a:r>
              <a:rPr lang="ja-JP" altLang="en-US" sz="2400" dirty="0">
                <a:latin typeface="Hiragino Maru Gothic Pro W4" panose="020F0400000000000000" pitchFamily="34" charset="-128"/>
                <a:ea typeface="Hiragino Maru Gothic Pro W4" panose="020F0400000000000000" pitchFamily="34" charset="-128"/>
                <a:cs typeface="ヒラギノ角ゴ Pro W3"/>
              </a:rPr>
              <a:t>パスワードを</a:t>
            </a:r>
            <a:r>
              <a:rPr lang="ja-JP" altLang="en-US" sz="2400">
                <a:latin typeface="Hiragino Maru Gothic Pro W4" panose="020F0400000000000000" pitchFamily="34" charset="-128"/>
                <a:ea typeface="Hiragino Maru Gothic Pro W4" panose="020F0400000000000000" pitchFamily="34" charset="-128"/>
                <a:cs typeface="ヒラギノ角ゴ Pro W3"/>
              </a:rPr>
              <a:t>不正に収集し販売</a:t>
            </a:r>
            <a:r>
              <a:rPr lang="ja-JP" altLang="en-US" sz="2400" dirty="0">
                <a:latin typeface="Hiragino Maru Gothic Pro W4" panose="020F0400000000000000" pitchFamily="34" charset="-128"/>
                <a:ea typeface="Hiragino Maru Gothic Pro W4" panose="020F0400000000000000" pitchFamily="34" charset="-128"/>
                <a:cs typeface="ヒラギノ角ゴ Pro W3"/>
              </a:rPr>
              <a:t>する業者もある</a:t>
            </a:r>
            <a:endParaRPr kumimoji="1" lang="ja-JP" altLang="en-US" sz="2400" dirty="0">
              <a:latin typeface="Hiragino Maru Gothic Pro W4" panose="020F0400000000000000" pitchFamily="34" charset="-128"/>
              <a:ea typeface="Hiragino Maru Gothic Pro W4" panose="020F0400000000000000" pitchFamily="34" charset="-128"/>
              <a:cs typeface="ヒラギノ角ゴ Pro W3"/>
            </a:endParaRPr>
          </a:p>
        </p:txBody>
      </p:sp>
    </p:spTree>
    <p:extLst>
      <p:ext uri="{BB962C8B-B14F-4D97-AF65-F5344CB8AC3E}">
        <p14:creationId xmlns:p14="http://schemas.microsoft.com/office/powerpoint/2010/main" val="210000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latin typeface="Hiragino Kaku Gothic Pro W6" charset="-128"/>
                <a:ea typeface="Hiragino Kaku Gothic Pro W6" charset="-128"/>
                <a:cs typeface="Hiragino Kaku Gothic Pro W6" charset="-128"/>
              </a:rPr>
              <a:t>パスワードクラックの手口</a:t>
            </a:r>
            <a:r>
              <a:rPr lang="en-US" altLang="ja-JP" b="1" dirty="0">
                <a:latin typeface="Hiragino Kaku Gothic Pro W6" charset="-128"/>
                <a:ea typeface="Hiragino Kaku Gothic Pro W6" charset="-128"/>
                <a:cs typeface="Hiragino Kaku Gothic Pro W6" charset="-128"/>
              </a:rPr>
              <a:t> </a:t>
            </a:r>
            <a:r>
              <a:rPr lang="ja-JP" altLang="en-US" b="1" dirty="0">
                <a:latin typeface="Hiragino Kaku Gothic Pro W6" charset="-128"/>
                <a:ea typeface="Hiragino Kaku Gothic Pro W6" charset="-128"/>
                <a:cs typeface="Hiragino Kaku Gothic Pro W6" charset="-128"/>
              </a:rPr>
              <a:t>その</a:t>
            </a:r>
            <a:r>
              <a:rPr lang="en-US" altLang="ja-JP" b="1" dirty="0">
                <a:latin typeface="Hiragino Kaku Gothic Pro W6" charset="-128"/>
                <a:ea typeface="Hiragino Kaku Gothic Pro W6" charset="-128"/>
                <a:cs typeface="Hiragino Kaku Gothic Pro W6" charset="-128"/>
              </a:rPr>
              <a:t>1</a:t>
            </a:r>
            <a:endParaRPr kumimoji="1" lang="ja-JP" altLang="en-US" b="1" dirty="0">
              <a:latin typeface="Hiragino Kaku Gothic Pro W6" charset="-128"/>
              <a:ea typeface="Hiragino Kaku Gothic Pro W6" charset="-128"/>
              <a:cs typeface="Hiragino Kaku Gothic Pro W6" charset="-128"/>
            </a:endParaRPr>
          </a:p>
        </p:txBody>
      </p:sp>
      <p:sp>
        <p:nvSpPr>
          <p:cNvPr id="3" name="コンテンツ プレースホルダー 2"/>
          <p:cNvSpPr>
            <a:spLocks noGrp="1"/>
          </p:cNvSpPr>
          <p:nvPr>
            <p:ph idx="1"/>
          </p:nvPr>
        </p:nvSpPr>
        <p:spPr>
          <a:xfrm>
            <a:off x="899592" y="1700808"/>
            <a:ext cx="7092280" cy="3816424"/>
          </a:xfrm>
        </p:spPr>
        <p:txBody>
          <a:bodyPr/>
          <a:lstStyle/>
          <a:p>
            <a:r>
              <a:rPr kumimoji="1" lang="ja-JP" altLang="en-US" sz="2800" dirty="0">
                <a:latin typeface="Hiragino Maru Gothic Pro W4" panose="020F0400000000000000" pitchFamily="34" charset="-128"/>
                <a:ea typeface="Hiragino Maru Gothic Pro W4" panose="020F0400000000000000" pitchFamily="34" charset="-128"/>
                <a:cs typeface="ヒラギノ角ゴ Pro W3"/>
              </a:rPr>
              <a:t>総当たり攻撃</a:t>
            </a:r>
            <a:r>
              <a:rPr lang="en-US" altLang="ja-JP" sz="2800" dirty="0">
                <a:latin typeface="Hiragino Maru Gothic Pro W4" panose="020F0400000000000000" pitchFamily="34" charset="-128"/>
                <a:cs typeface="ヒラギノ角ゴ Pro W3"/>
              </a:rPr>
              <a:t>【b</a:t>
            </a:r>
            <a:r>
              <a:rPr kumimoji="1" lang="en-US" altLang="ja-JP" sz="2800" dirty="0">
                <a:latin typeface="Hiragino Maru Gothic Pro W4" panose="020F0400000000000000" pitchFamily="34" charset="-128"/>
                <a:ea typeface="Hiragino Maru Gothic Pro W4" panose="020F0400000000000000" pitchFamily="34" charset="-128"/>
                <a:cs typeface="ヒラギノ角ゴ Pro W3"/>
              </a:rPr>
              <a:t>rute-</a:t>
            </a:r>
            <a:r>
              <a:rPr lang="en-US" altLang="ja-JP" sz="2800" dirty="0">
                <a:latin typeface="Hiragino Maru Gothic Pro W4" panose="020F0400000000000000" pitchFamily="34" charset="-128"/>
                <a:cs typeface="ヒラギノ角ゴ Pro W3"/>
              </a:rPr>
              <a:t>f</a:t>
            </a:r>
            <a:r>
              <a:rPr kumimoji="1" lang="en-US" altLang="ja-JP" sz="2800" dirty="0">
                <a:latin typeface="Hiragino Maru Gothic Pro W4" panose="020F0400000000000000" pitchFamily="34" charset="-128"/>
                <a:ea typeface="Hiragino Maru Gothic Pro W4" panose="020F0400000000000000" pitchFamily="34" charset="-128"/>
                <a:cs typeface="ヒラギノ角ゴ Pro W3"/>
              </a:rPr>
              <a:t>orce </a:t>
            </a:r>
            <a:r>
              <a:rPr lang="en-US" altLang="ja-JP" sz="2800" dirty="0">
                <a:latin typeface="Hiragino Maru Gothic Pro W4" panose="020F0400000000000000" pitchFamily="34" charset="-128"/>
                <a:cs typeface="ヒラギノ角ゴ Pro W3"/>
              </a:rPr>
              <a:t>a</a:t>
            </a:r>
            <a:r>
              <a:rPr kumimoji="1" lang="en-US" altLang="ja-JP" sz="2800" dirty="0">
                <a:latin typeface="Hiragino Maru Gothic Pro W4" panose="020F0400000000000000" pitchFamily="34" charset="-128"/>
                <a:ea typeface="Hiragino Maru Gothic Pro W4" panose="020F0400000000000000" pitchFamily="34" charset="-128"/>
                <a:cs typeface="ヒラギノ角ゴ Pro W3"/>
              </a:rPr>
              <a:t>ttack】</a:t>
            </a:r>
          </a:p>
          <a:p>
            <a:pPr lvl="1"/>
            <a:r>
              <a:rPr lang="ja-JP" altLang="en-US" sz="2400" dirty="0">
                <a:latin typeface="Hiragino Maru Gothic Pro W4" panose="020F0400000000000000" pitchFamily="34" charset="-128"/>
                <a:ea typeface="Hiragino Maru Gothic Pro W4" panose="020F0400000000000000" pitchFamily="34" charset="-128"/>
                <a:cs typeface="ヒラギノ角ゴ Pro W3"/>
              </a:rPr>
              <a:t>パスワードとして可能な全ての組み合わせを力ずくで試す</a:t>
            </a:r>
            <a:endParaRPr lang="en-US" altLang="ja-JP" sz="2400" dirty="0">
              <a:latin typeface="Hiragino Maru Gothic Pro W4" panose="020F0400000000000000" pitchFamily="34" charset="-128"/>
              <a:ea typeface="Hiragino Maru Gothic Pro W4" panose="020F0400000000000000" pitchFamily="34" charset="-128"/>
              <a:cs typeface="ヒラギノ角ゴ Pro W3"/>
            </a:endParaRPr>
          </a:p>
          <a:p>
            <a:pPr lvl="2"/>
            <a:r>
              <a:rPr lang="en-US" altLang="ja-JP" dirty="0">
                <a:latin typeface="Hiragino Maru Gothic Pro W4" panose="020F0400000000000000" pitchFamily="34" charset="-128"/>
                <a:cs typeface="ヒラギノ角ゴ Pro W3"/>
              </a:rPr>
              <a:t>brute = </a:t>
            </a:r>
            <a:r>
              <a:rPr lang="ja-JP" altLang="en-US" dirty="0">
                <a:latin typeface="Hiragino Maru Gothic Pro W4" panose="020F0400000000000000" pitchFamily="34" charset="-128"/>
                <a:cs typeface="ヒラギノ角ゴ Pro W3"/>
              </a:rPr>
              <a:t>獣のような</a:t>
            </a:r>
            <a:endParaRPr lang="en-US" altLang="ja-JP" sz="2000" dirty="0">
              <a:latin typeface="Hiragino Maru Gothic Pro W4" panose="020F0400000000000000" pitchFamily="34" charset="-128"/>
              <a:ea typeface="Hiragino Maru Gothic Pro W4" panose="020F0400000000000000" pitchFamily="34" charset="-128"/>
              <a:cs typeface="ヒラギノ角ゴ Pro W3"/>
            </a:endParaRPr>
          </a:p>
          <a:p>
            <a:pPr lvl="1"/>
            <a:r>
              <a:rPr kumimoji="1" lang="ja-JP" altLang="en-US" sz="2400" dirty="0">
                <a:latin typeface="Hiragino Maru Gothic Pro W4" panose="020F0400000000000000" pitchFamily="34" charset="-128"/>
                <a:ea typeface="Hiragino Maru Gothic Pro W4" panose="020F0400000000000000" pitchFamily="34" charset="-128"/>
                <a:cs typeface="ヒラギノ角ゴ Pro W3"/>
              </a:rPr>
              <a:t>長いパスワードほど</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 </a:t>
            </a:r>
            <a:r>
              <a:rPr kumimoji="1" lang="ja-JP" altLang="en-US" sz="2400" dirty="0">
                <a:latin typeface="Hiragino Maru Gothic Pro W4" panose="020F0400000000000000" pitchFamily="34" charset="-128"/>
                <a:ea typeface="Hiragino Maru Gothic Pro W4" panose="020F0400000000000000" pitchFamily="34" charset="-128"/>
                <a:cs typeface="ヒラギノ角ゴ Pro W3"/>
              </a:rPr>
              <a:t>クラック</a:t>
            </a:r>
            <a:r>
              <a:rPr kumimoji="1" lang="ja-JP" altLang="en-US" sz="2400">
                <a:latin typeface="Hiragino Maru Gothic Pro W4" panose="020F0400000000000000" pitchFamily="34" charset="-128"/>
                <a:ea typeface="Hiragino Maru Gothic Pro W4" panose="020F0400000000000000" pitchFamily="34" charset="-128"/>
                <a:cs typeface="ヒラギノ角ゴ Pro W3"/>
              </a:rPr>
              <a:t>は困難</a:t>
            </a:r>
            <a:endParaRPr lang="en-US" altLang="ja-JP" sz="2400" dirty="0">
              <a:latin typeface="Hiragino Maru Gothic Pro W4" panose="020F0400000000000000" pitchFamily="34" charset="-128"/>
              <a:cs typeface="ヒラギノ角ゴ Pro W3"/>
            </a:endParaRPr>
          </a:p>
          <a:p>
            <a:pPr lvl="1"/>
            <a:r>
              <a:rPr lang="ja-JP" altLang="en-US" sz="2400">
                <a:latin typeface="Hiragino Maru Gothic Pro W4" panose="020F0400000000000000" pitchFamily="34" charset="-128"/>
                <a:ea typeface="Hiragino Maru Gothic Pro W4" panose="020F0400000000000000" pitchFamily="34" charset="-128"/>
                <a:cs typeface="ヒラギノ角ゴ Pro W3"/>
              </a:rPr>
              <a:t>パスワードの文字数を多くすることが対策になる</a:t>
            </a:r>
            <a:endParaRPr lang="en-US" altLang="ja-JP" sz="1800" dirty="0">
              <a:latin typeface="Hiragino Maru Gothic Pro W4" panose="020F0400000000000000" pitchFamily="34" charset="-128"/>
              <a:ea typeface="Hiragino Maru Gothic Pro W4" panose="020F0400000000000000" pitchFamily="34" charset="-128"/>
              <a:cs typeface="ヒラギノ角ゴ Pro W3"/>
            </a:endParaRPr>
          </a:p>
          <a:p>
            <a:pPr marL="457200" lvl="1" indent="0">
              <a:buNone/>
            </a:pPr>
            <a:endParaRPr lang="en-US" altLang="ja-JP" sz="2400" dirty="0">
              <a:latin typeface="Hiragino Maru Gothic Pro W4" panose="020F0400000000000000" pitchFamily="34" charset="-128"/>
              <a:ea typeface="Hiragino Maru Gothic Pro W4" panose="020F0400000000000000" pitchFamily="34" charset="-128"/>
              <a:cs typeface="ヒラギノ角ゴ Pro W3"/>
            </a:endParaRPr>
          </a:p>
        </p:txBody>
      </p:sp>
    </p:spTree>
    <p:extLst>
      <p:ext uri="{BB962C8B-B14F-4D97-AF65-F5344CB8AC3E}">
        <p14:creationId xmlns:p14="http://schemas.microsoft.com/office/powerpoint/2010/main" val="295389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06036A-B756-2AD4-4B86-16D1C200F459}"/>
              </a:ext>
            </a:extLst>
          </p:cNvPr>
          <p:cNvSpPr>
            <a:spLocks noGrp="1"/>
          </p:cNvSpPr>
          <p:nvPr>
            <p:ph type="title"/>
          </p:nvPr>
        </p:nvSpPr>
        <p:spPr/>
        <p:txBody>
          <a:bodyPr/>
          <a:lstStyle/>
          <a:p>
            <a:r>
              <a:rPr kumimoji="1" lang="ja-JP" altLang="en-US" b="1" dirty="0">
                <a:latin typeface="Hiragino Kaku Gothic Pro W6" charset="-128"/>
                <a:ea typeface="Hiragino Kaku Gothic Pro W6" charset="-128"/>
                <a:cs typeface="Hiragino Kaku Gothic Pro W6" charset="-128"/>
              </a:rPr>
              <a:t>パスワードクラックの手口</a:t>
            </a:r>
            <a:r>
              <a:rPr lang="en-US" altLang="ja-JP" b="1" dirty="0">
                <a:latin typeface="Hiragino Kaku Gothic Pro W6" charset="-128"/>
                <a:ea typeface="Hiragino Kaku Gothic Pro W6" charset="-128"/>
                <a:cs typeface="Hiragino Kaku Gothic Pro W6" charset="-128"/>
              </a:rPr>
              <a:t> </a:t>
            </a:r>
            <a:r>
              <a:rPr lang="ja-JP" altLang="en-US" b="1" dirty="0">
                <a:latin typeface="Hiragino Kaku Gothic Pro W6" charset="-128"/>
                <a:ea typeface="Hiragino Kaku Gothic Pro W6" charset="-128"/>
                <a:cs typeface="Hiragino Kaku Gothic Pro W6" charset="-128"/>
              </a:rPr>
              <a:t>その</a:t>
            </a:r>
            <a:r>
              <a:rPr lang="en-US" altLang="ja-JP" b="1" dirty="0">
                <a:latin typeface="Hiragino Kaku Gothic Pro W6" charset="-128"/>
                <a:ea typeface="Hiragino Kaku Gothic Pro W6" charset="-128"/>
                <a:cs typeface="Hiragino Kaku Gothic Pro W6" charset="-128"/>
              </a:rPr>
              <a:t>1</a:t>
            </a:r>
            <a:endParaRPr kumimoji="1" lang="ja-JP" altLang="en-US" dirty="0"/>
          </a:p>
        </p:txBody>
      </p:sp>
      <p:pic>
        <p:nvPicPr>
          <p:cNvPr id="6" name="コンテンツ プレースホルダー 5">
            <a:extLst>
              <a:ext uri="{FF2B5EF4-FFF2-40B4-BE49-F238E27FC236}">
                <a16:creationId xmlns:a16="http://schemas.microsoft.com/office/drawing/2014/main" id="{99366B85-E763-64AA-2EA1-E2E60CA11C5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85780" y="2276872"/>
            <a:ext cx="5572439" cy="3598689"/>
          </a:xfrm>
        </p:spPr>
      </p:pic>
      <p:sp>
        <p:nvSpPr>
          <p:cNvPr id="4" name="テキスト ボックス 3">
            <a:extLst>
              <a:ext uri="{FF2B5EF4-FFF2-40B4-BE49-F238E27FC236}">
                <a16:creationId xmlns:a16="http://schemas.microsoft.com/office/drawing/2014/main" id="{ED117F04-DF51-396C-E163-5EABBE775630}"/>
              </a:ext>
            </a:extLst>
          </p:cNvPr>
          <p:cNvSpPr txBox="1"/>
          <p:nvPr/>
        </p:nvSpPr>
        <p:spPr>
          <a:xfrm>
            <a:off x="899592" y="5949280"/>
            <a:ext cx="8568952" cy="338554"/>
          </a:xfrm>
          <a:prstGeom prst="rect">
            <a:avLst/>
          </a:prstGeom>
          <a:noFill/>
        </p:spPr>
        <p:txBody>
          <a:bodyPr wrap="square" rtlCol="0">
            <a:spAutoFit/>
          </a:bodyPr>
          <a:lstStyle/>
          <a:p>
            <a:r>
              <a:rPr lang="en-US" altLang="ja-JP" sz="1600" dirty="0"/>
              <a:t>(</a:t>
            </a:r>
            <a:r>
              <a:rPr kumimoji="1" lang="en-US" altLang="ja-JP" sz="1600" dirty="0"/>
              <a:t>https://www.hivesystems.io/blog/are-your-passwords-in-the-green?utm_source=tabletext)</a:t>
            </a:r>
            <a:endParaRPr kumimoji="1" lang="ja-JP" altLang="en-US" sz="1600" dirty="0"/>
          </a:p>
        </p:txBody>
      </p:sp>
      <p:sp>
        <p:nvSpPr>
          <p:cNvPr id="9" name="テキスト ボックス 8">
            <a:extLst>
              <a:ext uri="{FF2B5EF4-FFF2-40B4-BE49-F238E27FC236}">
                <a16:creationId xmlns:a16="http://schemas.microsoft.com/office/drawing/2014/main" id="{2AC5997A-B0FA-513A-0354-67D1BE02885F}"/>
              </a:ext>
            </a:extLst>
          </p:cNvPr>
          <p:cNvSpPr txBox="1"/>
          <p:nvPr/>
        </p:nvSpPr>
        <p:spPr>
          <a:xfrm>
            <a:off x="-224714" y="1128152"/>
            <a:ext cx="9368713" cy="1754326"/>
          </a:xfrm>
          <a:prstGeom prst="rect">
            <a:avLst/>
          </a:prstGeom>
          <a:noFill/>
        </p:spPr>
        <p:txBody>
          <a:bodyPr wrap="square" rtlCol="0">
            <a:spAutoFit/>
          </a:bodyPr>
          <a:lstStyle/>
          <a:p>
            <a:pPr marL="800100" lvl="1" indent="-342900">
              <a:buFont typeface="Wingdings" charset="2"/>
              <a:buChar char="Ø"/>
            </a:pPr>
            <a:r>
              <a:rPr lang="en-US" altLang="ja-JP" sz="2400" dirty="0">
                <a:latin typeface="Hiragino Maru Gothic Pro W4" panose="020F0400000000000000" pitchFamily="34" charset="-128"/>
                <a:ea typeface="Hiragino Maru Gothic Pro W4" panose="020F0400000000000000" pitchFamily="34" charset="-128"/>
                <a:cs typeface="ヒラギノ角ゴ Pro W3"/>
              </a:rPr>
              <a:t>HYVE SYSTEMS(</a:t>
            </a:r>
            <a:r>
              <a:rPr lang="ja-JP" altLang="en-US" sz="2400" dirty="0">
                <a:latin typeface="Hiragino Maru Gothic Pro W4" panose="020F0400000000000000" pitchFamily="34" charset="-128"/>
                <a:ea typeface="Hiragino Maru Gothic Pro W4" panose="020F0400000000000000" pitchFamily="34" charset="-128"/>
                <a:cs typeface="ヒラギノ角ゴ Pro W3"/>
              </a:rPr>
              <a:t>アメリカ</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a:t>
            </a:r>
            <a:r>
              <a:rPr lang="ja-JP" altLang="en-US" sz="2400" dirty="0">
                <a:latin typeface="Hiragino Maru Gothic Pro W4" panose="020F0400000000000000" pitchFamily="34" charset="-128"/>
                <a:ea typeface="Hiragino Maru Gothic Pro W4" panose="020F0400000000000000" pitchFamily="34" charset="-128"/>
                <a:cs typeface="ヒラギノ角ゴ Pro W3"/>
              </a:rPr>
              <a:t>が</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 2020 </a:t>
            </a:r>
            <a:r>
              <a:rPr lang="ja-JP" altLang="en-US" sz="2400" dirty="0">
                <a:latin typeface="Hiragino Maru Gothic Pro W4" panose="020F0400000000000000" pitchFamily="34" charset="-128"/>
                <a:ea typeface="Hiragino Maru Gothic Pro W4" panose="020F0400000000000000" pitchFamily="34" charset="-128"/>
                <a:cs typeface="ヒラギノ角ゴ Pro W3"/>
              </a:rPr>
              <a:t>年に行った試算</a:t>
            </a:r>
            <a:endParaRPr lang="en-US" altLang="ja-JP" sz="2400" dirty="0">
              <a:latin typeface="Hiragino Maru Gothic Pro W4" panose="020F0400000000000000" pitchFamily="34" charset="-128"/>
              <a:ea typeface="Hiragino Maru Gothic Pro W4" panose="020F0400000000000000" pitchFamily="34" charset="-128"/>
              <a:cs typeface="ヒラギノ角ゴ Pro W3"/>
            </a:endParaRPr>
          </a:p>
          <a:p>
            <a:pPr lvl="2"/>
            <a:r>
              <a:rPr lang="ja-JP" altLang="en-US" sz="2000" dirty="0">
                <a:latin typeface="Hiragino Maru Gothic Pro W4" panose="020F0400000000000000" pitchFamily="34" charset="-128"/>
                <a:ea typeface="Hiragino Maru Gothic Pro W4" panose="020F0400000000000000" pitchFamily="34" charset="-128"/>
                <a:cs typeface="ヒラギノ角ゴ Pro W3"/>
              </a:rPr>
              <a:t>・ハッシュ関数</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MD5</a:t>
            </a:r>
            <a:r>
              <a:rPr lang="ja-JP" altLang="en-US" sz="2000" dirty="0">
                <a:latin typeface="Hiragino Maru Gothic Pro W4" panose="020F0400000000000000" pitchFamily="34" charset="-128"/>
                <a:ea typeface="Hiragino Maru Gothic Pro W4" panose="020F0400000000000000" pitchFamily="34" charset="-128"/>
                <a:cs typeface="ヒラギノ角ゴ Pro W3"/>
              </a:rPr>
              <a:t>を用いて保存したパスワードの総当りに要する時間</a:t>
            </a:r>
            <a:endParaRPr lang="en-US" altLang="ja-JP" sz="2000" dirty="0">
              <a:latin typeface="Hiragino Maru Gothic Pro W4" panose="020F0400000000000000" pitchFamily="34" charset="-128"/>
              <a:ea typeface="Hiragino Maru Gothic Pro W4" panose="020F0400000000000000" pitchFamily="34" charset="-128"/>
              <a:cs typeface="ヒラギノ角ゴ Pro W3"/>
            </a:endParaRPr>
          </a:p>
          <a:p>
            <a:pPr lvl="2"/>
            <a:r>
              <a:rPr lang="ja-JP" altLang="en-US" sz="2000" dirty="0">
                <a:latin typeface="Hiragino Maru Gothic Pro W4" panose="020F0400000000000000" pitchFamily="34" charset="-128"/>
                <a:ea typeface="Hiragino Maru Gothic Pro W4" panose="020F0400000000000000" pitchFamily="34" charset="-128"/>
                <a:cs typeface="ヒラギノ角ゴ Pro W3"/>
              </a:rPr>
              <a:t>・</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GPU</a:t>
            </a:r>
            <a:r>
              <a:rPr lang="ja-JP" altLang="en-US" sz="2000" dirty="0">
                <a:latin typeface="Hiragino Maru Gothic Pro W4" panose="020F0400000000000000" pitchFamily="34" charset="-128"/>
                <a:ea typeface="Hiragino Maru Gothic Pro W4" panose="020F0400000000000000" pitchFamily="34" charset="-128"/>
                <a:cs typeface="ヒラギノ角ゴ Pro W3"/>
              </a:rPr>
              <a:t>は</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RTX 2080 </a:t>
            </a:r>
            <a:r>
              <a:rPr lang="ja-JP" altLang="en-US" sz="2000" dirty="0">
                <a:latin typeface="Hiragino Maru Gothic Pro W4" panose="020F0400000000000000" pitchFamily="34" charset="-128"/>
                <a:ea typeface="Hiragino Maru Gothic Pro W4" panose="020F0400000000000000" pitchFamily="34" charset="-128"/>
                <a:cs typeface="ヒラギノ角ゴ Pro W3"/>
              </a:rPr>
              <a:t>を用いており、約</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370 </a:t>
            </a:r>
            <a:r>
              <a:rPr lang="ja-JP" altLang="en-US" sz="2000" dirty="0">
                <a:latin typeface="Hiragino Maru Gothic Pro W4" panose="020F0400000000000000" pitchFamily="34" charset="-128"/>
                <a:ea typeface="Hiragino Maru Gothic Pro W4" panose="020F0400000000000000" pitchFamily="34" charset="-128"/>
                <a:cs typeface="ヒラギノ角ゴ Pro W3"/>
              </a:rPr>
              <a:t>億ハッシュ</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a:t>
            </a:r>
            <a:r>
              <a:rPr lang="ja-JP" altLang="en-US" sz="2000" dirty="0">
                <a:latin typeface="Hiragino Maru Gothic Pro W4" panose="020F0400000000000000" pitchFamily="34" charset="-128"/>
                <a:ea typeface="Hiragino Maru Gothic Pro W4" panose="020F0400000000000000" pitchFamily="34" charset="-128"/>
                <a:cs typeface="ヒラギノ角ゴ Pro W3"/>
              </a:rPr>
              <a:t>秒　で計算 </a:t>
            </a:r>
            <a:endParaRPr lang="en-US" altLang="ja-JP" sz="1000" dirty="0">
              <a:latin typeface="Hiragino Maru Gothic Pro W4" panose="020F0400000000000000" pitchFamily="34" charset="-128"/>
              <a:ea typeface="Hiragino Maru Gothic Pro W4" panose="020F0400000000000000" pitchFamily="34" charset="-128"/>
              <a:cs typeface="ヒラギノ角ゴ Pro W3"/>
            </a:endParaRPr>
          </a:p>
          <a:p>
            <a:pPr lvl="2"/>
            <a:endParaRPr lang="en-US" altLang="ja-JP" sz="2000" dirty="0">
              <a:latin typeface="Hiragino Maru Gothic Pro W4" panose="020F0400000000000000" pitchFamily="34" charset="-128"/>
              <a:ea typeface="Hiragino Maru Gothic Pro W4" panose="020F0400000000000000" pitchFamily="34" charset="-128"/>
              <a:cs typeface="ヒラギノ角ゴ Pro W3"/>
            </a:endParaRPr>
          </a:p>
          <a:p>
            <a:endParaRPr kumimoji="1" lang="ja-JP" altLang="en-US" dirty="0"/>
          </a:p>
        </p:txBody>
      </p:sp>
    </p:spTree>
    <p:extLst>
      <p:ext uri="{BB962C8B-B14F-4D97-AF65-F5344CB8AC3E}">
        <p14:creationId xmlns:p14="http://schemas.microsoft.com/office/powerpoint/2010/main" val="1392733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latin typeface="Hiragino Kaku Gothic Pro W6" charset="-128"/>
                <a:ea typeface="Hiragino Kaku Gothic Pro W6" charset="-128"/>
                <a:cs typeface="Hiragino Kaku Gothic Pro W6" charset="-128"/>
              </a:rPr>
              <a:t>パスワードクラックの手口</a:t>
            </a:r>
            <a:r>
              <a:rPr lang="en-US" altLang="ja-JP" b="1" dirty="0">
                <a:latin typeface="Hiragino Kaku Gothic Pro W6" charset="-128"/>
                <a:ea typeface="Hiragino Kaku Gothic Pro W6" charset="-128"/>
                <a:cs typeface="Hiragino Kaku Gothic Pro W6" charset="-128"/>
              </a:rPr>
              <a:t> </a:t>
            </a:r>
            <a:r>
              <a:rPr lang="ja-JP" altLang="en-US" b="1" dirty="0">
                <a:latin typeface="Hiragino Kaku Gothic Pro W6" charset="-128"/>
                <a:ea typeface="Hiragino Kaku Gothic Pro W6" charset="-128"/>
                <a:cs typeface="Hiragino Kaku Gothic Pro W6" charset="-128"/>
              </a:rPr>
              <a:t>その</a:t>
            </a:r>
            <a:r>
              <a:rPr lang="en-US" altLang="ja-JP" b="1" dirty="0">
                <a:latin typeface="Hiragino Kaku Gothic Pro W6" charset="-128"/>
                <a:ea typeface="Hiragino Kaku Gothic Pro W6" charset="-128"/>
                <a:cs typeface="Hiragino Kaku Gothic Pro W6" charset="-128"/>
              </a:rPr>
              <a:t>2</a:t>
            </a:r>
            <a:endParaRPr kumimoji="1" lang="ja-JP" altLang="en-US" b="1" dirty="0">
              <a:latin typeface="Hiragino Kaku Gothic Pro W6" charset="-128"/>
              <a:ea typeface="Hiragino Kaku Gothic Pro W6" charset="-128"/>
              <a:cs typeface="Hiragino Kaku Gothic Pro W6" charset="-128"/>
            </a:endParaRPr>
          </a:p>
        </p:txBody>
      </p:sp>
      <p:sp>
        <p:nvSpPr>
          <p:cNvPr id="3" name="コンテンツ プレースホルダー 2"/>
          <p:cNvSpPr>
            <a:spLocks noGrp="1"/>
          </p:cNvSpPr>
          <p:nvPr>
            <p:ph idx="1"/>
          </p:nvPr>
        </p:nvSpPr>
        <p:spPr>
          <a:xfrm>
            <a:off x="144302" y="1268760"/>
            <a:ext cx="8856984" cy="4968552"/>
          </a:xfrm>
        </p:spPr>
        <p:txBody>
          <a:bodyPr/>
          <a:lstStyle/>
          <a:p>
            <a:r>
              <a:rPr kumimoji="1" lang="ja-JP" altLang="en-US" sz="2800">
                <a:latin typeface="Hiragino Maru Gothic Pro W4" panose="020F0400000000000000" pitchFamily="34" charset="-128"/>
                <a:ea typeface="Hiragino Maru Gothic Pro W4" panose="020F0400000000000000" pitchFamily="34" charset="-128"/>
                <a:cs typeface="ヒラギノ角ゴ Pro W3"/>
              </a:rPr>
              <a:t>辞書攻撃</a:t>
            </a:r>
            <a:r>
              <a:rPr lang="en-US" altLang="ja-JP" sz="2800" dirty="0">
                <a:latin typeface="Hiragino Maru Gothic Pro W4" panose="020F0400000000000000" pitchFamily="34" charset="-128"/>
                <a:cs typeface="ヒラギノ角ゴ Pro W3"/>
              </a:rPr>
              <a:t>【d</a:t>
            </a:r>
            <a:r>
              <a:rPr kumimoji="1" lang="en-US" altLang="ja-JP" sz="2800" dirty="0">
                <a:latin typeface="Hiragino Maru Gothic Pro W4" panose="020F0400000000000000" pitchFamily="34" charset="-128"/>
                <a:ea typeface="Hiragino Maru Gothic Pro W4" panose="020F0400000000000000" pitchFamily="34" charset="-128"/>
                <a:cs typeface="ヒラギノ角ゴ Pro W3"/>
              </a:rPr>
              <a:t>ictionary attack】</a:t>
            </a:r>
          </a:p>
          <a:p>
            <a:endParaRPr kumimoji="1" lang="en-US" altLang="ja-JP" sz="2000" dirty="0">
              <a:latin typeface="Hiragino Maru Gothic Pro W4" panose="020F0400000000000000" pitchFamily="34" charset="-128"/>
              <a:ea typeface="Hiragino Maru Gothic Pro W4" panose="020F0400000000000000" pitchFamily="34" charset="-128"/>
              <a:cs typeface="ヒラギノ角ゴ Pro W3"/>
            </a:endParaRPr>
          </a:p>
          <a:p>
            <a:pPr lvl="1"/>
            <a:r>
              <a:rPr lang="ja-JP" altLang="en-US" sz="2400" dirty="0">
                <a:latin typeface="Hiragino Maru Gothic Pro W4" panose="020F0400000000000000" pitchFamily="34" charset="-128"/>
                <a:ea typeface="Hiragino Maru Gothic Pro W4" panose="020F0400000000000000" pitchFamily="34" charset="-128"/>
                <a:cs typeface="ヒラギノ角ゴ Pro W3"/>
              </a:rPr>
              <a:t>パスワードに使われそうな単語を収集し</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2400" dirty="0">
                <a:latin typeface="Hiragino Maru Gothic Pro W4" panose="020F0400000000000000" pitchFamily="34" charset="-128"/>
                <a:ea typeface="Hiragino Maru Gothic Pro W4" panose="020F0400000000000000" pitchFamily="34" charset="-128"/>
                <a:cs typeface="ヒラギノ角ゴ Pro W3"/>
              </a:rPr>
              <a:t>クラッキング用の辞書を作成</a:t>
            </a:r>
            <a:endParaRPr lang="en-US" altLang="ja-JP" sz="2400" dirty="0">
              <a:latin typeface="Hiragino Maru Gothic Pro W4" panose="020F0400000000000000" pitchFamily="34" charset="-128"/>
              <a:ea typeface="Hiragino Maru Gothic Pro W4" panose="020F0400000000000000" pitchFamily="34" charset="-128"/>
              <a:cs typeface="ヒラギノ角ゴ Pro W3"/>
            </a:endParaRPr>
          </a:p>
          <a:p>
            <a:pPr lvl="2"/>
            <a:r>
              <a:rPr lang="ja-JP" altLang="en-US" sz="2000" dirty="0">
                <a:latin typeface="Hiragino Maru Gothic Pro W4" panose="020F0400000000000000" pitchFamily="34" charset="-128"/>
                <a:ea typeface="Hiragino Maru Gothic Pro W4" panose="020F0400000000000000" pitchFamily="34" charset="-128"/>
                <a:cs typeface="ヒラギノ角ゴ Pro W3"/>
              </a:rPr>
              <a:t>専門用語や趣味の用語まで網羅</a:t>
            </a:r>
            <a:endParaRPr lang="en-US" altLang="ja-JP" sz="2400" dirty="0">
              <a:latin typeface="Hiragino Maru Gothic Pro W4" panose="020F0400000000000000" pitchFamily="34" charset="-128"/>
              <a:ea typeface="Hiragino Maru Gothic Pro W4" panose="020F0400000000000000" pitchFamily="34" charset="-128"/>
              <a:cs typeface="ヒラギノ角ゴ Pro W3"/>
            </a:endParaRPr>
          </a:p>
          <a:p>
            <a:pPr lvl="1"/>
            <a:r>
              <a:rPr kumimoji="1" lang="ja-JP" altLang="en-US" sz="2400" dirty="0">
                <a:latin typeface="Hiragino Maru Gothic Pro W4" panose="020F0400000000000000" pitchFamily="34" charset="-128"/>
                <a:ea typeface="Hiragino Maru Gothic Pro W4" panose="020F0400000000000000" pitchFamily="34" charset="-128"/>
                <a:cs typeface="ヒラギノ角ゴ Pro W3"/>
              </a:rPr>
              <a:t>大</a:t>
            </a:r>
            <a:r>
              <a:rPr kumimoji="1" lang="en-US" altLang="ja-JP" sz="2400" dirty="0">
                <a:latin typeface="Hiragino Maru Gothic Pro W4" panose="020F0400000000000000" pitchFamily="34" charset="-128"/>
                <a:ea typeface="Hiragino Maru Gothic Pro W4" panose="020F0400000000000000" pitchFamily="34" charset="-128"/>
                <a:cs typeface="ヒラギノ角ゴ Pro W3"/>
              </a:rPr>
              <a:t>/</a:t>
            </a:r>
            <a:r>
              <a:rPr kumimoji="1" lang="ja-JP" altLang="en-US" sz="2400" dirty="0">
                <a:latin typeface="Hiragino Maru Gothic Pro W4" panose="020F0400000000000000" pitchFamily="34" charset="-128"/>
                <a:ea typeface="Hiragino Maru Gothic Pro W4" panose="020F0400000000000000" pitchFamily="34" charset="-128"/>
                <a:cs typeface="ヒラギノ角ゴ Pro W3"/>
              </a:rPr>
              <a:t>小文字・数字の変換</a:t>
            </a:r>
            <a:r>
              <a:rPr kumimoji="1" lang="en-US" altLang="ja-JP" sz="2400" dirty="0">
                <a:latin typeface="Hiragino Maru Gothic Pro W4" panose="020F0400000000000000" pitchFamily="34" charset="-128"/>
                <a:ea typeface="Hiragino Maru Gothic Pro W4" panose="020F0400000000000000" pitchFamily="34" charset="-128"/>
                <a:cs typeface="ヒラギノ角ゴ Pro W3"/>
              </a:rPr>
              <a:t>, </a:t>
            </a:r>
            <a:r>
              <a:rPr kumimoji="1" lang="ja-JP" altLang="en-US" sz="2400" dirty="0">
                <a:latin typeface="Hiragino Maru Gothic Pro W4" panose="020F0400000000000000" pitchFamily="34" charset="-128"/>
                <a:ea typeface="Hiragino Maru Gothic Pro W4" panose="020F0400000000000000" pitchFamily="34" charset="-128"/>
                <a:cs typeface="ヒラギノ角ゴ Pro W3"/>
              </a:rPr>
              <a:t>簡単な組み合わせにも対応</a:t>
            </a:r>
            <a:endParaRPr kumimoji="1" lang="en-US" altLang="ja-JP" sz="2400" dirty="0">
              <a:latin typeface="Hiragino Maru Gothic Pro W4" panose="020F0400000000000000" pitchFamily="34" charset="-128"/>
              <a:ea typeface="Hiragino Maru Gothic Pro W4" panose="020F0400000000000000" pitchFamily="34" charset="-128"/>
              <a:cs typeface="ヒラギノ角ゴ Pro W3"/>
            </a:endParaRPr>
          </a:p>
          <a:p>
            <a:pPr lvl="1"/>
            <a:endParaRPr lang="en-US" altLang="ja-JP" sz="2400" dirty="0">
              <a:latin typeface="Hiragino Maru Gothic Pro W4" panose="020F0400000000000000" pitchFamily="34" charset="-128"/>
              <a:ea typeface="Hiragino Maru Gothic Pro W4" panose="020F0400000000000000" pitchFamily="34" charset="-128"/>
              <a:cs typeface="ヒラギノ角ゴ Pro W3"/>
            </a:endParaRPr>
          </a:p>
          <a:p>
            <a:pPr lvl="1"/>
            <a:endParaRPr kumimoji="1" lang="en-US" altLang="ja-JP" sz="1000" dirty="0">
              <a:latin typeface="Hiragino Maru Gothic Pro W4" panose="020F0400000000000000" pitchFamily="34" charset="-128"/>
              <a:ea typeface="Hiragino Maru Gothic Pro W4" panose="020F0400000000000000" pitchFamily="34" charset="-128"/>
              <a:cs typeface="ヒラギノ角ゴ Pro W3"/>
            </a:endParaRPr>
          </a:p>
          <a:p>
            <a:pPr lvl="1">
              <a:buFont typeface="Wingdings" charset="2"/>
              <a:buChar char="n"/>
            </a:pPr>
            <a:r>
              <a:rPr lang="ja-JP" altLang="en-US" sz="2400" dirty="0">
                <a:latin typeface="Hiragino Maru Gothic Pro W4" panose="020F0400000000000000" pitchFamily="34" charset="-128"/>
                <a:ea typeface="Hiragino Maru Gothic Pro W4" panose="020F0400000000000000" pitchFamily="34" charset="-128"/>
                <a:cs typeface="ヒラギノ角ゴ Pro W3"/>
              </a:rPr>
              <a:t>例</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 : Open Wall</a:t>
            </a:r>
          </a:p>
          <a:p>
            <a:pPr lvl="3"/>
            <a:r>
              <a:rPr lang="ja-JP" altLang="en-US" dirty="0">
                <a:latin typeface="Hiragino Maru Gothic Pro W4" panose="020F0400000000000000" pitchFamily="34" charset="-128"/>
                <a:ea typeface="Hiragino Maru Gothic Pro W4" panose="020F0400000000000000" pitchFamily="34" charset="-128"/>
                <a:cs typeface="ヒラギノ角ゴ Pro W3"/>
              </a:rPr>
              <a:t>パスワードクラックツールを開発</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lvl="3"/>
            <a:r>
              <a:rPr lang="en-US" altLang="ja-JP" dirty="0">
                <a:latin typeface="Hiragino Maru Gothic Pro W4" panose="020F0400000000000000" pitchFamily="34" charset="-128"/>
                <a:ea typeface="Hiragino Maru Gothic Pro W4" panose="020F0400000000000000" pitchFamily="34" charset="-128"/>
                <a:cs typeface="ヒラギノ角ゴ Pro W3"/>
              </a:rPr>
              <a:t>4000 </a:t>
            </a:r>
            <a:r>
              <a:rPr lang="ja-JP" altLang="en-US" dirty="0">
                <a:latin typeface="Hiragino Maru Gothic Pro W4" panose="020F0400000000000000" pitchFamily="34" charset="-128"/>
                <a:ea typeface="Hiragino Maru Gothic Pro W4" panose="020F0400000000000000" pitchFamily="34" charset="-128"/>
                <a:cs typeface="ヒラギノ角ゴ Pro W3"/>
              </a:rPr>
              <a:t>万語の単語が載っている辞書ファイルを販売</a:t>
            </a:r>
            <a:r>
              <a:rPr lang="en-US" altLang="ja-JP" dirty="0">
                <a:latin typeface="Hiragino Maru Gothic Pro W4" panose="020F0400000000000000" pitchFamily="34" charset="-128"/>
                <a:ea typeface="Hiragino Maru Gothic Pro W4" panose="020F0400000000000000" pitchFamily="34" charset="-128"/>
                <a:cs typeface="ヒラギノ角ゴ Pro W3"/>
              </a:rPr>
              <a:t> ($27.95)</a:t>
            </a:r>
          </a:p>
          <a:p>
            <a:pPr lvl="3"/>
            <a:endParaRPr lang="en-US" altLang="ja-JP" sz="1400" dirty="0">
              <a:latin typeface="Hiragino Maru Gothic Pro W4" panose="020F0400000000000000" pitchFamily="34" charset="-128"/>
              <a:ea typeface="Hiragino Maru Gothic Pro W4" panose="020F0400000000000000" pitchFamily="34" charset="-128"/>
              <a:cs typeface="ヒラギノ角ゴ Pro W3"/>
            </a:endParaRPr>
          </a:p>
        </p:txBody>
      </p:sp>
    </p:spTree>
    <p:extLst>
      <p:ext uri="{BB962C8B-B14F-4D97-AF65-F5344CB8AC3E}">
        <p14:creationId xmlns:p14="http://schemas.microsoft.com/office/powerpoint/2010/main" val="3529091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latin typeface="Hiragino Kaku Gothic Pro W6" charset="-128"/>
                <a:ea typeface="Hiragino Kaku Gothic Pro W6" charset="-128"/>
                <a:cs typeface="Hiragino Kaku Gothic Pro W6" charset="-128"/>
              </a:rPr>
              <a:t>パスワードクラックの手口</a:t>
            </a:r>
            <a:r>
              <a:rPr lang="en-US" altLang="ja-JP" b="1" dirty="0">
                <a:latin typeface="Hiragino Kaku Gothic Pro W6" charset="-128"/>
                <a:ea typeface="Hiragino Kaku Gothic Pro W6" charset="-128"/>
                <a:cs typeface="Hiragino Kaku Gothic Pro W6" charset="-128"/>
              </a:rPr>
              <a:t> </a:t>
            </a:r>
            <a:r>
              <a:rPr lang="ja-JP" altLang="en-US" b="1" dirty="0">
                <a:latin typeface="Hiragino Kaku Gothic Pro W6" charset="-128"/>
                <a:ea typeface="Hiragino Kaku Gothic Pro W6" charset="-128"/>
                <a:cs typeface="Hiragino Kaku Gothic Pro W6" charset="-128"/>
              </a:rPr>
              <a:t>その</a:t>
            </a:r>
            <a:r>
              <a:rPr lang="en-US" altLang="ja-JP" b="1" dirty="0">
                <a:latin typeface="Hiragino Kaku Gothic Pro W6" charset="-128"/>
                <a:ea typeface="Hiragino Kaku Gothic Pro W6" charset="-128"/>
                <a:cs typeface="Hiragino Kaku Gothic Pro W6" charset="-128"/>
              </a:rPr>
              <a:t>3</a:t>
            </a:r>
            <a:endParaRPr kumimoji="1" lang="ja-JP" altLang="en-US" b="1" dirty="0">
              <a:latin typeface="Hiragino Kaku Gothic Pro W6" charset="-128"/>
              <a:ea typeface="Hiragino Kaku Gothic Pro W6" charset="-128"/>
              <a:cs typeface="Hiragino Kaku Gothic Pro W6" charset="-128"/>
            </a:endParaRPr>
          </a:p>
        </p:txBody>
      </p:sp>
      <p:sp>
        <p:nvSpPr>
          <p:cNvPr id="3" name="コンテンツ プレースホルダー 2"/>
          <p:cNvSpPr>
            <a:spLocks noGrp="1"/>
          </p:cNvSpPr>
          <p:nvPr>
            <p:ph idx="1"/>
          </p:nvPr>
        </p:nvSpPr>
        <p:spPr>
          <a:xfrm>
            <a:off x="360326" y="1340768"/>
            <a:ext cx="8424936" cy="4771330"/>
          </a:xfrm>
        </p:spPr>
        <p:txBody>
          <a:bodyPr/>
          <a:lstStyle/>
          <a:p>
            <a:r>
              <a:rPr kumimoji="1" lang="ja-JP" altLang="en-US" sz="2800">
                <a:latin typeface="Hiragino Maru Gothic Pro W4" panose="020F0400000000000000" pitchFamily="34" charset="-128"/>
                <a:ea typeface="Hiragino Maru Gothic Pro W4" panose="020F0400000000000000" pitchFamily="34" charset="-128"/>
                <a:cs typeface="ヒラギノ角ゴ Pro W3"/>
              </a:rPr>
              <a:t>ソーシャルエンジニアリング</a:t>
            </a:r>
            <a:r>
              <a:rPr kumimoji="1" lang="en-US" altLang="ja-JP" sz="2400" dirty="0">
                <a:latin typeface="Hiragino Maru Gothic Pro W4" panose="020F0400000000000000" pitchFamily="34" charset="-128"/>
                <a:ea typeface="Hiragino Maru Gothic Pro W4" panose="020F0400000000000000" pitchFamily="34" charset="-128"/>
                <a:cs typeface="ヒラギノ角ゴ Pro W3"/>
              </a:rPr>
              <a:t>【social engineering】</a:t>
            </a:r>
            <a:endParaRPr kumimoji="1" lang="en-US" altLang="ja-JP" sz="2800" dirty="0">
              <a:latin typeface="Hiragino Maru Gothic Pro W4" panose="020F0400000000000000" pitchFamily="34" charset="-128"/>
              <a:ea typeface="Hiragino Maru Gothic Pro W4" panose="020F0400000000000000" pitchFamily="34" charset="-128"/>
              <a:cs typeface="ヒラギノ角ゴ Pro W3"/>
            </a:endParaRPr>
          </a:p>
          <a:p>
            <a:pPr lvl="1"/>
            <a:r>
              <a:rPr lang="ja-JP" altLang="en-US" sz="2400">
                <a:latin typeface="Hiragino Maru Gothic Pro W4" panose="020F0400000000000000" pitchFamily="34" charset="-128"/>
                <a:cs typeface="ヒラギノ角ゴ Pro W3"/>
              </a:rPr>
              <a:t>ソーシャルハッキング</a:t>
            </a:r>
            <a:r>
              <a:rPr lang="en-US" altLang="ja-JP" sz="2400" dirty="0">
                <a:latin typeface="Hiragino Maru Gothic Pro W4" panose="020F0400000000000000" pitchFamily="34" charset="-128"/>
                <a:cs typeface="ヒラギノ角ゴ Pro W3"/>
              </a:rPr>
              <a:t>, </a:t>
            </a:r>
            <a:r>
              <a:rPr lang="ja-JP" altLang="en-US" sz="2400">
                <a:latin typeface="Hiragino Maru Gothic Pro W4" panose="020F0400000000000000" pitchFamily="34" charset="-128"/>
                <a:cs typeface="ヒラギノ角ゴ Pro W3"/>
              </a:rPr>
              <a:t>ソーシャルクラッキングとも</a:t>
            </a:r>
            <a:endParaRPr lang="en-US" altLang="ja-JP" sz="2400" dirty="0">
              <a:latin typeface="Hiragino Maru Gothic Pro W4" panose="020F0400000000000000" pitchFamily="34" charset="-128"/>
              <a:ea typeface="Hiragino Maru Gothic Pro W4" panose="020F0400000000000000" pitchFamily="34" charset="-128"/>
              <a:cs typeface="ヒラギノ角ゴ Pro W3"/>
            </a:endParaRPr>
          </a:p>
          <a:p>
            <a:pPr lvl="1"/>
            <a:r>
              <a:rPr lang="ja-JP" altLang="en-US" sz="2400">
                <a:latin typeface="Hiragino Maru Gothic Pro W4" panose="020F0400000000000000" pitchFamily="34" charset="-128"/>
                <a:ea typeface="Hiragino Maru Gothic Pro W4" panose="020F0400000000000000" pitchFamily="34" charset="-128"/>
                <a:cs typeface="ヒラギノ角ゴ Pro W3"/>
              </a:rPr>
              <a:t>システム</a:t>
            </a:r>
            <a:r>
              <a:rPr lang="ja-JP" altLang="en-US" sz="2400" dirty="0">
                <a:latin typeface="Hiragino Maru Gothic Pro W4" panose="020F0400000000000000" pitchFamily="34" charset="-128"/>
                <a:ea typeface="Hiragino Maru Gothic Pro W4" panose="020F0400000000000000" pitchFamily="34" charset="-128"/>
                <a:cs typeface="ヒラギノ角ゴ Pro W3"/>
              </a:rPr>
              <a:t>ではなく</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2400" dirty="0">
                <a:latin typeface="Hiragino Maru Gothic Pro W4" panose="020F0400000000000000" pitchFamily="34" charset="-128"/>
                <a:ea typeface="Hiragino Maru Gothic Pro W4" panose="020F0400000000000000" pitchFamily="34" charset="-128"/>
                <a:cs typeface="ヒラギノ角ゴ Pro W3"/>
              </a:rPr>
              <a:t>人を狙った攻撃</a:t>
            </a:r>
            <a:endParaRPr lang="en-US" altLang="ja-JP" sz="2400" dirty="0">
              <a:latin typeface="Hiragino Maru Gothic Pro W4" panose="020F0400000000000000" pitchFamily="34" charset="-128"/>
              <a:ea typeface="Hiragino Maru Gothic Pro W4" panose="020F0400000000000000" pitchFamily="34" charset="-128"/>
              <a:cs typeface="ヒラギノ角ゴ Pro W3"/>
            </a:endParaRPr>
          </a:p>
          <a:p>
            <a:pPr lvl="1"/>
            <a:endParaRPr lang="en-US" altLang="ja-JP" sz="2400" dirty="0">
              <a:latin typeface="Hiragino Maru Gothic Pro W4" panose="020F0400000000000000" pitchFamily="34" charset="-128"/>
              <a:ea typeface="Hiragino Maru Gothic Pro W4" panose="020F0400000000000000" pitchFamily="34" charset="-128"/>
              <a:cs typeface="ヒラギノ角ゴ Pro W3"/>
            </a:endParaRPr>
          </a:p>
          <a:p>
            <a:pPr lvl="1">
              <a:buFont typeface="Wingdings" charset="2"/>
              <a:buChar char="n"/>
            </a:pPr>
            <a:r>
              <a:rPr kumimoji="1" lang="ja-JP" altLang="en-US" sz="2400" dirty="0">
                <a:latin typeface="Hiragino Maru Gothic Pro W4" panose="020F0400000000000000" pitchFamily="34" charset="-128"/>
                <a:ea typeface="Hiragino Maru Gothic Pro W4" panose="020F0400000000000000" pitchFamily="34" charset="-128"/>
                <a:cs typeface="ヒラギノ角ゴ Pro W3"/>
              </a:rPr>
              <a:t>例</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 : </a:t>
            </a:r>
          </a:p>
          <a:p>
            <a:pPr lvl="2"/>
            <a:r>
              <a:rPr kumimoji="1" lang="ja-JP" altLang="en-US" dirty="0">
                <a:latin typeface="Hiragino Maru Gothic Pro W4" panose="020F0400000000000000" pitchFamily="34" charset="-128"/>
                <a:ea typeface="Hiragino Maru Gothic Pro W4" panose="020F0400000000000000" pitchFamily="34" charset="-128"/>
                <a:cs typeface="ヒラギノ角ゴ Pro W3"/>
              </a:rPr>
              <a:t>肩越し</a:t>
            </a:r>
            <a:r>
              <a:rPr kumimoji="1" lang="ja-JP" altLang="en-US">
                <a:latin typeface="Hiragino Maru Gothic Pro W4" panose="020F0400000000000000" pitchFamily="34" charset="-128"/>
                <a:ea typeface="Hiragino Maru Gothic Pro W4" panose="020F0400000000000000" pitchFamily="34" charset="-128"/>
                <a:cs typeface="ヒラギノ角ゴ Pro W3"/>
              </a:rPr>
              <a:t>に覗く</a:t>
            </a:r>
            <a:r>
              <a:rPr kumimoji="1" lang="en-US" altLang="ja-JP" dirty="0">
                <a:latin typeface="Hiragino Maru Gothic Pro W4" panose="020F0400000000000000" pitchFamily="34" charset="-128"/>
                <a:ea typeface="Hiragino Maru Gothic Pro W4" panose="020F0400000000000000" pitchFamily="34" charset="-128"/>
                <a:cs typeface="ヒラギノ角ゴ Pro W3"/>
              </a:rPr>
              <a:t> (shoulder hacking)</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lvl="2"/>
            <a:r>
              <a:rPr lang="ja-JP" altLang="en-US" dirty="0">
                <a:latin typeface="Hiragino Maru Gothic Pro W4" panose="020F0400000000000000" pitchFamily="34" charset="-128"/>
                <a:ea typeface="Hiragino Maru Gothic Pro W4" panose="020F0400000000000000" pitchFamily="34" charset="-128"/>
                <a:cs typeface="ヒラギノ角ゴ Pro W3"/>
              </a:rPr>
              <a:t>ゴミ箱から</a:t>
            </a:r>
            <a:r>
              <a:rPr lang="ja-JP" altLang="en-US">
                <a:latin typeface="Hiragino Maru Gothic Pro W4" panose="020F0400000000000000" pitchFamily="34" charset="-128"/>
                <a:ea typeface="Hiragino Maru Gothic Pro W4" panose="020F0400000000000000" pitchFamily="34" charset="-128"/>
                <a:cs typeface="ヒラギノ角ゴ Pro W3"/>
              </a:rPr>
              <a:t>収集する</a:t>
            </a:r>
            <a:r>
              <a:rPr lang="en-US" altLang="ja-JP" dirty="0">
                <a:latin typeface="Hiragino Maru Gothic Pro W4" panose="020F0400000000000000" pitchFamily="34" charset="-128"/>
                <a:ea typeface="Hiragino Maru Gothic Pro W4" panose="020F0400000000000000" pitchFamily="34" charset="-128"/>
                <a:cs typeface="ヒラギノ角ゴ Pro W3"/>
              </a:rPr>
              <a:t> (trashing)</a:t>
            </a:r>
          </a:p>
          <a:p>
            <a:pPr lvl="2"/>
            <a:r>
              <a:rPr kumimoji="1" lang="ja-JP" altLang="en-US" dirty="0">
                <a:latin typeface="Hiragino Maru Gothic Pro W4" panose="020F0400000000000000" pitchFamily="34" charset="-128"/>
                <a:ea typeface="Hiragino Maru Gothic Pro W4" panose="020F0400000000000000" pitchFamily="34" charset="-128"/>
                <a:cs typeface="ヒラギノ角ゴ Pro W3"/>
              </a:rPr>
              <a:t>管理者を装って聞き出す</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lvl="2"/>
            <a:r>
              <a:rPr lang="ja-JP" altLang="en-US" dirty="0">
                <a:latin typeface="Hiragino Maru Gothic Pro W4" panose="020F0400000000000000" pitchFamily="34" charset="-128"/>
                <a:ea typeface="Hiragino Maru Gothic Pro W4" panose="020F0400000000000000" pitchFamily="34" charset="-128"/>
                <a:cs typeface="ヒラギノ角ゴ Pro W3"/>
              </a:rPr>
              <a:t>メールなどの</a:t>
            </a:r>
            <a:r>
              <a:rPr lang="en-US" altLang="ja-JP" dirty="0">
                <a:latin typeface="Hiragino Maru Gothic Pro W4" panose="020F0400000000000000" pitchFamily="34" charset="-128"/>
                <a:ea typeface="Hiragino Maru Gothic Pro W4" panose="020F0400000000000000" pitchFamily="34" charset="-128"/>
                <a:cs typeface="ヒラギノ角ゴ Pro W3"/>
              </a:rPr>
              <a:t>URL</a:t>
            </a:r>
          </a:p>
          <a:p>
            <a:pPr lvl="2"/>
            <a:r>
              <a:rPr lang="ja-JP" altLang="en-US" dirty="0">
                <a:latin typeface="Hiragino Maru Gothic Pro W4" panose="020F0400000000000000" pitchFamily="34" charset="-128"/>
                <a:ea typeface="Hiragino Maru Gothic Pro W4" panose="020F0400000000000000" pitchFamily="34" charset="-128"/>
                <a:cs typeface="ヒラギノ角ゴ Pro W3"/>
              </a:rPr>
              <a:t>内通者に聞く</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marL="0" indent="0">
              <a:buNone/>
            </a:pPr>
            <a:r>
              <a:rPr lang="en-US" altLang="ja-JP" sz="1800" dirty="0">
                <a:latin typeface="Hiragino Maru Gothic Pro W4" panose="020F0400000000000000" pitchFamily="34" charset="-128"/>
                <a:ea typeface="Hiragino Maru Gothic Pro W4" panose="020F0400000000000000" pitchFamily="34" charset="-128"/>
                <a:cs typeface="ヒラギノ角ゴ Pro W3"/>
              </a:rPr>
              <a:t>                                                                                      </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a:t>
            </a:r>
            <a:r>
              <a:rPr lang="ja-JP" altLang="en-US" sz="2000" dirty="0">
                <a:latin typeface="Hiragino Maru Gothic Pro W4" panose="020F0400000000000000" pitchFamily="34" charset="-128"/>
                <a:ea typeface="Hiragino Maru Gothic Pro W4" panose="020F0400000000000000" pitchFamily="34" charset="-128"/>
                <a:cs typeface="ヒラギノ角ゴ Pro W3"/>
              </a:rPr>
              <a:t>など</a:t>
            </a:r>
            <a:endParaRPr kumimoji="1" lang="en-US" altLang="ja-JP" sz="2000" dirty="0">
              <a:latin typeface="Hiragino Maru Gothic Pro W4" panose="020F0400000000000000" pitchFamily="34" charset="-128"/>
              <a:ea typeface="Hiragino Maru Gothic Pro W4" panose="020F0400000000000000" pitchFamily="34" charset="-128"/>
              <a:cs typeface="ヒラギノ角ゴ Pro W3"/>
            </a:endParaRPr>
          </a:p>
        </p:txBody>
      </p:sp>
    </p:spTree>
    <p:extLst>
      <p:ext uri="{BB962C8B-B14F-4D97-AF65-F5344CB8AC3E}">
        <p14:creationId xmlns:p14="http://schemas.microsoft.com/office/powerpoint/2010/main" val="426207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4212" y="116632"/>
            <a:ext cx="7773988" cy="695325"/>
          </a:xfrm>
        </p:spPr>
        <p:txBody>
          <a:bodyPr/>
          <a:lstStyle/>
          <a:p>
            <a:r>
              <a:rPr lang="ja-JP" altLang="en-US" b="1" dirty="0">
                <a:latin typeface="Hiragino Kaku Gothic Pro W6" charset="-128"/>
                <a:ea typeface="Hiragino Kaku Gothic Pro W6" charset="-128"/>
                <a:cs typeface="Hiragino Kaku Gothic Pro W6" charset="-128"/>
              </a:rPr>
              <a:t>パスワードクラックの手口</a:t>
            </a:r>
            <a:r>
              <a:rPr lang="en-US" altLang="ja-JP" b="1" dirty="0">
                <a:latin typeface="Hiragino Kaku Gothic Pro W6" charset="-128"/>
                <a:ea typeface="Hiragino Kaku Gothic Pro W6" charset="-128"/>
                <a:cs typeface="Hiragino Kaku Gothic Pro W6" charset="-128"/>
              </a:rPr>
              <a:t> </a:t>
            </a:r>
            <a:r>
              <a:rPr lang="ja-JP" altLang="en-US" b="1" dirty="0">
                <a:latin typeface="Hiragino Kaku Gothic Pro W6" charset="-128"/>
                <a:ea typeface="Hiragino Kaku Gothic Pro W6" charset="-128"/>
                <a:cs typeface="Hiragino Kaku Gothic Pro W6" charset="-128"/>
              </a:rPr>
              <a:t>その</a:t>
            </a:r>
            <a:r>
              <a:rPr lang="en-US" altLang="ja-JP" b="1" dirty="0">
                <a:latin typeface="Hiragino Kaku Gothic Pro W6" charset="-128"/>
                <a:ea typeface="Hiragino Kaku Gothic Pro W6" charset="-128"/>
                <a:cs typeface="Hiragino Kaku Gothic Pro W6" charset="-128"/>
              </a:rPr>
              <a:t>4</a:t>
            </a:r>
            <a:endParaRPr kumimoji="1" lang="ja-JP" altLang="en-US" dirty="0"/>
          </a:p>
        </p:txBody>
      </p:sp>
      <p:sp>
        <p:nvSpPr>
          <p:cNvPr id="3" name="コンテンツ プレースホルダー 2"/>
          <p:cNvSpPr>
            <a:spLocks noGrp="1"/>
          </p:cNvSpPr>
          <p:nvPr>
            <p:ph idx="1"/>
          </p:nvPr>
        </p:nvSpPr>
        <p:spPr>
          <a:xfrm>
            <a:off x="323528" y="1106488"/>
            <a:ext cx="8496944" cy="5059362"/>
          </a:xfrm>
        </p:spPr>
        <p:txBody>
          <a:bodyPr/>
          <a:lstStyle/>
          <a:p>
            <a:r>
              <a:rPr lang="ja-JP" altLang="en-US" sz="2800" dirty="0">
                <a:latin typeface="Hiragino Maru Gothic Pro W4" panose="020F0400000000000000" pitchFamily="34" charset="-128"/>
                <a:ea typeface="Hiragino Maru Gothic Pro W4" panose="020F0400000000000000" pitchFamily="34" charset="-128"/>
                <a:cs typeface="Hiragino Kaku Gothic Pro W3" charset="-128"/>
              </a:rPr>
              <a:t>パスワードリスト攻撃</a:t>
            </a:r>
            <a:endParaRPr lang="en-US" altLang="ja-JP" sz="2800" dirty="0">
              <a:latin typeface="Hiragino Maru Gothic Pro W4" panose="020F0400000000000000" pitchFamily="34" charset="-128"/>
              <a:ea typeface="Hiragino Maru Gothic Pro W4" panose="020F0400000000000000" pitchFamily="34" charset="-128"/>
              <a:cs typeface="Hiragino Kaku Gothic Pro W3" charset="-128"/>
            </a:endParaRPr>
          </a:p>
          <a:p>
            <a:endParaRPr kumimoji="1" lang="en-US" altLang="ja-JP" sz="1000" dirty="0">
              <a:latin typeface="Hiragino Maru Gothic Pro W4" panose="020F0400000000000000" pitchFamily="34" charset="-128"/>
              <a:ea typeface="Hiragino Maru Gothic Pro W4" panose="020F0400000000000000" pitchFamily="34" charset="-128"/>
              <a:cs typeface="Hiragino Kaku Gothic Pro W3" charset="-128"/>
            </a:endParaRPr>
          </a:p>
          <a:p>
            <a:pPr lvl="1"/>
            <a:r>
              <a:rPr kumimoji="1" lang="ja-JP" altLang="en-US" sz="2400" dirty="0">
                <a:latin typeface="Hiragino Maru Gothic Pro W4" panose="020F0400000000000000" pitchFamily="34" charset="-128"/>
                <a:ea typeface="Hiragino Maru Gothic Pro W4" panose="020F0400000000000000" pitchFamily="34" charset="-128"/>
                <a:cs typeface="Hiragino Kaku Gothic Pro W3" charset="-128"/>
              </a:rPr>
              <a:t>何らかの方法によりあらかじめ入手した</a:t>
            </a:r>
            <a:r>
              <a:rPr lang="en-US" altLang="ja-JP" sz="2400" dirty="0">
                <a:latin typeface="Hiragino Maru Gothic Pro W4" panose="020F0400000000000000" pitchFamily="34" charset="-128"/>
                <a:ea typeface="Hiragino Maru Gothic Pro W4" panose="020F0400000000000000" pitchFamily="34" charset="-128"/>
                <a:cs typeface="Hiragino Kaku Gothic Pro W3" charset="-128"/>
              </a:rPr>
              <a:t> ID </a:t>
            </a:r>
            <a:r>
              <a:rPr kumimoji="1" lang="ja-JP" altLang="en-US" sz="2400" dirty="0">
                <a:latin typeface="Hiragino Maru Gothic Pro W4" panose="020F0400000000000000" pitchFamily="34" charset="-128"/>
                <a:ea typeface="Hiragino Maru Gothic Pro W4" panose="020F0400000000000000" pitchFamily="34" charset="-128"/>
                <a:cs typeface="Hiragino Kaku Gothic Pro W3" charset="-128"/>
              </a:rPr>
              <a:t>と</a:t>
            </a:r>
            <a:r>
              <a:rPr lang="ja-JP" altLang="en-US" sz="2400" dirty="0">
                <a:latin typeface="Hiragino Maru Gothic Pro W4" panose="020F0400000000000000" pitchFamily="34" charset="-128"/>
                <a:ea typeface="Hiragino Maru Gothic Pro W4" panose="020F0400000000000000" pitchFamily="34" charset="-128"/>
                <a:cs typeface="Hiragino Kaku Gothic Pro W3" charset="-128"/>
              </a:rPr>
              <a:t>パスワードを利用</a:t>
            </a:r>
            <a:endParaRPr lang="en-US" altLang="ja-JP" sz="2400" dirty="0">
              <a:latin typeface="Hiragino Maru Gothic Pro W4" panose="020F0400000000000000" pitchFamily="34" charset="-128"/>
              <a:ea typeface="Hiragino Maru Gothic Pro W4" panose="020F0400000000000000" pitchFamily="34" charset="-128"/>
              <a:cs typeface="Hiragino Kaku Gothic Pro W3" charset="-128"/>
            </a:endParaRPr>
          </a:p>
          <a:p>
            <a:pPr lvl="1"/>
            <a:r>
              <a:rPr kumimoji="1" lang="ja-JP" altLang="en-US" sz="2400" dirty="0">
                <a:latin typeface="Hiragino Maru Gothic Pro W4" panose="020F0400000000000000" pitchFamily="34" charset="-128"/>
                <a:ea typeface="Hiragino Maru Gothic Pro W4" panose="020F0400000000000000" pitchFamily="34" charset="-128"/>
                <a:cs typeface="Hiragino Kaku Gothic Pro W3" charset="-128"/>
              </a:rPr>
              <a:t>同じ</a:t>
            </a:r>
            <a:r>
              <a:rPr kumimoji="1" lang="en-US" altLang="ja-JP" sz="2400" dirty="0">
                <a:latin typeface="Hiragino Maru Gothic Pro W4" panose="020F0400000000000000" pitchFamily="34" charset="-128"/>
                <a:ea typeface="Hiragino Maru Gothic Pro W4" panose="020F0400000000000000" pitchFamily="34" charset="-128"/>
                <a:cs typeface="Hiragino Kaku Gothic Pro W3" charset="-128"/>
              </a:rPr>
              <a:t> </a:t>
            </a:r>
            <a:r>
              <a:rPr lang="en-US" altLang="ja-JP" sz="2400" dirty="0">
                <a:latin typeface="Hiragino Maru Gothic Pro W4" panose="020F0400000000000000" pitchFamily="34" charset="-128"/>
                <a:ea typeface="Hiragino Maru Gothic Pro W4" panose="020F0400000000000000" pitchFamily="34" charset="-128"/>
                <a:cs typeface="Hiragino Kaku Gothic Pro W3" charset="-128"/>
              </a:rPr>
              <a:t>ID</a:t>
            </a:r>
            <a:r>
              <a:rPr lang="ja-JP" altLang="en-US" sz="2400" dirty="0">
                <a:latin typeface="Hiragino Maru Gothic Pro W4" panose="020F0400000000000000" pitchFamily="34" charset="-128"/>
                <a:ea typeface="Hiragino Maru Gothic Pro W4" panose="020F0400000000000000" pitchFamily="34" charset="-128"/>
                <a:cs typeface="Hiragino Kaku Gothic Pro W3" charset="-128"/>
              </a:rPr>
              <a:t>・</a:t>
            </a:r>
            <a:r>
              <a:rPr kumimoji="1" lang="ja-JP" altLang="en-US" sz="2400" dirty="0">
                <a:latin typeface="Hiragino Maru Gothic Pro W4" panose="020F0400000000000000" pitchFamily="34" charset="-128"/>
                <a:ea typeface="Hiragino Maru Gothic Pro W4" panose="020F0400000000000000" pitchFamily="34" charset="-128"/>
                <a:cs typeface="Hiragino Kaku Gothic Pro W3" charset="-128"/>
              </a:rPr>
              <a:t>パスワードの組み合わせを複数のアカウントで登録していると</a:t>
            </a:r>
            <a:r>
              <a:rPr kumimoji="1" lang="en-US" altLang="ja-JP" sz="2400" dirty="0">
                <a:latin typeface="Hiragino Maru Gothic Pro W4" panose="020F0400000000000000" pitchFamily="34" charset="-128"/>
                <a:ea typeface="Hiragino Maru Gothic Pro W4" panose="020F0400000000000000" pitchFamily="34" charset="-128"/>
                <a:cs typeface="Hiragino Kaku Gothic Pro W3" charset="-128"/>
              </a:rPr>
              <a:t>, </a:t>
            </a:r>
            <a:r>
              <a:rPr kumimoji="1" lang="ja-JP" altLang="en-US" sz="2400" dirty="0">
                <a:latin typeface="Hiragino Maru Gothic Pro W4" panose="020F0400000000000000" pitchFamily="34" charset="-128"/>
                <a:ea typeface="Hiragino Maru Gothic Pro W4" panose="020F0400000000000000" pitchFamily="34" charset="-128"/>
                <a:cs typeface="Hiragino Kaku Gothic Pro W3" charset="-128"/>
              </a:rPr>
              <a:t>被害に遭いやすい</a:t>
            </a:r>
            <a:endParaRPr kumimoji="1" lang="en-US" altLang="ja-JP" sz="2400" dirty="0">
              <a:latin typeface="Hiragino Maru Gothic Pro W4" panose="020F0400000000000000" pitchFamily="34" charset="-128"/>
              <a:ea typeface="Hiragino Maru Gothic Pro W4" panose="020F0400000000000000" pitchFamily="34" charset="-128"/>
              <a:cs typeface="Hiragino Kaku Gothic Pro W3" charset="-128"/>
            </a:endParaRPr>
          </a:p>
          <a:p>
            <a:pPr lvl="1"/>
            <a:endParaRPr lang="en-US" altLang="ja-JP" sz="1200" dirty="0">
              <a:latin typeface="Hiragino Maru Gothic Pro W4" panose="020F0400000000000000" pitchFamily="34" charset="-128"/>
              <a:ea typeface="Hiragino Maru Gothic Pro W4" panose="020F0400000000000000" pitchFamily="34" charset="-128"/>
              <a:cs typeface="Hiragino Kaku Gothic Pro W3" charset="-128"/>
            </a:endParaRPr>
          </a:p>
          <a:p>
            <a:pPr lvl="1">
              <a:buFont typeface="Wingdings" charset="2"/>
              <a:buChar char="u"/>
            </a:pPr>
            <a:r>
              <a:rPr kumimoji="1" lang="ja-JP" altLang="en-US" sz="2400" dirty="0">
                <a:latin typeface="Hiragino Maru Gothic Pro W4" panose="020F0400000000000000" pitchFamily="34" charset="-128"/>
                <a:ea typeface="Hiragino Maru Gothic Pro W4" panose="020F0400000000000000" pitchFamily="34" charset="-128"/>
                <a:cs typeface="Hiragino Kaku Gothic Pro W3" charset="-128"/>
              </a:rPr>
              <a:t>事例</a:t>
            </a:r>
            <a:r>
              <a:rPr kumimoji="1" lang="en-US" altLang="ja-JP" sz="2400" dirty="0">
                <a:latin typeface="Hiragino Maru Gothic Pro W4" panose="020F0400000000000000" pitchFamily="34" charset="-128"/>
                <a:ea typeface="Hiragino Maru Gothic Pro W4" panose="020F0400000000000000" pitchFamily="34" charset="-128"/>
                <a:cs typeface="Hiragino Kaku Gothic Pro W3" charset="-128"/>
              </a:rPr>
              <a:t> :</a:t>
            </a:r>
          </a:p>
          <a:p>
            <a:pPr lvl="2"/>
            <a:r>
              <a:rPr lang="ja-JP" altLang="en-US" dirty="0">
                <a:latin typeface="Hiragino Maru Gothic Pro W4" panose="020F0400000000000000" pitchFamily="34" charset="-128"/>
                <a:ea typeface="Hiragino Maru Gothic Pro W4" panose="020F0400000000000000" pitchFamily="34" charset="-128"/>
                <a:cs typeface="Hiragino Kaku Gothic Pro W3" charset="-128"/>
              </a:rPr>
              <a:t>ニコニコ動画不正アクセス事件</a:t>
            </a:r>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 (2014 </a:t>
            </a:r>
            <a:r>
              <a:rPr lang="ja-JP" altLang="en-US" dirty="0">
                <a:latin typeface="Hiragino Maru Gothic Pro W4" panose="020F0400000000000000" pitchFamily="34" charset="-128"/>
                <a:ea typeface="Hiragino Maru Gothic Pro W4" panose="020F0400000000000000" pitchFamily="34" charset="-128"/>
                <a:cs typeface="Hiragino Kaku Gothic Pro W3" charset="-128"/>
              </a:rPr>
              <a:t>年</a:t>
            </a:r>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a:t>
            </a:r>
          </a:p>
          <a:p>
            <a:pPr lvl="2"/>
            <a:r>
              <a:rPr lang="ja-JP" altLang="en-US" dirty="0">
                <a:latin typeface="Hiragino Maru Gothic Pro W4" panose="020F0400000000000000" pitchFamily="34" charset="-128"/>
                <a:ea typeface="Hiragino Maru Gothic Pro W4" panose="020F0400000000000000" pitchFamily="34" charset="-128"/>
                <a:cs typeface="Hiragino Kaku Gothic Pro W3" charset="-128"/>
              </a:rPr>
              <a:t>ディノス・セシール不正ログイン事件</a:t>
            </a:r>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 (2015 </a:t>
            </a:r>
            <a:r>
              <a:rPr lang="ja-JP" altLang="en-US" dirty="0">
                <a:latin typeface="Hiragino Maru Gothic Pro W4" panose="020F0400000000000000" pitchFamily="34" charset="-128"/>
                <a:ea typeface="Hiragino Maru Gothic Pro W4" panose="020F0400000000000000" pitchFamily="34" charset="-128"/>
                <a:cs typeface="Hiragino Kaku Gothic Pro W3" charset="-128"/>
              </a:rPr>
              <a:t>年～</a:t>
            </a:r>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2017 </a:t>
            </a:r>
            <a:r>
              <a:rPr lang="ja-JP" altLang="en-US" dirty="0">
                <a:latin typeface="Hiragino Maru Gothic Pro W4" panose="020F0400000000000000" pitchFamily="34" charset="-128"/>
                <a:ea typeface="Hiragino Maru Gothic Pro W4" panose="020F0400000000000000" pitchFamily="34" charset="-128"/>
                <a:cs typeface="Hiragino Kaku Gothic Pro W3" charset="-128"/>
              </a:rPr>
              <a:t>年</a:t>
            </a:r>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a:t>
            </a:r>
          </a:p>
          <a:p>
            <a:pPr lvl="2"/>
            <a:r>
              <a:rPr lang="ja-JP" altLang="en-US" dirty="0">
                <a:latin typeface="Hiragino Maru Gothic Pro W4" panose="020F0400000000000000" pitchFamily="34" charset="-128"/>
                <a:ea typeface="Hiragino Maru Gothic Pro W4" panose="020F0400000000000000" pitchFamily="34" charset="-128"/>
                <a:cs typeface="Hiragino Kaku Gothic Pro W3" charset="-128"/>
              </a:rPr>
              <a:t>楽天ポイント・龍角散爆買事件</a:t>
            </a:r>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 (2017 </a:t>
            </a:r>
            <a:r>
              <a:rPr lang="ja-JP" altLang="en-US" dirty="0">
                <a:latin typeface="Hiragino Maru Gothic Pro W4" panose="020F0400000000000000" pitchFamily="34" charset="-128"/>
                <a:ea typeface="Hiragino Maru Gothic Pro W4" panose="020F0400000000000000" pitchFamily="34" charset="-128"/>
                <a:cs typeface="Hiragino Kaku Gothic Pro W3" charset="-128"/>
              </a:rPr>
              <a:t>年</a:t>
            </a:r>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a:t>
            </a:r>
            <a:endParaRPr lang="ja-JP" altLang="en-US" dirty="0">
              <a:latin typeface="Hiragino Maru Gothic Pro W4" panose="020F0400000000000000" pitchFamily="34" charset="-128"/>
              <a:ea typeface="Hiragino Maru Gothic Pro W4" panose="020F0400000000000000" pitchFamily="34" charset="-128"/>
              <a:cs typeface="Hiragino Kaku Gothic Pro W3" charset="-128"/>
            </a:endParaRPr>
          </a:p>
          <a:p>
            <a:pPr lvl="2"/>
            <a:endParaRPr kumimoji="1" lang="ja-JP" altLang="en-US" sz="2000" dirty="0">
              <a:latin typeface="Hiragino Maru Gothic Pro W4" panose="020F0400000000000000" pitchFamily="34" charset="-128"/>
              <a:ea typeface="Hiragino Maru Gothic Pro W4" panose="020F0400000000000000" pitchFamily="34" charset="-128"/>
              <a:cs typeface="Hiragino Kaku Gothic Pro W3" charset="-128"/>
            </a:endParaRPr>
          </a:p>
        </p:txBody>
      </p:sp>
    </p:spTree>
    <p:extLst>
      <p:ext uri="{BB962C8B-B14F-4D97-AF65-F5344CB8AC3E}">
        <p14:creationId xmlns:p14="http://schemas.microsoft.com/office/powerpoint/2010/main" val="716886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latin typeface="Hiragino Kaku Gothic Pro W6" charset="-128"/>
                <a:ea typeface="Hiragino Kaku Gothic Pro W6" charset="-128"/>
                <a:cs typeface="Hiragino Kaku Gothic Pro W6" charset="-128"/>
              </a:rPr>
              <a:t>前半</a:t>
            </a:r>
            <a:r>
              <a:rPr kumimoji="1" lang="ja-JP" altLang="en-US" b="1" dirty="0">
                <a:latin typeface="Hiragino Kaku Gothic Pro W6" charset="-128"/>
                <a:ea typeface="Hiragino Kaku Gothic Pro W6" charset="-128"/>
                <a:cs typeface="Hiragino Kaku Gothic Pro W6" charset="-128"/>
              </a:rPr>
              <a:t>のまとめ</a:t>
            </a:r>
          </a:p>
        </p:txBody>
      </p:sp>
      <p:sp>
        <p:nvSpPr>
          <p:cNvPr id="3" name="コンテンツ プレースホルダー 2"/>
          <p:cNvSpPr>
            <a:spLocks noGrp="1"/>
          </p:cNvSpPr>
          <p:nvPr>
            <p:ph idx="1"/>
          </p:nvPr>
        </p:nvSpPr>
        <p:spPr>
          <a:xfrm>
            <a:off x="325277" y="1124744"/>
            <a:ext cx="8495034" cy="5184576"/>
          </a:xfrm>
        </p:spPr>
        <p:txBody>
          <a:bodyPr/>
          <a:lstStyle/>
          <a:p>
            <a:r>
              <a:rPr kumimoji="1" lang="ja-JP" altLang="en-US" sz="2400" dirty="0">
                <a:latin typeface="Hiragino Maru Gothic Pro W4" panose="020F0400000000000000" pitchFamily="34" charset="-128"/>
                <a:ea typeface="Hiragino Maru Gothic Pro W4" panose="020F0400000000000000" pitchFamily="34" charset="-128"/>
                <a:cs typeface="ヒラギノ角ゴ Pro W3"/>
              </a:rPr>
              <a:t>アカウントとは</a:t>
            </a:r>
            <a:endParaRPr lang="en-US" altLang="ja-JP" sz="2400" dirty="0">
              <a:latin typeface="Hiragino Maru Gothic Pro W4" panose="020F0400000000000000" pitchFamily="34" charset="-128"/>
              <a:ea typeface="Hiragino Maru Gothic Pro W4" panose="020F0400000000000000" pitchFamily="34" charset="-128"/>
              <a:cs typeface="ヒラギノ角ゴ Pro W3"/>
            </a:endParaRPr>
          </a:p>
          <a:p>
            <a:pPr lvl="1"/>
            <a:r>
              <a:rPr lang="ja-JP" altLang="en-US" sz="2000" dirty="0">
                <a:latin typeface="Hiragino Maru Gothic Pro W4" panose="020F0400000000000000" pitchFamily="34" charset="-128"/>
                <a:ea typeface="Hiragino Maru Gothic Pro W4" panose="020F0400000000000000" pitchFamily="34" charset="-128"/>
                <a:cs typeface="ヒラギノ角ゴ Pro W3"/>
              </a:rPr>
              <a:t>システムを利用する権限</a:t>
            </a:r>
            <a:endParaRPr lang="en-US" altLang="ja-JP" sz="2000" dirty="0">
              <a:latin typeface="Hiragino Maru Gothic Pro W4" panose="020F0400000000000000" pitchFamily="34" charset="-128"/>
              <a:ea typeface="Hiragino Maru Gothic Pro W4" panose="020F0400000000000000" pitchFamily="34" charset="-128"/>
              <a:cs typeface="ヒラギノ角ゴ Pro W3"/>
            </a:endParaRPr>
          </a:p>
          <a:p>
            <a:pPr lvl="1"/>
            <a:r>
              <a:rPr kumimoji="1" lang="ja-JP" altLang="en-US" sz="2000" dirty="0">
                <a:latin typeface="Hiragino Maru Gothic Pro W4" panose="020F0400000000000000" pitchFamily="34" charset="-128"/>
                <a:ea typeface="Hiragino Maru Gothic Pro W4" panose="020F0400000000000000" pitchFamily="34" charset="-128"/>
                <a:cs typeface="ヒラギノ角ゴ Pro W3"/>
              </a:rPr>
              <a:t>パスワードによって守られている</a:t>
            </a:r>
            <a:endParaRPr kumimoji="1" lang="en-US" altLang="ja-JP" sz="2000" dirty="0">
              <a:latin typeface="Hiragino Maru Gothic Pro W4" panose="020F0400000000000000" pitchFamily="34" charset="-128"/>
              <a:ea typeface="Hiragino Maru Gothic Pro W4" panose="020F0400000000000000" pitchFamily="34" charset="-128"/>
              <a:cs typeface="ヒラギノ角ゴ Pro W3"/>
            </a:endParaRPr>
          </a:p>
          <a:p>
            <a:pPr lvl="1"/>
            <a:endParaRPr kumimoji="1" lang="en-US" altLang="ja-JP" sz="800" dirty="0">
              <a:latin typeface="Hiragino Maru Gothic Pro W4" panose="020F0400000000000000" pitchFamily="34" charset="-128"/>
              <a:ea typeface="Hiragino Maru Gothic Pro W4" panose="020F0400000000000000" pitchFamily="34" charset="-128"/>
              <a:cs typeface="ヒラギノ角ゴ Pro W3"/>
            </a:endParaRPr>
          </a:p>
          <a:p>
            <a:r>
              <a:rPr lang="ja-JP" altLang="en-US" sz="2400" dirty="0">
                <a:latin typeface="Hiragino Maru Gothic Pro W4" panose="020F0400000000000000" pitchFamily="34" charset="-128"/>
                <a:ea typeface="Hiragino Maru Gothic Pro W4" panose="020F0400000000000000" pitchFamily="34" charset="-128"/>
                <a:cs typeface="ヒラギノ角ゴ Pro W3"/>
              </a:rPr>
              <a:t>パスワードは最大の砦</a:t>
            </a:r>
            <a:endParaRPr lang="en-US" altLang="ja-JP" sz="2400" dirty="0">
              <a:latin typeface="Hiragino Maru Gothic Pro W4" panose="020F0400000000000000" pitchFamily="34" charset="-128"/>
              <a:ea typeface="Hiragino Maru Gothic Pro W4" panose="020F0400000000000000" pitchFamily="34" charset="-128"/>
              <a:cs typeface="ヒラギノ角ゴ Pro W3"/>
            </a:endParaRPr>
          </a:p>
          <a:p>
            <a:pPr lvl="1"/>
            <a:r>
              <a:rPr lang="ja-JP" altLang="en-US" sz="2000" dirty="0">
                <a:latin typeface="Hiragino Maru Gothic Pro W4" panose="020F0400000000000000" pitchFamily="34" charset="-128"/>
                <a:ea typeface="Hiragino Maru Gothic Pro W4" panose="020F0400000000000000" pitchFamily="34" charset="-128"/>
                <a:cs typeface="ヒラギノ角ゴ Pro W3"/>
              </a:rPr>
              <a:t>パスワードは厳重に管理する</a:t>
            </a:r>
            <a:endParaRPr lang="en-US" altLang="ja-JP" sz="2000" dirty="0">
              <a:latin typeface="Hiragino Maru Gothic Pro W4" panose="020F0400000000000000" pitchFamily="34" charset="-128"/>
              <a:ea typeface="Hiragino Maru Gothic Pro W4" panose="020F0400000000000000" pitchFamily="34" charset="-128"/>
              <a:cs typeface="ヒラギノ角ゴ Pro W3"/>
            </a:endParaRPr>
          </a:p>
          <a:p>
            <a:pPr lvl="1"/>
            <a:r>
              <a:rPr lang="ja-JP" altLang="en-US" sz="2000" dirty="0">
                <a:latin typeface="Hiragino Maru Gothic Pro W4" panose="020F0400000000000000" pitchFamily="34" charset="-128"/>
                <a:ea typeface="Hiragino Maru Gothic Pro W4" panose="020F0400000000000000" pitchFamily="34" charset="-128"/>
                <a:cs typeface="ヒラギノ角ゴ Pro W3"/>
              </a:rPr>
              <a:t>アカウントを乗っ取られると</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2000" dirty="0">
                <a:latin typeface="Hiragino Maru Gothic Pro W4" panose="020F0400000000000000" pitchFamily="34" charset="-128"/>
                <a:ea typeface="Hiragino Maru Gothic Pro W4" panose="020F0400000000000000" pitchFamily="34" charset="-128"/>
                <a:cs typeface="ヒラギノ角ゴ Pro W3"/>
              </a:rPr>
              <a:t>自分だけでなく仲間や世界にも被害が及ぶことを意識する</a:t>
            </a:r>
            <a:endParaRPr lang="en-US" altLang="ja-JP" sz="2000" dirty="0">
              <a:latin typeface="Hiragino Maru Gothic Pro W4" panose="020F0400000000000000" pitchFamily="34" charset="-128"/>
              <a:ea typeface="Hiragino Maru Gothic Pro W4" panose="020F0400000000000000" pitchFamily="34" charset="-128"/>
              <a:cs typeface="ヒラギノ角ゴ Pro W3"/>
            </a:endParaRPr>
          </a:p>
          <a:p>
            <a:pPr lvl="1"/>
            <a:endParaRPr lang="en-US" altLang="ja-JP" sz="800" dirty="0">
              <a:latin typeface="Hiragino Maru Gothic Pro W4" panose="020F0400000000000000" pitchFamily="34" charset="-128"/>
              <a:ea typeface="Hiragino Maru Gothic Pro W4" panose="020F0400000000000000" pitchFamily="34" charset="-128"/>
              <a:cs typeface="ヒラギノ角ゴ Pro W3"/>
            </a:endParaRPr>
          </a:p>
          <a:p>
            <a:r>
              <a:rPr kumimoji="1" lang="ja-JP" altLang="en-US" sz="2400" dirty="0">
                <a:latin typeface="Hiragino Maru Gothic Pro W4" panose="020F0400000000000000" pitchFamily="34" charset="-128"/>
                <a:ea typeface="Hiragino Maru Gothic Pro W4" panose="020F0400000000000000" pitchFamily="34" charset="-128"/>
                <a:cs typeface="ヒラギノ角ゴ Pro W3"/>
              </a:rPr>
              <a:t>パスワードクラックの手口</a:t>
            </a:r>
            <a:endParaRPr lang="en-US" altLang="ja-JP" sz="2400" dirty="0">
              <a:latin typeface="Hiragino Maru Gothic Pro W4" panose="020F0400000000000000" pitchFamily="34" charset="-128"/>
              <a:ea typeface="Hiragino Maru Gothic Pro W4" panose="020F0400000000000000" pitchFamily="34" charset="-128"/>
              <a:cs typeface="ヒラギノ角ゴ Pro W3"/>
            </a:endParaRPr>
          </a:p>
          <a:p>
            <a:pPr lvl="1"/>
            <a:r>
              <a:rPr lang="ja-JP" altLang="en-US" sz="2000" dirty="0">
                <a:latin typeface="Hiragino Maru Gothic Pro W4" panose="020F0400000000000000" pitchFamily="34" charset="-128"/>
                <a:ea typeface="Hiragino Maru Gothic Pro W4" panose="020F0400000000000000" pitchFamily="34" charset="-128"/>
                <a:cs typeface="ヒラギノ角ゴ Pro W3"/>
              </a:rPr>
              <a:t>総当たり攻撃</a:t>
            </a:r>
            <a:endParaRPr lang="en-US" altLang="ja-JP" sz="2000" dirty="0">
              <a:latin typeface="Hiragino Maru Gothic Pro W4" panose="020F0400000000000000" pitchFamily="34" charset="-128"/>
              <a:ea typeface="Hiragino Maru Gothic Pro W4" panose="020F0400000000000000" pitchFamily="34" charset="-128"/>
              <a:cs typeface="ヒラギノ角ゴ Pro W3"/>
            </a:endParaRPr>
          </a:p>
          <a:p>
            <a:pPr lvl="1"/>
            <a:r>
              <a:rPr kumimoji="1" lang="ja-JP" altLang="en-US" sz="2000" dirty="0">
                <a:latin typeface="Hiragino Maru Gothic Pro W4" panose="020F0400000000000000" pitchFamily="34" charset="-128"/>
                <a:ea typeface="Hiragino Maru Gothic Pro W4" panose="020F0400000000000000" pitchFamily="34" charset="-128"/>
                <a:cs typeface="ヒラギノ角ゴ Pro W3"/>
              </a:rPr>
              <a:t>辞書攻撃</a:t>
            </a:r>
            <a:endParaRPr lang="en-US" altLang="ja-JP" sz="2000" dirty="0">
              <a:latin typeface="Hiragino Maru Gothic Pro W4" panose="020F0400000000000000" pitchFamily="34" charset="-128"/>
              <a:ea typeface="Hiragino Maru Gothic Pro W4" panose="020F0400000000000000" pitchFamily="34" charset="-128"/>
              <a:cs typeface="ヒラギノ角ゴ Pro W3"/>
            </a:endParaRPr>
          </a:p>
          <a:p>
            <a:pPr lvl="1"/>
            <a:r>
              <a:rPr lang="ja-JP" altLang="en-US" sz="2000">
                <a:latin typeface="Hiragino Maru Gothic Pro W4" panose="020F0400000000000000" pitchFamily="34" charset="-128"/>
                <a:ea typeface="Hiragino Maru Gothic Pro W4" panose="020F0400000000000000" pitchFamily="34" charset="-128"/>
                <a:cs typeface="ヒラギノ角ゴ Pro W3"/>
              </a:rPr>
              <a:t>ソーシャルエンジニアリング</a:t>
            </a:r>
            <a:endParaRPr lang="en-US" altLang="ja-JP" sz="2000" dirty="0">
              <a:latin typeface="Hiragino Maru Gothic Pro W4" panose="020F0400000000000000" pitchFamily="34" charset="-128"/>
              <a:ea typeface="Hiragino Maru Gothic Pro W4" panose="020F0400000000000000" pitchFamily="34" charset="-128"/>
              <a:cs typeface="ヒラギノ角ゴ Pro W3"/>
            </a:endParaRPr>
          </a:p>
          <a:p>
            <a:pPr lvl="1"/>
            <a:r>
              <a:rPr kumimoji="1" lang="ja-JP" altLang="en-US" sz="2000">
                <a:latin typeface="Hiragino Maru Gothic Pro W4" panose="020F0400000000000000" pitchFamily="34" charset="-128"/>
                <a:ea typeface="Hiragino Maru Gothic Pro W4" panose="020F0400000000000000" pitchFamily="34" charset="-128"/>
                <a:cs typeface="ヒラギノ角ゴ Pro W3"/>
              </a:rPr>
              <a:t>パスワードリスト攻撃</a:t>
            </a:r>
            <a:r>
              <a:rPr kumimoji="1" lang="en-US" altLang="ja-JP" sz="2000" dirty="0">
                <a:latin typeface="Hiragino Maru Gothic Pro W4" panose="020F0400000000000000" pitchFamily="34" charset="-128"/>
                <a:ea typeface="Hiragino Maru Gothic Pro W4" panose="020F0400000000000000" pitchFamily="34" charset="-128"/>
                <a:cs typeface="ヒラギノ角ゴ Pro W3"/>
              </a:rPr>
              <a:t>     </a:t>
            </a:r>
            <a:r>
              <a:rPr kumimoji="1" lang="ja-JP" altLang="en-US" sz="2000">
                <a:latin typeface="Hiragino Maru Gothic Pro W4" panose="020F0400000000000000" pitchFamily="34" charset="-128"/>
                <a:ea typeface="Hiragino Maru Gothic Pro W4" panose="020F0400000000000000" pitchFamily="34" charset="-128"/>
                <a:cs typeface="ヒラギノ角ゴ Pro W3"/>
              </a:rPr>
              <a:t>などなど</a:t>
            </a:r>
            <a:endParaRPr kumimoji="1" lang="ja-JP" altLang="en-US" sz="2000" dirty="0">
              <a:latin typeface="Hiragino Maru Gothic Pro W4" panose="020F0400000000000000" pitchFamily="34" charset="-128"/>
              <a:ea typeface="Hiragino Maru Gothic Pro W4" panose="020F0400000000000000" pitchFamily="34" charset="-128"/>
              <a:cs typeface="ヒラギノ角ゴ Pro W3"/>
            </a:endParaRPr>
          </a:p>
        </p:txBody>
      </p:sp>
    </p:spTree>
    <p:extLst>
      <p:ext uri="{BB962C8B-B14F-4D97-AF65-F5344CB8AC3E}">
        <p14:creationId xmlns:p14="http://schemas.microsoft.com/office/powerpoint/2010/main" val="107443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a:latin typeface="Hiragino Kaku Gothic Pro W6" charset="-128"/>
                <a:ea typeface="Hiragino Kaku Gothic Pro W6" charset="-128"/>
                <a:cs typeface="Hiragino Kaku Gothic Pro W6" charset="-128"/>
              </a:rPr>
              <a:t>はじめに</a:t>
            </a:r>
            <a:endParaRPr kumimoji="1" lang="ja-JP" altLang="en-US" b="1" dirty="0">
              <a:latin typeface="Hiragino Kaku Gothic Pro W6" charset="-128"/>
              <a:ea typeface="Hiragino Kaku Gothic Pro W6" charset="-128"/>
              <a:cs typeface="Hiragino Kaku Gothic Pro W6" charset="-128"/>
            </a:endParaRPr>
          </a:p>
        </p:txBody>
      </p:sp>
      <p:sp>
        <p:nvSpPr>
          <p:cNvPr id="3" name="コンテンツ プレースホルダー 2"/>
          <p:cNvSpPr>
            <a:spLocks noGrp="1"/>
          </p:cNvSpPr>
          <p:nvPr>
            <p:ph idx="1"/>
          </p:nvPr>
        </p:nvSpPr>
        <p:spPr>
          <a:xfrm>
            <a:off x="252314" y="684595"/>
            <a:ext cx="8640960" cy="2664296"/>
          </a:xfrm>
        </p:spPr>
        <p:txBody>
          <a:bodyPr/>
          <a:lstStyle/>
          <a:p>
            <a:pPr fontAlgn="auto">
              <a:lnSpc>
                <a:spcPct val="150000"/>
              </a:lnSpc>
              <a:spcBef>
                <a:spcPts val="0"/>
              </a:spcBef>
              <a:spcAft>
                <a:spcPts val="0"/>
              </a:spcAft>
            </a:pPr>
            <a:r>
              <a:rPr kumimoji="1" lang="ja-JP" altLang="en-US" sz="4000">
                <a:latin typeface="Hiragino Maru Gothic Pro W4" panose="020F0400000000000000" pitchFamily="34" charset="-128"/>
                <a:ea typeface="Hiragino Maru Gothic Pro W4" panose="020F0400000000000000" pitchFamily="34" charset="-128"/>
                <a:cs typeface="Hiragino Kaku Gothic Pro W3" charset="-128"/>
              </a:rPr>
              <a:t>セキュリティ</a:t>
            </a:r>
            <a:r>
              <a:rPr kumimoji="1" lang="en-US" altLang="ja-JP" sz="4000" dirty="0">
                <a:latin typeface="Hiragino Maru Gothic Pro W4" panose="020F0400000000000000" pitchFamily="34" charset="-128"/>
                <a:ea typeface="Hiragino Maru Gothic Pro W4" panose="020F0400000000000000" pitchFamily="34" charset="-128"/>
                <a:cs typeface="Hiragino Kaku Gothic Pro W3" charset="-128"/>
              </a:rPr>
              <a:t>【security】</a:t>
            </a:r>
            <a:r>
              <a:rPr kumimoji="1" lang="ja-JP" altLang="en-US" sz="4000">
                <a:latin typeface="Hiragino Maru Gothic Pro W4" panose="020F0400000000000000" pitchFamily="34" charset="-128"/>
                <a:ea typeface="Hiragino Maru Gothic Pro W4" panose="020F0400000000000000" pitchFamily="34" charset="-128"/>
                <a:cs typeface="Hiragino Kaku Gothic Pro W3" charset="-128"/>
              </a:rPr>
              <a:t>とは</a:t>
            </a:r>
            <a:endParaRPr lang="en-US" altLang="ja-JP" sz="4000" dirty="0">
              <a:latin typeface="Hiragino Maru Gothic Pro W4" panose="020F0400000000000000" pitchFamily="34" charset="-128"/>
              <a:cs typeface="Hiragino Kaku Gothic Pro W3" charset="-128"/>
            </a:endParaRPr>
          </a:p>
          <a:p>
            <a:pPr lvl="1" fontAlgn="auto">
              <a:lnSpc>
                <a:spcPct val="150000"/>
              </a:lnSpc>
              <a:spcBef>
                <a:spcPts val="0"/>
              </a:spcBef>
              <a:spcAft>
                <a:spcPts val="0"/>
              </a:spcAft>
            </a:pPr>
            <a:r>
              <a:rPr lang="ja-JP" altLang="en-US" sz="4000">
                <a:latin typeface="Hiragino Maru Gothic Pro W4" panose="020F0400000000000000" pitchFamily="34" charset="-128"/>
                <a:ea typeface="Hiragino Maru Gothic Pro W4" panose="020F0400000000000000" pitchFamily="34" charset="-128"/>
                <a:cs typeface="Hiragino Kaku Gothic Pro W3" charset="-128"/>
              </a:rPr>
              <a:t>安全</a:t>
            </a:r>
            <a:endParaRPr lang="en-US" altLang="ja-JP" sz="4000" dirty="0">
              <a:latin typeface="Hiragino Maru Gothic Pro W4" panose="020F0400000000000000" pitchFamily="34" charset="-128"/>
              <a:ea typeface="Hiragino Maru Gothic Pro W4" panose="020F0400000000000000" pitchFamily="34" charset="-128"/>
              <a:cs typeface="Hiragino Kaku Gothic Pro W3" charset="-128"/>
            </a:endParaRPr>
          </a:p>
          <a:p>
            <a:pPr lvl="1" fontAlgn="auto">
              <a:lnSpc>
                <a:spcPct val="150000"/>
              </a:lnSpc>
              <a:spcBef>
                <a:spcPts val="0"/>
              </a:spcBef>
              <a:spcAft>
                <a:spcPts val="0"/>
              </a:spcAft>
            </a:pPr>
            <a:r>
              <a:rPr lang="ja-JP" altLang="en-US" sz="4000">
                <a:latin typeface="Hiragino Maru Gothic Pro W4" panose="020F0400000000000000" pitchFamily="34" charset="-128"/>
                <a:ea typeface="Hiragino Maru Gothic Pro W4" panose="020F0400000000000000" pitchFamily="34" charset="-128"/>
                <a:cs typeface="Hiragino Kaku Gothic Pro W3" charset="-128"/>
              </a:rPr>
              <a:t>防犯</a:t>
            </a:r>
            <a:endParaRPr lang="en-US" altLang="ja-JP" sz="4000" dirty="0">
              <a:latin typeface="Hiragino Maru Gothic Pro W4" panose="020F0400000000000000" pitchFamily="34" charset="-128"/>
              <a:cs typeface="Hiragino Kaku Gothic Pro W3" charset="-128"/>
            </a:endParaRPr>
          </a:p>
        </p:txBody>
      </p:sp>
      <p:sp>
        <p:nvSpPr>
          <p:cNvPr id="6" name="テキスト ボックス 5"/>
          <p:cNvSpPr txBox="1"/>
          <p:nvPr/>
        </p:nvSpPr>
        <p:spPr>
          <a:xfrm>
            <a:off x="3765964" y="4869160"/>
            <a:ext cx="5378036" cy="1508105"/>
          </a:xfrm>
          <a:prstGeom prst="rect">
            <a:avLst/>
          </a:prstGeom>
          <a:noFill/>
        </p:spPr>
        <p:txBody>
          <a:bodyPr wrap="square" rtlCol="0">
            <a:spAutoFit/>
          </a:bodyPr>
          <a:lstStyle/>
          <a:p>
            <a:r>
              <a:rPr lang="ja-JP" altLang="en-US" dirty="0">
                <a:latin typeface="Hiragino Maru Gothic Pro W4" panose="020F0400000000000000" pitchFamily="34" charset="-128"/>
                <a:ea typeface="Hiragino Maru Gothic Pro W4" panose="020F0400000000000000" pitchFamily="34" charset="-128"/>
                <a:cs typeface="Hiragino Kaku Gothic Pro W3" charset="-128"/>
              </a:rPr>
              <a:t>例</a:t>
            </a:r>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 </a:t>
            </a:r>
            <a:r>
              <a:rPr kumimoji="1" lang="ja-JP" altLang="en-US" dirty="0">
                <a:latin typeface="Hiragino Maru Gothic Pro W4" panose="020F0400000000000000" pitchFamily="34" charset="-128"/>
                <a:ea typeface="Hiragino Maru Gothic Pro W4" panose="020F0400000000000000" pitchFamily="34" charset="-128"/>
                <a:cs typeface="Hiragino Kaku Gothic Pro W3" charset="-128"/>
              </a:rPr>
              <a:t>パスワードの設定</a:t>
            </a:r>
            <a:r>
              <a:rPr kumimoji="1" lang="en-US" altLang="ja-JP" dirty="0">
                <a:latin typeface="Hiragino Maru Gothic Pro W4" panose="020F0400000000000000" pitchFamily="34" charset="-128"/>
                <a:ea typeface="Hiragino Maru Gothic Pro W4" panose="020F0400000000000000" pitchFamily="34" charset="-128"/>
                <a:cs typeface="Hiragino Kaku Gothic Pro W3" charset="-128"/>
              </a:rPr>
              <a:t>, </a:t>
            </a:r>
          </a:p>
          <a:p>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     </a:t>
            </a:r>
            <a:r>
              <a:rPr lang="ja-JP" altLang="en-US" dirty="0">
                <a:latin typeface="Hiragino Maru Gothic Pro W4" panose="020F0400000000000000" pitchFamily="34" charset="-128"/>
                <a:ea typeface="Hiragino Maru Gothic Pro W4" panose="020F0400000000000000" pitchFamily="34" charset="-128"/>
                <a:cs typeface="Hiragino Kaku Gothic Pro W3" charset="-128"/>
              </a:rPr>
              <a:t>アクセス権の設定</a:t>
            </a:r>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 </a:t>
            </a:r>
            <a:endParaRPr kumimoji="1" lang="en-US" altLang="ja-JP" dirty="0">
              <a:latin typeface="Hiragino Maru Gothic Pro W4" panose="020F0400000000000000" pitchFamily="34" charset="-128"/>
              <a:ea typeface="Hiragino Maru Gothic Pro W4" panose="020F0400000000000000" pitchFamily="34" charset="-128"/>
              <a:cs typeface="Hiragino Kaku Gothic Pro W3" charset="-128"/>
            </a:endParaRPr>
          </a:p>
          <a:p>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     </a:t>
            </a:r>
            <a:r>
              <a:rPr lang="ja-JP" altLang="en-US" dirty="0">
                <a:latin typeface="Hiragino Maru Gothic Pro W4" panose="020F0400000000000000" pitchFamily="34" charset="-128"/>
                <a:ea typeface="Hiragino Maru Gothic Pro W4" panose="020F0400000000000000" pitchFamily="34" charset="-128"/>
                <a:cs typeface="Hiragino Kaku Gothic Pro W3" charset="-128"/>
              </a:rPr>
              <a:t>ソフトウェアのアップデート</a:t>
            </a:r>
            <a:endParaRPr kumimoji="1" lang="en-US" altLang="ja-JP" dirty="0">
              <a:latin typeface="Hiragino Maru Gothic Pro W4" panose="020F0400000000000000" pitchFamily="34" charset="-128"/>
              <a:ea typeface="Hiragino Maru Gothic Pro W4" panose="020F0400000000000000" pitchFamily="34" charset="-128"/>
              <a:cs typeface="Hiragino Kaku Gothic Pro W3" charset="-128"/>
            </a:endParaRPr>
          </a:p>
          <a:p>
            <a:r>
              <a:rPr lang="en-US" altLang="ja-JP" sz="2000" dirty="0">
                <a:latin typeface="Hiragino Maru Gothic Pro W4" panose="020F0400000000000000" pitchFamily="34" charset="-128"/>
                <a:ea typeface="Hiragino Maru Gothic Pro W4" panose="020F0400000000000000" pitchFamily="34" charset="-128"/>
                <a:cs typeface="Hiragino Kaku Gothic Pro W3" charset="-128"/>
              </a:rPr>
              <a:t>                                                 </a:t>
            </a:r>
            <a:r>
              <a:rPr kumimoji="1" lang="en-US" altLang="ja-JP" sz="2000" dirty="0">
                <a:latin typeface="Hiragino Maru Gothic Pro W4" panose="020F0400000000000000" pitchFamily="34" charset="-128"/>
                <a:ea typeface="Hiragino Maru Gothic Pro W4" panose="020F0400000000000000" pitchFamily="34" charset="-128"/>
                <a:cs typeface="Hiragino Kaku Gothic Pro W3" charset="-128"/>
              </a:rPr>
              <a:t>  ... </a:t>
            </a:r>
            <a:r>
              <a:rPr kumimoji="1" lang="ja-JP" altLang="en-US" sz="2000" dirty="0">
                <a:latin typeface="Hiragino Maru Gothic Pro W4" panose="020F0400000000000000" pitchFamily="34" charset="-128"/>
                <a:ea typeface="Hiragino Maru Gothic Pro W4" panose="020F0400000000000000" pitchFamily="34" charset="-128"/>
                <a:cs typeface="Hiragino Kaku Gothic Pro W3" charset="-128"/>
              </a:rPr>
              <a:t>など</a:t>
            </a:r>
            <a:endParaRPr kumimoji="1" lang="en-US" altLang="ja-JP" sz="2000" dirty="0">
              <a:latin typeface="Hiragino Maru Gothic Pro W4" panose="020F0400000000000000" pitchFamily="34" charset="-128"/>
              <a:ea typeface="Hiragino Maru Gothic Pro W4" panose="020F0400000000000000" pitchFamily="34" charset="-128"/>
              <a:cs typeface="Hiragino Kaku Gothic Pro W3" charset="-128"/>
            </a:endParaRPr>
          </a:p>
        </p:txBody>
      </p:sp>
      <p:sp>
        <p:nvSpPr>
          <p:cNvPr id="7" name="テキスト ボックス 6"/>
          <p:cNvSpPr txBox="1"/>
          <p:nvPr/>
        </p:nvSpPr>
        <p:spPr>
          <a:xfrm>
            <a:off x="2843808" y="3807234"/>
            <a:ext cx="3262432" cy="830997"/>
          </a:xfrm>
          <a:prstGeom prst="rect">
            <a:avLst/>
          </a:prstGeom>
          <a:noFill/>
        </p:spPr>
        <p:txBody>
          <a:bodyPr wrap="none" rtlCol="0">
            <a:spAutoFit/>
          </a:bodyPr>
          <a:lstStyle/>
          <a:p>
            <a:r>
              <a:rPr kumimoji="1" lang="ja-JP" altLang="en-US" sz="4800" dirty="0">
                <a:solidFill>
                  <a:srgbClr val="FF0000"/>
                </a:solidFill>
                <a:ea typeface="Hiragino Maru Gothic Pro W4" panose="020F0400000000000000" pitchFamily="34" charset="-128"/>
              </a:rPr>
              <a:t>対策が必要</a:t>
            </a:r>
          </a:p>
        </p:txBody>
      </p:sp>
      <p:sp>
        <p:nvSpPr>
          <p:cNvPr id="5" name="正方形/長方形 4">
            <a:extLst>
              <a:ext uri="{FF2B5EF4-FFF2-40B4-BE49-F238E27FC236}">
                <a16:creationId xmlns:a16="http://schemas.microsoft.com/office/drawing/2014/main" id="{9FA066DC-C373-FB45-BF59-52E25343DD6E}"/>
              </a:ext>
            </a:extLst>
          </p:cNvPr>
          <p:cNvSpPr/>
          <p:nvPr/>
        </p:nvSpPr>
        <p:spPr>
          <a:xfrm>
            <a:off x="1979712" y="1791202"/>
            <a:ext cx="7056784" cy="1785104"/>
          </a:xfrm>
          <a:prstGeom prst="rect">
            <a:avLst/>
          </a:prstGeom>
        </p:spPr>
        <p:txBody>
          <a:bodyPr wrap="square">
            <a:spAutoFit/>
          </a:bodyPr>
          <a:lstStyle/>
          <a:p>
            <a:pPr lvl="1" fontAlgn="auto">
              <a:spcBef>
                <a:spcPts val="0"/>
              </a:spcBef>
              <a:spcAft>
                <a:spcPts val="1200"/>
              </a:spcAft>
            </a:pPr>
            <a:r>
              <a:rPr lang="ja-JP" altLang="en-US">
                <a:latin typeface="Hiragino Maru Gothic Pro W4" panose="020F0400000000000000" pitchFamily="34" charset="-128"/>
                <a:ea typeface="Hiragino Maru Gothic Pro W4" panose="020F0400000000000000" pitchFamily="34" charset="-128"/>
                <a:cs typeface="Hiragino Kaku Gothic Pro W3" charset="-128"/>
              </a:rPr>
              <a:t>コンピューターシステムの安全性や</a:t>
            </a:r>
            <a:br>
              <a:rPr lang="en-US" altLang="ja-JP" dirty="0">
                <a:latin typeface="Hiragino Maru Gothic Pro W4" panose="020F0400000000000000" pitchFamily="34" charset="-128"/>
                <a:ea typeface="Hiragino Maru Gothic Pro W4" panose="020F0400000000000000" pitchFamily="34" charset="-128"/>
                <a:cs typeface="Hiragino Kaku Gothic Pro W3" charset="-128"/>
              </a:rPr>
            </a:br>
            <a:r>
              <a:rPr lang="ja-JP" altLang="en-US">
                <a:latin typeface="Hiragino Maru Gothic Pro W4" panose="020F0400000000000000" pitchFamily="34" charset="-128"/>
                <a:ea typeface="Hiragino Maru Gothic Pro W4" panose="020F0400000000000000" pitchFamily="34" charset="-128"/>
                <a:cs typeface="Hiragino Kaku Gothic Pro W3" charset="-128"/>
              </a:rPr>
              <a:t>データの機密性を守ること</a:t>
            </a:r>
            <a:br>
              <a:rPr lang="en-US" altLang="ja-JP" dirty="0">
                <a:latin typeface="Hiragino Maru Gothic Pro W4" panose="020F0400000000000000" pitchFamily="34" charset="-128"/>
                <a:ea typeface="Hiragino Maru Gothic Pro W4" panose="020F0400000000000000" pitchFamily="34" charset="-128"/>
                <a:cs typeface="Hiragino Kaku Gothic Pro W3" charset="-128"/>
              </a:rPr>
            </a:br>
            <a:endParaRPr lang="en-US" altLang="ja-JP" sz="400" dirty="0">
              <a:latin typeface="Hiragino Maru Gothic Pro W4" panose="020F0400000000000000" pitchFamily="34" charset="-128"/>
              <a:ea typeface="Hiragino Maru Gothic Pro W4" panose="020F0400000000000000" pitchFamily="34" charset="-128"/>
              <a:cs typeface="Hiragino Kaku Gothic Pro W3" charset="-128"/>
            </a:endParaRPr>
          </a:p>
          <a:p>
            <a:pPr lvl="1" fontAlgn="auto">
              <a:spcBef>
                <a:spcPts val="0"/>
              </a:spcBef>
              <a:spcAft>
                <a:spcPts val="0"/>
              </a:spcAft>
            </a:pPr>
            <a:r>
              <a:rPr lang="ja-JP" altLang="en-US">
                <a:latin typeface="Hiragino Maru Gothic Pro W4" panose="020F0400000000000000" pitchFamily="34" charset="-128"/>
                <a:ea typeface="Hiragino Maru Gothic Pro W4" panose="020F0400000000000000" pitchFamily="34" charset="-128"/>
                <a:cs typeface="Hiragino Kaku Gothic Pro W3" charset="-128"/>
              </a:rPr>
              <a:t>悪意のある第三者によるシステムへの不正</a:t>
            </a:r>
            <a:br>
              <a:rPr lang="en-US" altLang="ja-JP" dirty="0">
                <a:latin typeface="Hiragino Maru Gothic Pro W4" panose="020F0400000000000000" pitchFamily="34" charset="-128"/>
                <a:ea typeface="Hiragino Maru Gothic Pro W4" panose="020F0400000000000000" pitchFamily="34" charset="-128"/>
                <a:cs typeface="Hiragino Kaku Gothic Pro W3" charset="-128"/>
              </a:rPr>
            </a:br>
            <a:r>
              <a:rPr lang="ja-JP" altLang="en-US">
                <a:latin typeface="Hiragino Maru Gothic Pro W4" panose="020F0400000000000000" pitchFamily="34" charset="-128"/>
                <a:ea typeface="Hiragino Maru Gothic Pro W4" panose="020F0400000000000000" pitchFamily="34" charset="-128"/>
                <a:cs typeface="Hiragino Kaku Gothic Pro W3" charset="-128"/>
              </a:rPr>
              <a:t>アクセスやデータの流出・破壊などを防ぐこと</a:t>
            </a:r>
            <a:endParaRPr lang="en-US" altLang="ja-JP" dirty="0">
              <a:latin typeface="Hiragino Maru Gothic Pro W4" panose="020F0400000000000000" pitchFamily="34" charset="-128"/>
              <a:ea typeface="Hiragino Maru Gothic Pro W4" panose="020F0400000000000000" pitchFamily="34" charset="-128"/>
              <a:cs typeface="Hiragino Kaku Gothic Pro W3" charset="-128"/>
            </a:endParaRPr>
          </a:p>
        </p:txBody>
      </p:sp>
      <p:sp>
        <p:nvSpPr>
          <p:cNvPr id="8" name="テキスト ボックス 7">
            <a:extLst>
              <a:ext uri="{FF2B5EF4-FFF2-40B4-BE49-F238E27FC236}">
                <a16:creationId xmlns:a16="http://schemas.microsoft.com/office/drawing/2014/main" id="{2EF1CBFF-EC01-4048-8C4C-91EC8CFDD686}"/>
              </a:ext>
            </a:extLst>
          </p:cNvPr>
          <p:cNvSpPr txBox="1"/>
          <p:nvPr/>
        </p:nvSpPr>
        <p:spPr>
          <a:xfrm>
            <a:off x="7019628" y="4863870"/>
            <a:ext cx="1440160" cy="461665"/>
          </a:xfrm>
          <a:prstGeom prst="rect">
            <a:avLst/>
          </a:prstGeom>
          <a:noFill/>
        </p:spPr>
        <p:txBody>
          <a:bodyPr wrap="square" rtlCol="0">
            <a:spAutoFit/>
          </a:bodyPr>
          <a:lstStyle/>
          <a:p>
            <a:r>
              <a:rPr lang="ja-JP" altLang="en-US">
                <a:solidFill>
                  <a:srgbClr val="FF0000"/>
                </a:solidFill>
                <a:latin typeface="Hiragino Maru Gothic Pro W4" panose="020F0400000000000000" pitchFamily="34" charset="-128"/>
                <a:ea typeface="Hiragino Maru Gothic Pro W4" panose="020F0400000000000000" pitchFamily="34" charset="-128"/>
              </a:rPr>
              <a:t>←</a:t>
            </a:r>
            <a:r>
              <a:rPr kumimoji="1" lang="ja-JP" altLang="en-US">
                <a:solidFill>
                  <a:srgbClr val="FF0000"/>
                </a:solidFill>
                <a:latin typeface="Hiragino Maru Gothic Pro W4" panose="020F0400000000000000" pitchFamily="34" charset="-128"/>
                <a:ea typeface="Hiragino Maru Gothic Pro W4" panose="020F0400000000000000" pitchFamily="34" charset="-128"/>
              </a:rPr>
              <a:t>本講義</a:t>
            </a:r>
          </a:p>
        </p:txBody>
      </p:sp>
    </p:spTree>
    <p:extLst>
      <p:ext uri="{BB962C8B-B14F-4D97-AF65-F5344CB8AC3E}">
        <p14:creationId xmlns:p14="http://schemas.microsoft.com/office/powerpoint/2010/main" val="140824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3"/>
          <p:cNvSpPr>
            <a:spLocks noGrp="1"/>
          </p:cNvSpPr>
          <p:nvPr>
            <p:ph type="title"/>
          </p:nvPr>
        </p:nvSpPr>
        <p:spPr/>
        <p:txBody>
          <a:bodyPr/>
          <a:lstStyle/>
          <a:p>
            <a:r>
              <a:rPr lang="ja-JP" altLang="en-US" b="1" dirty="0">
                <a:latin typeface="Hiragino Kaku Gothic Pro W6" charset="-128"/>
                <a:ea typeface="Hiragino Kaku Gothic Pro W6" charset="-128"/>
                <a:cs typeface="Hiragino Kaku Gothic Pro W6" charset="-128"/>
              </a:rPr>
              <a:t>目次</a:t>
            </a:r>
          </a:p>
        </p:txBody>
      </p:sp>
      <p:sp>
        <p:nvSpPr>
          <p:cNvPr id="4099" name="コンテンツ プレースホルダー 4"/>
          <p:cNvSpPr>
            <a:spLocks noGrp="1"/>
          </p:cNvSpPr>
          <p:nvPr>
            <p:ph idx="1"/>
          </p:nvPr>
        </p:nvSpPr>
        <p:spPr>
          <a:xfrm>
            <a:off x="685800" y="793750"/>
            <a:ext cx="7772400" cy="5083522"/>
          </a:xfrm>
        </p:spPr>
        <p:txBody>
          <a:bodyPr/>
          <a:lstStyle/>
          <a:p>
            <a:pPr>
              <a:lnSpc>
                <a:spcPct val="150000"/>
              </a:lnSpc>
            </a:pPr>
            <a:r>
              <a:rPr lang="ja-JP" altLang="en-US" dirty="0">
                <a:latin typeface="Hiragino Maru Gothic Pro W4" panose="020F0400000000000000" pitchFamily="34" charset="-128"/>
                <a:ea typeface="Hiragino Maru Gothic Pro W4" panose="020F0400000000000000" pitchFamily="34" charset="-128"/>
                <a:cs typeface="ヒラギノ角ゴ Pro W3"/>
              </a:rPr>
              <a:t>アカウントについて</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a:lnSpc>
                <a:spcPct val="150000"/>
              </a:lnSpc>
            </a:pPr>
            <a:r>
              <a:rPr lang="ja-JP" altLang="en-US" dirty="0">
                <a:solidFill>
                  <a:schemeClr val="tx1"/>
                </a:solidFill>
                <a:latin typeface="Hiragino Maru Gothic Pro W4" panose="020F0400000000000000" pitchFamily="34" charset="-128"/>
                <a:ea typeface="Hiragino Maru Gothic Pro W4" panose="020F0400000000000000" pitchFamily="34" charset="-128"/>
                <a:cs typeface="ヒラギノ角ゴ Pro W3"/>
              </a:rPr>
              <a:t>パスワードの重要性</a:t>
            </a:r>
            <a:endParaRPr lang="en-US" altLang="ja-JP" dirty="0">
              <a:solidFill>
                <a:schemeClr val="tx1"/>
              </a:solidFill>
              <a:latin typeface="Hiragino Maru Gothic Pro W4" panose="020F0400000000000000" pitchFamily="34" charset="-128"/>
              <a:ea typeface="Hiragino Maru Gothic Pro W4" panose="020F0400000000000000" pitchFamily="34" charset="-128"/>
              <a:cs typeface="ヒラギノ角ゴ Pro W3"/>
            </a:endParaRPr>
          </a:p>
          <a:p>
            <a:pPr>
              <a:lnSpc>
                <a:spcPct val="150000"/>
              </a:lnSpc>
            </a:pPr>
            <a:r>
              <a:rPr lang="ja-JP" altLang="en-US" dirty="0">
                <a:solidFill>
                  <a:schemeClr val="tx1"/>
                </a:solidFill>
                <a:latin typeface="Hiragino Maru Gothic Pro W4" panose="020F0400000000000000" pitchFamily="34" charset="-128"/>
                <a:ea typeface="Hiragino Maru Gothic Pro W4" panose="020F0400000000000000" pitchFamily="34" charset="-128"/>
                <a:cs typeface="ヒラギノ角ゴ Pro W3"/>
              </a:rPr>
              <a:t>パスワードクラック</a:t>
            </a:r>
            <a:endParaRPr lang="en-US" altLang="ja-JP" dirty="0">
              <a:solidFill>
                <a:schemeClr val="tx1"/>
              </a:solidFill>
              <a:latin typeface="Hiragino Maru Gothic Pro W4" panose="020F0400000000000000" pitchFamily="34" charset="-128"/>
              <a:ea typeface="Hiragino Maru Gothic Pro W4" panose="020F0400000000000000" pitchFamily="34" charset="-128"/>
              <a:cs typeface="ヒラギノ角ゴ Pro W3"/>
            </a:endParaRPr>
          </a:p>
          <a:p>
            <a:pPr>
              <a:lnSpc>
                <a:spcPct val="150000"/>
              </a:lnSpc>
            </a:pPr>
            <a:r>
              <a:rPr lang="ja-JP" altLang="en-US" dirty="0">
                <a:solidFill>
                  <a:srgbClr val="FF0000"/>
                </a:solidFill>
                <a:latin typeface="Hiragino Maru Gothic Pro W4" panose="020F0400000000000000" pitchFamily="34" charset="-128"/>
                <a:ea typeface="Hiragino Maru Gothic Pro W4" panose="020F0400000000000000" pitchFamily="34" charset="-128"/>
                <a:cs typeface="ヒラギノ角ゴ Pro W3"/>
              </a:rPr>
              <a:t>悪いパスワード・良いパスワード</a:t>
            </a:r>
            <a:endParaRPr lang="en-US" altLang="ja-JP" dirty="0">
              <a:solidFill>
                <a:srgbClr val="FF0000"/>
              </a:solidFill>
              <a:latin typeface="Hiragino Maru Gothic Pro W4" panose="020F0400000000000000" pitchFamily="34" charset="-128"/>
              <a:ea typeface="Hiragino Maru Gothic Pro W4" panose="020F0400000000000000" pitchFamily="34" charset="-128"/>
              <a:cs typeface="ヒラギノ角ゴ Pro W3"/>
            </a:endParaRPr>
          </a:p>
          <a:p>
            <a:pPr>
              <a:lnSpc>
                <a:spcPct val="150000"/>
              </a:lnSpc>
            </a:pPr>
            <a:r>
              <a:rPr lang="ja-JP" altLang="en-US" dirty="0">
                <a:latin typeface="Hiragino Maru Gothic Pro W4" panose="020F0400000000000000" pitchFamily="34" charset="-128"/>
                <a:ea typeface="Hiragino Maru Gothic Pro W4" panose="020F0400000000000000" pitchFamily="34" charset="-128"/>
                <a:cs typeface="ヒラギノ角ゴ Pro W3"/>
              </a:rPr>
              <a:t>パスワードに関するマナー</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a:lnSpc>
                <a:spcPct val="150000"/>
              </a:lnSpc>
            </a:pPr>
            <a:r>
              <a:rPr lang="en-US" altLang="ja-JP" dirty="0">
                <a:latin typeface="Hiragino Maru Gothic Pro W4" panose="020F0400000000000000" pitchFamily="34" charset="-128"/>
                <a:ea typeface="Hiragino Maru Gothic Pro W4" panose="020F0400000000000000" pitchFamily="34" charset="-128"/>
                <a:cs typeface="ヒラギノ角ゴ Pro W3"/>
              </a:rPr>
              <a:t>UNIX </a:t>
            </a:r>
            <a:r>
              <a:rPr lang="ja-JP" altLang="en-US" dirty="0">
                <a:latin typeface="Hiragino Maru Gothic Pro W4" panose="020F0400000000000000" pitchFamily="34" charset="-128"/>
                <a:ea typeface="Hiragino Maru Gothic Pro W4" panose="020F0400000000000000" pitchFamily="34" charset="-128"/>
                <a:cs typeface="ヒラギノ角ゴ Pro W3"/>
              </a:rPr>
              <a:t>におけるパスワード管理</a:t>
            </a:r>
          </a:p>
          <a:p>
            <a:pPr>
              <a:lnSpc>
                <a:spcPct val="150000"/>
              </a:lnSpc>
            </a:pPr>
            <a:endParaRPr lang="ja-JP" altLang="en-US" dirty="0"/>
          </a:p>
        </p:txBody>
      </p:sp>
    </p:spTree>
    <p:extLst>
      <p:ext uri="{BB962C8B-B14F-4D97-AF65-F5344CB8AC3E}">
        <p14:creationId xmlns:p14="http://schemas.microsoft.com/office/powerpoint/2010/main" val="4250936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55576" y="980728"/>
            <a:ext cx="7632848" cy="864096"/>
          </a:xfrm>
          <a:prstGeom prst="rect">
            <a:avLst/>
          </a:prstGeom>
          <a:gradFill>
            <a:gsLst>
              <a:gs pos="0">
                <a:schemeClr val="bg1">
                  <a:lumMod val="20000"/>
                  <a:lumOff val="80000"/>
                </a:schemeClr>
              </a:gs>
              <a:gs pos="100000">
                <a:schemeClr val="accent1">
                  <a:shade val="93000"/>
                  <a:satMod val="13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ea typeface="Hiragino Maru Gothic Pro W4" panose="020F0400000000000000" pitchFamily="34" charset="-128"/>
            </a:endParaRPr>
          </a:p>
        </p:txBody>
      </p:sp>
      <p:sp>
        <p:nvSpPr>
          <p:cNvPr id="2" name="タイトル 1"/>
          <p:cNvSpPr>
            <a:spLocks noGrp="1"/>
          </p:cNvSpPr>
          <p:nvPr>
            <p:ph type="title"/>
          </p:nvPr>
        </p:nvSpPr>
        <p:spPr/>
        <p:txBody>
          <a:bodyPr/>
          <a:lstStyle/>
          <a:p>
            <a:r>
              <a:rPr kumimoji="1" lang="ja-JP" altLang="en-US" b="1" dirty="0">
                <a:latin typeface="Hiragino Kaku Gothic Pro W6" charset="-128"/>
                <a:ea typeface="Hiragino Kaku Gothic Pro W6" charset="-128"/>
                <a:cs typeface="Hiragino Kaku Gothic Pro W6" charset="-128"/>
              </a:rPr>
              <a:t>悪いパスワード</a:t>
            </a:r>
          </a:p>
        </p:txBody>
      </p:sp>
      <p:sp>
        <p:nvSpPr>
          <p:cNvPr id="3" name="コンテンツ プレースホルダー 2"/>
          <p:cNvSpPr>
            <a:spLocks noGrp="1"/>
          </p:cNvSpPr>
          <p:nvPr>
            <p:ph idx="1"/>
          </p:nvPr>
        </p:nvSpPr>
        <p:spPr>
          <a:xfrm>
            <a:off x="126554" y="980728"/>
            <a:ext cx="8892480" cy="5328592"/>
          </a:xfrm>
        </p:spPr>
        <p:txBody>
          <a:bodyPr/>
          <a:lstStyle/>
          <a:p>
            <a:pPr marL="0" indent="0" algn="ctr">
              <a:buNone/>
            </a:pPr>
            <a:r>
              <a:rPr lang="ja-JP" altLang="en-US" sz="2400">
                <a:latin typeface="Hiragino Maru Gothic Pro W4" panose="020F0400000000000000" pitchFamily="34" charset="-128"/>
                <a:ea typeface="Hiragino Maru Gothic Pro W4" panose="020F0400000000000000" pitchFamily="34" charset="-128"/>
                <a:cs typeface="ヒラギノ角ゴ Pro W3"/>
              </a:rPr>
              <a:t>氏名</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 : </a:t>
            </a:r>
            <a:r>
              <a:rPr lang="ja-JP" altLang="en-US" sz="2400" dirty="0">
                <a:latin typeface="Hiragino Maru Gothic Pro W4" panose="020F0400000000000000" pitchFamily="34" charset="-128"/>
                <a:ea typeface="Hiragino Maru Gothic Pro W4" panose="020F0400000000000000" pitchFamily="34" charset="-128"/>
                <a:cs typeface="ヒラギノ角ゴ Pro W3"/>
              </a:rPr>
              <a:t>森</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2400" dirty="0">
                <a:latin typeface="Hiragino Maru Gothic Pro W4" panose="020F0400000000000000" pitchFamily="34" charset="-128"/>
                <a:ea typeface="Hiragino Maru Gothic Pro W4" panose="020F0400000000000000" pitchFamily="34" charset="-128"/>
                <a:cs typeface="ヒラギノ角ゴ Pro W3"/>
              </a:rPr>
              <a:t>祥介</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2400" dirty="0">
                <a:latin typeface="Hiragino Maru Gothic Pro W4" panose="020F0400000000000000" pitchFamily="34" charset="-128"/>
                <a:ea typeface="Hiragino Maru Gothic Pro W4" panose="020F0400000000000000" pitchFamily="34" charset="-128"/>
                <a:cs typeface="ヒラギノ角ゴ Pro W3"/>
              </a:rPr>
              <a:t>アカウント名</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 : </a:t>
            </a:r>
            <a:r>
              <a:rPr lang="en-US" altLang="ja-JP" sz="2400" dirty="0" err="1">
                <a:latin typeface="Hiragino Maru Gothic Pro W4" panose="020F0400000000000000" pitchFamily="34" charset="-128"/>
                <a:ea typeface="Hiragino Maru Gothic Pro W4" panose="020F0400000000000000" pitchFamily="34" charset="-128"/>
                <a:cs typeface="ヒラギノ角ゴ Pro W3"/>
              </a:rPr>
              <a:t>hoge</a:t>
            </a:r>
            <a:endParaRPr lang="en-US" altLang="ja-JP" sz="2400" dirty="0">
              <a:latin typeface="Hiragino Maru Gothic Pro W4" panose="020F0400000000000000" pitchFamily="34" charset="-128"/>
              <a:ea typeface="Hiragino Maru Gothic Pro W4" panose="020F0400000000000000" pitchFamily="34" charset="-128"/>
              <a:cs typeface="ヒラギノ角ゴ Pro W3"/>
            </a:endParaRPr>
          </a:p>
          <a:p>
            <a:pPr marL="0" indent="0" algn="ctr">
              <a:buNone/>
            </a:pPr>
            <a:r>
              <a:rPr kumimoji="1" lang="ja-JP" altLang="en-US" sz="2400" dirty="0">
                <a:latin typeface="Hiragino Maru Gothic Pro W4" panose="020F0400000000000000" pitchFamily="34" charset="-128"/>
                <a:ea typeface="Hiragino Maru Gothic Pro W4" panose="020F0400000000000000" pitchFamily="34" charset="-128"/>
                <a:cs typeface="ヒラギノ角ゴ Pro W3"/>
              </a:rPr>
              <a:t>住所</a:t>
            </a:r>
            <a:r>
              <a:rPr kumimoji="1" lang="en-US" altLang="ja-JP" sz="2400" dirty="0">
                <a:latin typeface="Hiragino Maru Gothic Pro W4" panose="020F0400000000000000" pitchFamily="34" charset="-128"/>
                <a:ea typeface="Hiragino Maru Gothic Pro W4" panose="020F0400000000000000" pitchFamily="34" charset="-128"/>
                <a:cs typeface="ヒラギノ角ゴ Pro W3"/>
              </a:rPr>
              <a:t> : </a:t>
            </a:r>
            <a:r>
              <a:rPr kumimoji="1" lang="ja-JP" altLang="en-US" sz="2400" dirty="0">
                <a:latin typeface="Hiragino Maru Gothic Pro W4" panose="020F0400000000000000" pitchFamily="34" charset="-128"/>
                <a:ea typeface="Hiragino Maru Gothic Pro W4" panose="020F0400000000000000" pitchFamily="34" charset="-128"/>
                <a:cs typeface="ヒラギノ角ゴ Pro W3"/>
              </a:rPr>
              <a:t>神戸市灘区六甲台町</a:t>
            </a:r>
            <a:r>
              <a:rPr kumimoji="1" lang="en-US" altLang="ja-JP" sz="2400" dirty="0">
                <a:latin typeface="Hiragino Maru Gothic Pro W4" panose="020F0400000000000000" pitchFamily="34" charset="-128"/>
                <a:ea typeface="Hiragino Maru Gothic Pro W4" panose="020F0400000000000000" pitchFamily="34" charset="-128"/>
                <a:cs typeface="ヒラギノ角ゴ Pro W3"/>
              </a:rPr>
              <a:t>1-1, </a:t>
            </a:r>
            <a:r>
              <a:rPr kumimoji="1" lang="ja-JP" altLang="en-US" sz="2400" dirty="0">
                <a:latin typeface="Hiragino Maru Gothic Pro W4" panose="020F0400000000000000" pitchFamily="34" charset="-128"/>
                <a:ea typeface="Hiragino Maru Gothic Pro W4" panose="020F0400000000000000" pitchFamily="34" charset="-128"/>
                <a:cs typeface="ヒラギノ角ゴ Pro W3"/>
              </a:rPr>
              <a:t>電話</a:t>
            </a:r>
            <a:r>
              <a:rPr kumimoji="1" lang="en-US" altLang="ja-JP" sz="2400" dirty="0">
                <a:latin typeface="Hiragino Maru Gothic Pro W4" panose="020F0400000000000000" pitchFamily="34" charset="-128"/>
                <a:ea typeface="Hiragino Maru Gothic Pro W4" panose="020F0400000000000000" pitchFamily="34" charset="-128"/>
                <a:cs typeface="ヒラギノ角ゴ Pro W3"/>
              </a:rPr>
              <a:t> : </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078-881-12**</a:t>
            </a:r>
          </a:p>
          <a:p>
            <a:pPr marL="0" indent="0" algn="ctr">
              <a:buNone/>
            </a:pPr>
            <a:r>
              <a:rPr lang="ja-JP" altLang="en-US" sz="3600">
                <a:solidFill>
                  <a:srgbClr val="FF6600"/>
                </a:solidFill>
                <a:latin typeface="Hiragino Maru Gothic Pro W4" panose="020F0400000000000000" pitchFamily="34" charset="-128"/>
                <a:cs typeface="ヒラギノ角ゴ Pro W3"/>
              </a:rPr>
              <a:t>次のようなパスワードはダメ！</a:t>
            </a:r>
            <a:endParaRPr kumimoji="1" lang="en-US" altLang="ja-JP" sz="1200" dirty="0">
              <a:latin typeface="Hiragino Maru Gothic Pro W4" panose="020F0400000000000000" pitchFamily="34" charset="-128"/>
              <a:ea typeface="Hiragino Maru Gothic Pro W4" panose="020F0400000000000000" pitchFamily="34" charset="-128"/>
              <a:cs typeface="ヒラギノ角ゴ Pro W3"/>
            </a:endParaRPr>
          </a:p>
          <a:p>
            <a:r>
              <a:rPr lang="ja-JP" altLang="en-US" sz="2400" dirty="0">
                <a:latin typeface="Hiragino Maru Gothic Pro W4" panose="020F0400000000000000" pitchFamily="34" charset="-128"/>
                <a:ea typeface="Hiragino Maru Gothic Pro W4" panose="020F0400000000000000" pitchFamily="34" charset="-128"/>
                <a:cs typeface="ヒラギノ角ゴ Pro W3"/>
              </a:rPr>
              <a:t>アカウント名</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2400" dirty="0">
                <a:latin typeface="Hiragino Maru Gothic Pro W4" panose="020F0400000000000000" pitchFamily="34" charset="-128"/>
                <a:ea typeface="Hiragino Maru Gothic Pro W4" panose="020F0400000000000000" pitchFamily="34" charset="-128"/>
                <a:cs typeface="ヒラギノ角ゴ Pro W3"/>
              </a:rPr>
              <a:t>本名</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2400" dirty="0">
                <a:latin typeface="Hiragino Maru Gothic Pro W4" panose="020F0400000000000000" pitchFamily="34" charset="-128"/>
                <a:ea typeface="Hiragino Maru Gothic Pro W4" panose="020F0400000000000000" pitchFamily="34" charset="-128"/>
                <a:cs typeface="ヒラギノ角ゴ Pro W3"/>
              </a:rPr>
              <a:t>関係者の名前</a:t>
            </a:r>
            <a:endParaRPr lang="en-US" altLang="ja-JP" sz="2400" dirty="0">
              <a:latin typeface="Hiragino Maru Gothic Pro W4" panose="020F0400000000000000" pitchFamily="34" charset="-128"/>
              <a:ea typeface="Hiragino Maru Gothic Pro W4" panose="020F0400000000000000" pitchFamily="34" charset="-128"/>
              <a:cs typeface="ヒラギノ角ゴ Pro W3"/>
            </a:endParaRPr>
          </a:p>
          <a:p>
            <a:pPr lvl="1"/>
            <a:r>
              <a:rPr lang="en-US" altLang="ja-JP" sz="2000" dirty="0" err="1">
                <a:latin typeface="Hiragino Maru Gothic Pro W4" panose="020F0400000000000000" pitchFamily="34" charset="-128"/>
                <a:ea typeface="Hiragino Maru Gothic Pro W4" panose="020F0400000000000000" pitchFamily="34" charset="-128"/>
                <a:cs typeface="ヒラギノ角ゴ Pro W3"/>
              </a:rPr>
              <a:t>hoge</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 </a:t>
            </a:r>
            <a:r>
              <a:rPr lang="en-US" altLang="ja-JP" sz="2000" dirty="0" err="1">
                <a:latin typeface="Hiragino Maru Gothic Pro W4" panose="020F0400000000000000" pitchFamily="34" charset="-128"/>
                <a:ea typeface="Hiragino Maru Gothic Pro W4" panose="020F0400000000000000" pitchFamily="34" charset="-128"/>
                <a:cs typeface="ヒラギノ角ゴ Pro W3"/>
              </a:rPr>
              <a:t>mori</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 </a:t>
            </a:r>
            <a:r>
              <a:rPr lang="en-US" altLang="ja-JP" sz="2000" dirty="0" err="1">
                <a:latin typeface="Hiragino Maru Gothic Pro W4" panose="020F0400000000000000" pitchFamily="34" charset="-128"/>
                <a:ea typeface="Hiragino Maru Gothic Pro W4" panose="020F0400000000000000" pitchFamily="34" charset="-128"/>
                <a:cs typeface="ヒラギノ角ゴ Pro W3"/>
              </a:rPr>
              <a:t>ishikawa</a:t>
            </a:r>
            <a:endParaRPr lang="en-US" altLang="ja-JP" sz="2000" dirty="0">
              <a:latin typeface="Hiragino Maru Gothic Pro W4" panose="020F0400000000000000" pitchFamily="34" charset="-128"/>
              <a:ea typeface="Hiragino Maru Gothic Pro W4" panose="020F0400000000000000" pitchFamily="34" charset="-128"/>
              <a:cs typeface="ヒラギノ角ゴ Pro W3"/>
            </a:endParaRPr>
          </a:p>
          <a:p>
            <a:r>
              <a:rPr kumimoji="1" lang="ja-JP" altLang="en-US" sz="2400" dirty="0">
                <a:latin typeface="Hiragino Maru Gothic Pro W4" panose="020F0400000000000000" pitchFamily="34" charset="-128"/>
                <a:ea typeface="Hiragino Maru Gothic Pro W4" panose="020F0400000000000000" pitchFamily="34" charset="-128"/>
                <a:cs typeface="ヒラギノ角ゴ Pro W3"/>
              </a:rPr>
              <a:t>電話番号</a:t>
            </a:r>
            <a:r>
              <a:rPr kumimoji="1" lang="en-US" altLang="ja-JP" sz="2400" dirty="0">
                <a:latin typeface="Hiragino Maru Gothic Pro W4" panose="020F0400000000000000" pitchFamily="34" charset="-128"/>
                <a:ea typeface="Hiragino Maru Gothic Pro W4" panose="020F0400000000000000" pitchFamily="34" charset="-128"/>
                <a:cs typeface="ヒラギノ角ゴ Pro W3"/>
              </a:rPr>
              <a:t>, </a:t>
            </a:r>
            <a:r>
              <a:rPr kumimoji="1" lang="ja-JP" altLang="en-US" sz="2400" dirty="0">
                <a:latin typeface="Hiragino Maru Gothic Pro W4" panose="020F0400000000000000" pitchFamily="34" charset="-128"/>
                <a:ea typeface="Hiragino Maru Gothic Pro W4" panose="020F0400000000000000" pitchFamily="34" charset="-128"/>
                <a:cs typeface="ヒラギノ角ゴ Pro W3"/>
              </a:rPr>
              <a:t>住所</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2400" dirty="0">
                <a:latin typeface="Hiragino Maru Gothic Pro W4" panose="020F0400000000000000" pitchFamily="34" charset="-128"/>
                <a:ea typeface="Hiragino Maru Gothic Pro W4" panose="020F0400000000000000" pitchFamily="34" charset="-128"/>
                <a:cs typeface="ヒラギノ角ゴ Pro W3"/>
              </a:rPr>
              <a:t>生年月日</a:t>
            </a:r>
            <a:r>
              <a:rPr kumimoji="1" lang="ja-JP" altLang="en-US" sz="2400" dirty="0">
                <a:latin typeface="Hiragino Maru Gothic Pro W4" panose="020F0400000000000000" pitchFamily="34" charset="-128"/>
                <a:ea typeface="Hiragino Maru Gothic Pro W4" panose="020F0400000000000000" pitchFamily="34" charset="-128"/>
                <a:cs typeface="ヒラギノ角ゴ Pro W3"/>
              </a:rPr>
              <a:t>など個人情報から推測できるもの</a:t>
            </a:r>
            <a:endParaRPr lang="en-US" altLang="ja-JP" sz="2400" dirty="0">
              <a:latin typeface="Hiragino Maru Gothic Pro W4" panose="020F0400000000000000" pitchFamily="34" charset="-128"/>
              <a:ea typeface="Hiragino Maru Gothic Pro W4" panose="020F0400000000000000" pitchFamily="34" charset="-128"/>
              <a:cs typeface="ヒラギノ角ゴ Pro W3"/>
            </a:endParaRPr>
          </a:p>
          <a:p>
            <a:pPr lvl="1"/>
            <a:r>
              <a:rPr lang="en-US" altLang="ja-JP" sz="2000" dirty="0">
                <a:latin typeface="Hiragino Maru Gothic Pro W4" panose="020F0400000000000000" pitchFamily="34" charset="-128"/>
                <a:ea typeface="Hiragino Maru Gothic Pro W4" panose="020F0400000000000000" pitchFamily="34" charset="-128"/>
                <a:cs typeface="ヒラギノ角ゴ Pro W3"/>
              </a:rPr>
              <a:t>07888112, </a:t>
            </a:r>
            <a:r>
              <a:rPr lang="en-US" altLang="ja-JP" sz="2000" dirty="0" err="1">
                <a:latin typeface="Hiragino Maru Gothic Pro W4" panose="020F0400000000000000" pitchFamily="34" charset="-128"/>
                <a:ea typeface="Hiragino Maru Gothic Pro W4" panose="020F0400000000000000" pitchFamily="34" charset="-128"/>
                <a:cs typeface="ヒラギノ角ゴ Pro W3"/>
              </a:rPr>
              <a:t>rokkodai</a:t>
            </a:r>
            <a:endParaRPr kumimoji="1" lang="en-US" altLang="ja-JP" sz="2000" dirty="0">
              <a:latin typeface="Hiragino Maru Gothic Pro W4" panose="020F0400000000000000" pitchFamily="34" charset="-128"/>
              <a:ea typeface="Hiragino Maru Gothic Pro W4" panose="020F0400000000000000" pitchFamily="34" charset="-128"/>
              <a:cs typeface="ヒラギノ角ゴ Pro W3"/>
            </a:endParaRPr>
          </a:p>
          <a:p>
            <a:r>
              <a:rPr lang="ja-JP" altLang="en-US" sz="2400" dirty="0">
                <a:latin typeface="Hiragino Maru Gothic Pro W4" panose="020F0400000000000000" pitchFamily="34" charset="-128"/>
                <a:ea typeface="Hiragino Maru Gothic Pro W4" panose="020F0400000000000000" pitchFamily="34" charset="-128"/>
                <a:cs typeface="ヒラギノ角ゴ Pro W3"/>
              </a:rPr>
              <a:t>上記から簡単に作れるもの</a:t>
            </a:r>
            <a:endParaRPr lang="en-US" altLang="ja-JP" sz="2400" dirty="0">
              <a:latin typeface="Hiragino Maru Gothic Pro W4" panose="020F0400000000000000" pitchFamily="34" charset="-128"/>
              <a:ea typeface="Hiragino Maru Gothic Pro W4" panose="020F0400000000000000" pitchFamily="34" charset="-128"/>
              <a:cs typeface="ヒラギノ角ゴ Pro W3"/>
            </a:endParaRPr>
          </a:p>
          <a:p>
            <a:pPr lvl="1"/>
            <a:r>
              <a:rPr lang="en-US" altLang="ja-JP" sz="2000" dirty="0" err="1">
                <a:latin typeface="Hiragino Maru Gothic Pro W4" panose="020F0400000000000000" pitchFamily="34" charset="-128"/>
                <a:ea typeface="Hiragino Maru Gothic Pro W4" panose="020F0400000000000000" pitchFamily="34" charset="-128"/>
                <a:cs typeface="ヒラギノ角ゴ Pro W3"/>
              </a:rPr>
              <a:t>Ymori</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 Mori078, mori07</a:t>
            </a:r>
          </a:p>
          <a:p>
            <a:r>
              <a:rPr kumimoji="1" lang="ja-JP" altLang="en-US" sz="2400" dirty="0">
                <a:latin typeface="Hiragino Maru Gothic Pro W4" panose="020F0400000000000000" pitchFamily="34" charset="-128"/>
                <a:ea typeface="Hiragino Maru Gothic Pro W4" panose="020F0400000000000000" pitchFamily="34" charset="-128"/>
                <a:cs typeface="ヒラギノ角ゴ Pro W3"/>
              </a:rPr>
              <a:t>上記を「</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s </a:t>
            </a:r>
            <a:r>
              <a:rPr kumimoji="1" lang="ja-JP" altLang="en-US" sz="2400" dirty="0">
                <a:latin typeface="Hiragino Maru Gothic Pro W4" panose="020F0400000000000000" pitchFamily="34" charset="-128"/>
                <a:ea typeface="Hiragino Maru Gothic Pro W4" panose="020F0400000000000000" pitchFamily="34" charset="-128"/>
                <a:cs typeface="ヒラギノ角ゴ Pro W3"/>
              </a:rPr>
              <a:t>を</a:t>
            </a:r>
            <a:r>
              <a:rPr kumimoji="1" lang="en-US" altLang="ja-JP" sz="2400" dirty="0">
                <a:latin typeface="Hiragino Maru Gothic Pro W4" panose="020F0400000000000000" pitchFamily="34" charset="-128"/>
                <a:ea typeface="Hiragino Maru Gothic Pro W4" panose="020F0400000000000000" pitchFamily="34" charset="-128"/>
                <a:cs typeface="ヒラギノ角ゴ Pro W3"/>
              </a:rPr>
              <a:t> $</a:t>
            </a:r>
            <a:r>
              <a:rPr kumimoji="1" lang="ja-JP" altLang="en-US" sz="2400" dirty="0">
                <a:latin typeface="Hiragino Maru Gothic Pro W4" panose="020F0400000000000000" pitchFamily="34" charset="-128"/>
                <a:ea typeface="Hiragino Maru Gothic Pro W4" panose="020F0400000000000000" pitchFamily="34" charset="-128"/>
                <a:cs typeface="ヒラギノ角ゴ Pro W3"/>
              </a:rPr>
              <a:t>」</a:t>
            </a:r>
            <a:r>
              <a:rPr kumimoji="1" lang="en-US" altLang="ja-JP" sz="2400" dirty="0">
                <a:latin typeface="Hiragino Maru Gothic Pro W4" panose="020F0400000000000000" pitchFamily="34" charset="-128"/>
                <a:ea typeface="Hiragino Maru Gothic Pro W4" panose="020F0400000000000000" pitchFamily="34" charset="-128"/>
                <a:cs typeface="ヒラギノ角ゴ Pro W3"/>
              </a:rPr>
              <a:t>, </a:t>
            </a:r>
            <a:r>
              <a:rPr kumimoji="1" lang="ja-JP" altLang="en-US" sz="2400" dirty="0">
                <a:latin typeface="Hiragino Maru Gothic Pro W4" panose="020F0400000000000000" pitchFamily="34" charset="-128"/>
                <a:ea typeface="Hiragino Maru Gothic Pro W4" panose="020F0400000000000000" pitchFamily="34" charset="-128"/>
                <a:cs typeface="ヒラギノ角ゴ Pro W3"/>
              </a:rPr>
              <a:t>「</a:t>
            </a:r>
            <a:r>
              <a:rPr kumimoji="1" lang="en-US" altLang="ja-JP" sz="2400" dirty="0">
                <a:latin typeface="Hiragino Maru Gothic Pro W4" panose="020F0400000000000000" pitchFamily="34" charset="-128"/>
                <a:ea typeface="Hiragino Maru Gothic Pro W4" panose="020F0400000000000000" pitchFamily="34" charset="-128"/>
                <a:cs typeface="ヒラギノ角ゴ Pro W3"/>
              </a:rPr>
              <a:t>o </a:t>
            </a:r>
            <a:r>
              <a:rPr kumimoji="1" lang="ja-JP" altLang="en-US" sz="2400" dirty="0">
                <a:latin typeface="Hiragino Maru Gothic Pro W4" panose="020F0400000000000000" pitchFamily="34" charset="-128"/>
                <a:ea typeface="Hiragino Maru Gothic Pro W4" panose="020F0400000000000000" pitchFamily="34" charset="-128"/>
                <a:cs typeface="ヒラギノ角ゴ Pro W3"/>
              </a:rPr>
              <a:t>を</a:t>
            </a:r>
            <a:r>
              <a:rPr kumimoji="1" lang="en-US" altLang="ja-JP" sz="2400" dirty="0">
                <a:latin typeface="Hiragino Maru Gothic Pro W4" panose="020F0400000000000000" pitchFamily="34" charset="-128"/>
                <a:ea typeface="Hiragino Maru Gothic Pro W4" panose="020F0400000000000000" pitchFamily="34" charset="-128"/>
                <a:cs typeface="ヒラギノ角ゴ Pro W3"/>
              </a:rPr>
              <a:t> 0</a:t>
            </a:r>
            <a:r>
              <a:rPr kumimoji="1" lang="ja-JP" altLang="en-US" sz="2400" dirty="0">
                <a:latin typeface="Hiragino Maru Gothic Pro W4" panose="020F0400000000000000" pitchFamily="34" charset="-128"/>
                <a:ea typeface="Hiragino Maru Gothic Pro W4" panose="020F0400000000000000" pitchFamily="34" charset="-128"/>
                <a:cs typeface="ヒラギノ角ゴ Pro W3"/>
              </a:rPr>
              <a:t>」</a:t>
            </a:r>
            <a:r>
              <a:rPr kumimoji="1" lang="en-US" altLang="ja-JP" sz="24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2400" dirty="0">
                <a:latin typeface="Hiragino Maru Gothic Pro W4" panose="020F0400000000000000" pitchFamily="34" charset="-128"/>
                <a:ea typeface="Hiragino Maru Gothic Pro W4" panose="020F0400000000000000" pitchFamily="34" charset="-128"/>
                <a:cs typeface="ヒラギノ角ゴ Pro W3"/>
              </a:rPr>
              <a:t>「</a:t>
            </a:r>
            <a:r>
              <a:rPr lang="en-US" altLang="ja-JP" sz="2400" dirty="0" err="1">
                <a:latin typeface="Hiragino Maru Gothic Pro W4" panose="020F0400000000000000" pitchFamily="34" charset="-128"/>
                <a:ea typeface="Hiragino Maru Gothic Pro W4" panose="020F0400000000000000" pitchFamily="34" charset="-128"/>
                <a:cs typeface="ヒラギノ角ゴ Pro W3"/>
              </a:rPr>
              <a:t>i</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2400" dirty="0">
                <a:latin typeface="Hiragino Maru Gothic Pro W4" panose="020F0400000000000000" pitchFamily="34" charset="-128"/>
                <a:ea typeface="Hiragino Maru Gothic Pro W4" panose="020F0400000000000000" pitchFamily="34" charset="-128"/>
                <a:cs typeface="ヒラギノ角ゴ Pro W3"/>
              </a:rPr>
              <a:t>を</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 1</a:t>
            </a:r>
            <a:r>
              <a:rPr lang="ja-JP" altLang="en-US" sz="2400" dirty="0">
                <a:latin typeface="Hiragino Maru Gothic Pro W4" panose="020F0400000000000000" pitchFamily="34" charset="-128"/>
                <a:ea typeface="Hiragino Maru Gothic Pro W4" panose="020F0400000000000000" pitchFamily="34" charset="-128"/>
                <a:cs typeface="ヒラギノ角ゴ Pro W3"/>
              </a:rPr>
              <a:t>」など単純な規則で変えたもの</a:t>
            </a:r>
            <a:endParaRPr lang="en-US" altLang="ja-JP" sz="2400" dirty="0">
              <a:latin typeface="Hiragino Maru Gothic Pro W4" panose="020F0400000000000000" pitchFamily="34" charset="-128"/>
              <a:ea typeface="Hiragino Maru Gothic Pro W4" panose="020F0400000000000000" pitchFamily="34" charset="-128"/>
              <a:cs typeface="ヒラギノ角ゴ Pro W3"/>
            </a:endParaRPr>
          </a:p>
          <a:p>
            <a:pPr lvl="1"/>
            <a:r>
              <a:rPr kumimoji="1" lang="en-US" altLang="ja-JP" sz="2000" dirty="0">
                <a:latin typeface="Hiragino Maru Gothic Pro W4" panose="020F0400000000000000" pitchFamily="34" charset="-128"/>
                <a:ea typeface="Hiragino Maru Gothic Pro W4" panose="020F0400000000000000" pitchFamily="34" charset="-128"/>
                <a:cs typeface="ヒラギノ角ゴ Pro W3"/>
              </a:rPr>
              <a:t>$m0r1</a:t>
            </a:r>
          </a:p>
        </p:txBody>
      </p:sp>
    </p:spTree>
    <p:extLst>
      <p:ext uri="{BB962C8B-B14F-4D97-AF65-F5344CB8AC3E}">
        <p14:creationId xmlns:p14="http://schemas.microsoft.com/office/powerpoint/2010/main" val="377114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116632"/>
            <a:ext cx="7773988" cy="677118"/>
          </a:xfrm>
        </p:spPr>
        <p:txBody>
          <a:bodyPr/>
          <a:lstStyle/>
          <a:p>
            <a:r>
              <a:rPr kumimoji="1" lang="ja-JP" altLang="en-US" b="1" dirty="0">
                <a:latin typeface="Hiragino Kaku Gothic Pro W6" charset="-128"/>
                <a:ea typeface="Hiragino Kaku Gothic Pro W6" charset="-128"/>
                <a:cs typeface="Hiragino Kaku Gothic Pro W6" charset="-128"/>
              </a:rPr>
              <a:t>悪いパスワード</a:t>
            </a:r>
          </a:p>
        </p:txBody>
      </p:sp>
      <p:sp>
        <p:nvSpPr>
          <p:cNvPr id="3" name="コンテンツ プレースホルダー 2"/>
          <p:cNvSpPr>
            <a:spLocks noGrp="1"/>
          </p:cNvSpPr>
          <p:nvPr>
            <p:ph idx="1"/>
          </p:nvPr>
        </p:nvSpPr>
        <p:spPr>
          <a:xfrm>
            <a:off x="180306" y="980728"/>
            <a:ext cx="8784976" cy="5328592"/>
          </a:xfrm>
        </p:spPr>
        <p:txBody>
          <a:bodyPr/>
          <a:lstStyle/>
          <a:p>
            <a:pPr marL="0" indent="0" algn="ctr">
              <a:buNone/>
            </a:pPr>
            <a:r>
              <a:rPr kumimoji="1" lang="ja-JP" altLang="en-US" sz="3600" dirty="0">
                <a:solidFill>
                  <a:srgbClr val="FF6600"/>
                </a:solidFill>
                <a:latin typeface="Hiragino Maru Gothic Pro W4" panose="020F0400000000000000" pitchFamily="34" charset="-128"/>
                <a:ea typeface="Hiragino Maru Gothic Pro W4" panose="020F0400000000000000" pitchFamily="34" charset="-128"/>
                <a:cs typeface="ヒラギノ角ゴ Pro W3"/>
              </a:rPr>
              <a:t>次のようなパスワードもダメ！</a:t>
            </a:r>
            <a:endParaRPr kumimoji="1" lang="en-US" altLang="ja-JP" sz="3600" dirty="0">
              <a:solidFill>
                <a:srgbClr val="FF6600"/>
              </a:solidFill>
              <a:latin typeface="Hiragino Maru Gothic Pro W4" panose="020F0400000000000000" pitchFamily="34" charset="-128"/>
              <a:ea typeface="Hiragino Maru Gothic Pro W4" panose="020F0400000000000000" pitchFamily="34" charset="-128"/>
              <a:cs typeface="ヒラギノ角ゴ Pro W3"/>
            </a:endParaRPr>
          </a:p>
          <a:p>
            <a:pPr marL="0" indent="0" algn="ctr">
              <a:buNone/>
            </a:pPr>
            <a:endParaRPr kumimoji="1" lang="en-US" altLang="ja-JP" sz="1200" dirty="0">
              <a:solidFill>
                <a:srgbClr val="FF6600"/>
              </a:solidFill>
              <a:latin typeface="Hiragino Maru Gothic Pro W4" panose="020F0400000000000000" pitchFamily="34" charset="-128"/>
              <a:ea typeface="Hiragino Maru Gothic Pro W4" panose="020F0400000000000000" pitchFamily="34" charset="-128"/>
              <a:cs typeface="ヒラギノ角ゴ Pro W3"/>
            </a:endParaRPr>
          </a:p>
          <a:p>
            <a:r>
              <a:rPr kumimoji="1" lang="ja-JP" altLang="en-US" sz="2400" dirty="0">
                <a:latin typeface="Hiragino Maru Gothic Pro W4" panose="020F0400000000000000" pitchFamily="34" charset="-128"/>
                <a:ea typeface="Hiragino Maru Gothic Pro W4" panose="020F0400000000000000" pitchFamily="34" charset="-128"/>
                <a:cs typeface="ヒラギノ角ゴ Pro W3"/>
              </a:rPr>
              <a:t>人名</a:t>
            </a:r>
            <a:r>
              <a:rPr kumimoji="1" lang="en-US" altLang="ja-JP" sz="2400" dirty="0">
                <a:latin typeface="Hiragino Maru Gothic Pro W4" panose="020F0400000000000000" pitchFamily="34" charset="-128"/>
                <a:ea typeface="Hiragino Maru Gothic Pro W4" panose="020F0400000000000000" pitchFamily="34" charset="-128"/>
                <a:cs typeface="ヒラギノ角ゴ Pro W3"/>
              </a:rPr>
              <a:t>, </a:t>
            </a:r>
            <a:r>
              <a:rPr kumimoji="1" lang="ja-JP" altLang="en-US" sz="2400" dirty="0">
                <a:latin typeface="Hiragino Maru Gothic Pro W4" panose="020F0400000000000000" pitchFamily="34" charset="-128"/>
                <a:ea typeface="Hiragino Maru Gothic Pro W4" panose="020F0400000000000000" pitchFamily="34" charset="-128"/>
                <a:cs typeface="ヒラギノ角ゴ Pro W3"/>
              </a:rPr>
              <a:t>固有名詞</a:t>
            </a:r>
            <a:r>
              <a:rPr kumimoji="1" lang="en-US" altLang="ja-JP" sz="2400" dirty="0">
                <a:latin typeface="Hiragino Maru Gothic Pro W4" panose="020F0400000000000000" pitchFamily="34" charset="-128"/>
                <a:ea typeface="Hiragino Maru Gothic Pro W4" panose="020F0400000000000000" pitchFamily="34" charset="-128"/>
                <a:cs typeface="ヒラギノ角ゴ Pro W3"/>
              </a:rPr>
              <a:t>, </a:t>
            </a:r>
            <a:r>
              <a:rPr kumimoji="1" lang="ja-JP" altLang="en-US" sz="2400" dirty="0">
                <a:latin typeface="Hiragino Maru Gothic Pro W4" panose="020F0400000000000000" pitchFamily="34" charset="-128"/>
                <a:ea typeface="Hiragino Maru Gothic Pro W4" panose="020F0400000000000000" pitchFamily="34" charset="-128"/>
                <a:cs typeface="ヒラギノ角ゴ Pro W3"/>
              </a:rPr>
              <a:t>コマンド</a:t>
            </a:r>
            <a:endParaRPr lang="en-US" altLang="ja-JP" sz="2400" dirty="0">
              <a:latin typeface="Hiragino Maru Gothic Pro W4" panose="020F0400000000000000" pitchFamily="34" charset="-128"/>
              <a:ea typeface="Hiragino Maru Gothic Pro W4" panose="020F0400000000000000" pitchFamily="34" charset="-128"/>
              <a:cs typeface="ヒラギノ角ゴ Pro W3"/>
            </a:endParaRPr>
          </a:p>
          <a:p>
            <a:pPr lvl="1"/>
            <a:r>
              <a:rPr lang="en-US" altLang="ja-JP" sz="2000" dirty="0" err="1">
                <a:latin typeface="Hiragino Maru Gothic Pro W4" panose="020F0400000000000000" pitchFamily="34" charset="-128"/>
                <a:ea typeface="Hiragino Maru Gothic Pro W4" panose="020F0400000000000000" pitchFamily="34" charset="-128"/>
                <a:cs typeface="ヒラギノ角ゴ Pro W3"/>
              </a:rPr>
              <a:t>nakata</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 </a:t>
            </a:r>
            <a:r>
              <a:rPr lang="en-US" altLang="ja-JP" sz="2000" dirty="0" err="1">
                <a:latin typeface="Hiragino Maru Gothic Pro W4" panose="020F0400000000000000" pitchFamily="34" charset="-128"/>
                <a:ea typeface="Hiragino Maru Gothic Pro W4" panose="020F0400000000000000" pitchFamily="34" charset="-128"/>
                <a:cs typeface="ヒラギノ角ゴ Pro W3"/>
              </a:rPr>
              <a:t>tsurukabuto</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 </a:t>
            </a:r>
            <a:r>
              <a:rPr lang="en-US" altLang="ja-JP" sz="2000" dirty="0" err="1">
                <a:latin typeface="Hiragino Maru Gothic Pro W4" panose="020F0400000000000000" pitchFamily="34" charset="-128"/>
                <a:ea typeface="Hiragino Maru Gothic Pro W4" panose="020F0400000000000000" pitchFamily="34" charset="-128"/>
                <a:cs typeface="ヒラギノ角ゴ Pro W3"/>
              </a:rPr>
              <a:t>bonobono</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 </a:t>
            </a:r>
            <a:r>
              <a:rPr lang="en-US" altLang="ja-JP" sz="2000" dirty="0" err="1">
                <a:latin typeface="Hiragino Maru Gothic Pro W4" panose="020F0400000000000000" pitchFamily="34" charset="-128"/>
                <a:ea typeface="Hiragino Maru Gothic Pro W4" panose="020F0400000000000000" pitchFamily="34" charset="-128"/>
                <a:cs typeface="ヒラギノ角ゴ Pro W3"/>
              </a:rPr>
              <a:t>passwd</a:t>
            </a:r>
            <a:endParaRPr lang="en-US" altLang="ja-JP" sz="2000" dirty="0">
              <a:latin typeface="Hiragino Maru Gothic Pro W4" panose="020F0400000000000000" pitchFamily="34" charset="-128"/>
              <a:ea typeface="Hiragino Maru Gothic Pro W4" panose="020F0400000000000000" pitchFamily="34" charset="-128"/>
              <a:cs typeface="ヒラギノ角ゴ Pro W3"/>
            </a:endParaRPr>
          </a:p>
          <a:p>
            <a:r>
              <a:rPr lang="ja-JP" altLang="en-US" sz="2400" dirty="0">
                <a:latin typeface="Hiragino Maru Gothic Pro W4" panose="020F0400000000000000" pitchFamily="34" charset="-128"/>
                <a:ea typeface="Hiragino Maru Gothic Pro W4" panose="020F0400000000000000" pitchFamily="34" charset="-128"/>
                <a:cs typeface="ヒラギノ角ゴ Pro W3"/>
              </a:rPr>
              <a:t>辞書に載って</a:t>
            </a:r>
            <a:r>
              <a:rPr lang="ja-JP" altLang="en-US" sz="2400" dirty="0">
                <a:latin typeface="Hiragino Maru Gothic Pro W4" panose="020F0400000000000000" pitchFamily="34" charset="-128"/>
                <a:cs typeface="ヒラギノ角ゴ Pro W3"/>
              </a:rPr>
              <a:t>い</a:t>
            </a:r>
            <a:r>
              <a:rPr lang="ja-JP" altLang="en-US" sz="2400" dirty="0">
                <a:latin typeface="Hiragino Maru Gothic Pro W4" panose="020F0400000000000000" pitchFamily="34" charset="-128"/>
                <a:ea typeface="Hiragino Maru Gothic Pro W4" panose="020F0400000000000000" pitchFamily="34" charset="-128"/>
                <a:cs typeface="ヒラギノ角ゴ Pro W3"/>
              </a:rPr>
              <a:t>る単語</a:t>
            </a:r>
            <a:endParaRPr lang="en-US" altLang="ja-JP" sz="2400" dirty="0">
              <a:latin typeface="Hiragino Maru Gothic Pro W4" panose="020F0400000000000000" pitchFamily="34" charset="-128"/>
              <a:ea typeface="Hiragino Maru Gothic Pro W4" panose="020F0400000000000000" pitchFamily="34" charset="-128"/>
              <a:cs typeface="ヒラギノ角ゴ Pro W3"/>
            </a:endParaRPr>
          </a:p>
          <a:p>
            <a:pPr lvl="1"/>
            <a:r>
              <a:rPr lang="en-US" altLang="ja-JP" sz="2000" dirty="0">
                <a:latin typeface="Hiragino Maru Gothic Pro W4" panose="020F0400000000000000" pitchFamily="34" charset="-128"/>
                <a:ea typeface="Hiragino Maru Gothic Pro W4" panose="020F0400000000000000" pitchFamily="34" charset="-128"/>
                <a:cs typeface="ヒラギノ角ゴ Pro W3"/>
              </a:rPr>
              <a:t>favorite, wine</a:t>
            </a:r>
          </a:p>
          <a:p>
            <a:r>
              <a:rPr lang="ja-JP" altLang="en-US" sz="2400" dirty="0">
                <a:latin typeface="Hiragino Maru Gothic Pro W4" panose="020F0400000000000000" pitchFamily="34" charset="-128"/>
                <a:ea typeface="Hiragino Maru Gothic Pro W4" panose="020F0400000000000000" pitchFamily="34" charset="-128"/>
                <a:cs typeface="ヒラギノ角ゴ Pro W3"/>
              </a:rPr>
              <a:t>単語の羅列</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2400" dirty="0">
                <a:latin typeface="Hiragino Maru Gothic Pro W4" panose="020F0400000000000000" pitchFamily="34" charset="-128"/>
                <a:ea typeface="Hiragino Maru Gothic Pro W4" panose="020F0400000000000000" pitchFamily="34" charset="-128"/>
                <a:cs typeface="ヒラギノ角ゴ Pro W3"/>
              </a:rPr>
              <a:t>繰り返し</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2400" dirty="0">
                <a:latin typeface="Hiragino Maru Gothic Pro W4" panose="020F0400000000000000" pitchFamily="34" charset="-128"/>
                <a:ea typeface="Hiragino Maru Gothic Pro W4" panose="020F0400000000000000" pitchFamily="34" charset="-128"/>
                <a:cs typeface="ヒラギノ角ゴ Pro W3"/>
              </a:rPr>
              <a:t>逆綴り</a:t>
            </a:r>
            <a:endParaRPr lang="en-US" altLang="ja-JP" sz="2400" dirty="0">
              <a:latin typeface="Hiragino Maru Gothic Pro W4" panose="020F0400000000000000" pitchFamily="34" charset="-128"/>
              <a:ea typeface="Hiragino Maru Gothic Pro W4" panose="020F0400000000000000" pitchFamily="34" charset="-128"/>
              <a:cs typeface="ヒラギノ角ゴ Pro W3"/>
            </a:endParaRPr>
          </a:p>
          <a:p>
            <a:pPr lvl="1"/>
            <a:r>
              <a:rPr lang="en-US" altLang="ja-JP" sz="2000" dirty="0" err="1">
                <a:latin typeface="Hiragino Maru Gothic Pro W4" panose="020F0400000000000000" pitchFamily="34" charset="-128"/>
                <a:ea typeface="Hiragino Maru Gothic Pro W4" panose="020F0400000000000000" pitchFamily="34" charset="-128"/>
                <a:cs typeface="ヒラギノ角ゴ Pro W3"/>
              </a:rPr>
              <a:t>winecheese</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 </a:t>
            </a:r>
            <a:r>
              <a:rPr lang="en-US" altLang="ja-JP" sz="2000" dirty="0" err="1">
                <a:latin typeface="Hiragino Maru Gothic Pro W4" panose="020F0400000000000000" pitchFamily="34" charset="-128"/>
                <a:ea typeface="Hiragino Maru Gothic Pro W4" panose="020F0400000000000000" pitchFamily="34" charset="-128"/>
                <a:cs typeface="ヒラギノ角ゴ Pro W3"/>
              </a:rPr>
              <a:t>favoritefavorite</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 </a:t>
            </a:r>
            <a:r>
              <a:rPr lang="en-US" altLang="ja-JP" sz="2000" dirty="0" err="1">
                <a:latin typeface="Hiragino Maru Gothic Pro W4" panose="020F0400000000000000" pitchFamily="34" charset="-128"/>
                <a:ea typeface="Hiragino Maru Gothic Pro W4" panose="020F0400000000000000" pitchFamily="34" charset="-128"/>
                <a:cs typeface="ヒラギノ角ゴ Pro W3"/>
              </a:rPr>
              <a:t>etirovaf</a:t>
            </a:r>
            <a:endParaRPr lang="en-US" altLang="ja-JP" sz="2000" dirty="0">
              <a:latin typeface="Hiragino Maru Gothic Pro W4" panose="020F0400000000000000" pitchFamily="34" charset="-128"/>
              <a:ea typeface="Hiragino Maru Gothic Pro W4" panose="020F0400000000000000" pitchFamily="34" charset="-128"/>
              <a:cs typeface="ヒラギノ角ゴ Pro W3"/>
            </a:endParaRPr>
          </a:p>
          <a:p>
            <a:r>
              <a:rPr lang="ja-JP" altLang="en-US" sz="2400" dirty="0">
                <a:latin typeface="Hiragino Maru Gothic Pro W4" panose="020F0400000000000000" pitchFamily="34" charset="-128"/>
                <a:ea typeface="Hiragino Maru Gothic Pro W4" panose="020F0400000000000000" pitchFamily="34" charset="-128"/>
                <a:cs typeface="ヒラギノ角ゴ Pro W3"/>
              </a:rPr>
              <a:t>専門用語</a:t>
            </a:r>
            <a:endParaRPr lang="en-US" altLang="ja-JP" sz="2400" dirty="0">
              <a:latin typeface="Hiragino Maru Gothic Pro W4" panose="020F0400000000000000" pitchFamily="34" charset="-128"/>
              <a:ea typeface="Hiragino Maru Gothic Pro W4" panose="020F0400000000000000" pitchFamily="34" charset="-128"/>
              <a:cs typeface="ヒラギノ角ゴ Pro W3"/>
            </a:endParaRPr>
          </a:p>
          <a:p>
            <a:pPr lvl="1"/>
            <a:r>
              <a:rPr lang="en-US" altLang="ja-JP" sz="2000" dirty="0">
                <a:latin typeface="Hiragino Maru Gothic Pro W4" panose="020F0400000000000000" pitchFamily="34" charset="-128"/>
                <a:ea typeface="Hiragino Maru Gothic Pro W4" panose="020F0400000000000000" pitchFamily="34" charset="-128"/>
                <a:cs typeface="ヒラギノ角ゴ Pro W3"/>
              </a:rPr>
              <a:t>Archimedean principle</a:t>
            </a:r>
            <a:r>
              <a:rPr lang="en-US" altLang="ja-JP" sz="2000" b="1" dirty="0"/>
              <a:t> </a:t>
            </a:r>
            <a:r>
              <a:rPr lang="en-US" altLang="ja-JP" sz="2000" dirty="0">
                <a:solidFill>
                  <a:schemeClr val="tx1"/>
                </a:solidFill>
                <a:latin typeface="Hiragino Maru Gothic Pro W4" panose="020F0400000000000000" pitchFamily="34" charset="-128"/>
                <a:ea typeface="Hiragino Maru Gothic Pro W4" panose="020F0400000000000000" pitchFamily="34" charset="-128"/>
                <a:cs typeface="ヒラギノ角ゴ Pro W3"/>
              </a:rPr>
              <a:t>(</a:t>
            </a:r>
            <a:r>
              <a:rPr lang="ja-JP" altLang="en-US" sz="2000" dirty="0">
                <a:solidFill>
                  <a:schemeClr val="tx1"/>
                </a:solidFill>
                <a:latin typeface="Hiragino Maru Gothic Pro W4" panose="020F0400000000000000" pitchFamily="34" charset="-128"/>
                <a:ea typeface="Hiragino Maru Gothic Pro W4" panose="020F0400000000000000" pitchFamily="34" charset="-128"/>
                <a:cs typeface="ヒラギノ角ゴ Pro W3"/>
              </a:rPr>
              <a:t>アルキメデスの原理</a:t>
            </a:r>
            <a:r>
              <a:rPr lang="en-US" altLang="ja-JP" sz="2000" dirty="0">
                <a:solidFill>
                  <a:schemeClr val="tx1"/>
                </a:solidFill>
                <a:latin typeface="Hiragino Maru Gothic Pro W4" panose="020F0400000000000000" pitchFamily="34" charset="-128"/>
                <a:ea typeface="Hiragino Maru Gothic Pro W4" panose="020F0400000000000000" pitchFamily="34" charset="-128"/>
                <a:cs typeface="ヒラギノ角ゴ Pro W3"/>
              </a:rPr>
              <a:t>)</a:t>
            </a:r>
          </a:p>
          <a:p>
            <a:r>
              <a:rPr lang="ja-JP" altLang="en-US" sz="2400" dirty="0">
                <a:latin typeface="Hiragino Maru Gothic Pro W4" panose="020F0400000000000000" pitchFamily="34" charset="-128"/>
                <a:ea typeface="Hiragino Maru Gothic Pro W4" panose="020F0400000000000000" pitchFamily="34" charset="-128"/>
                <a:cs typeface="ヒラギノ角ゴ Pro W3"/>
              </a:rPr>
              <a:t>全て数字や同じ文字</a:t>
            </a:r>
            <a:endParaRPr lang="en-US" altLang="ja-JP" sz="2400" dirty="0">
              <a:latin typeface="Hiragino Maru Gothic Pro W4" panose="020F0400000000000000" pitchFamily="34" charset="-128"/>
              <a:ea typeface="Hiragino Maru Gothic Pro W4" panose="020F0400000000000000" pitchFamily="34" charset="-128"/>
              <a:cs typeface="ヒラギノ角ゴ Pro W3"/>
            </a:endParaRPr>
          </a:p>
          <a:p>
            <a:pPr lvl="1"/>
            <a:r>
              <a:rPr lang="en-US" altLang="ja-JP" sz="2000" dirty="0">
                <a:latin typeface="Hiragino Maru Gothic Pro W4" panose="020F0400000000000000" pitchFamily="34" charset="-128"/>
                <a:ea typeface="Hiragino Maru Gothic Pro W4" panose="020F0400000000000000" pitchFamily="34" charset="-128"/>
                <a:cs typeface="ヒラギノ角ゴ Pro W3"/>
              </a:rPr>
              <a:t>111111, </a:t>
            </a:r>
            <a:r>
              <a:rPr lang="en-US" altLang="ja-JP" sz="2000" dirty="0" err="1">
                <a:latin typeface="Hiragino Maru Gothic Pro W4" panose="020F0400000000000000" pitchFamily="34" charset="-128"/>
                <a:ea typeface="Hiragino Maru Gothic Pro W4" panose="020F0400000000000000" pitchFamily="34" charset="-128"/>
                <a:cs typeface="ヒラギノ角ゴ Pro W3"/>
              </a:rPr>
              <a:t>aaaaaa</a:t>
            </a:r>
            <a:endParaRPr lang="en-US" altLang="ja-JP" sz="2000" dirty="0">
              <a:latin typeface="Hiragino Maru Gothic Pro W4" panose="020F0400000000000000" pitchFamily="34" charset="-128"/>
              <a:ea typeface="Hiragino Maru Gothic Pro W4" panose="020F0400000000000000" pitchFamily="34" charset="-128"/>
              <a:cs typeface="ヒラギノ角ゴ Pro W3"/>
            </a:endParaRPr>
          </a:p>
          <a:p>
            <a:r>
              <a:rPr lang="en-US" altLang="ja-JP" sz="2400" dirty="0">
                <a:latin typeface="Hiragino Maru Gothic Pro W4" panose="020F0400000000000000" pitchFamily="34" charset="-128"/>
                <a:ea typeface="Hiragino Maru Gothic Pro W4" panose="020F0400000000000000" pitchFamily="34" charset="-128"/>
                <a:cs typeface="ヒラギノ角ゴ Pro W3"/>
              </a:rPr>
              <a:t>10</a:t>
            </a:r>
            <a:r>
              <a:rPr kumimoji="1" lang="en-US" altLang="ja-JP" sz="2400" dirty="0">
                <a:latin typeface="Hiragino Maru Gothic Pro W4" panose="020F0400000000000000" pitchFamily="34" charset="-128"/>
                <a:ea typeface="Hiragino Maru Gothic Pro W4" panose="020F0400000000000000" pitchFamily="34" charset="-128"/>
                <a:cs typeface="ヒラギノ角ゴ Pro W3"/>
              </a:rPr>
              <a:t> </a:t>
            </a:r>
            <a:r>
              <a:rPr kumimoji="1" lang="ja-JP" altLang="en-US" sz="2400" dirty="0">
                <a:latin typeface="Hiragino Maru Gothic Pro W4" panose="020F0400000000000000" pitchFamily="34" charset="-128"/>
                <a:ea typeface="Hiragino Maru Gothic Pro W4" panose="020F0400000000000000" pitchFamily="34" charset="-128"/>
                <a:cs typeface="ヒラギノ角ゴ Pro W3"/>
              </a:rPr>
              <a:t>文字未満</a:t>
            </a:r>
          </a:p>
        </p:txBody>
      </p:sp>
    </p:spTree>
    <p:extLst>
      <p:ext uri="{BB962C8B-B14F-4D97-AF65-F5344CB8AC3E}">
        <p14:creationId xmlns:p14="http://schemas.microsoft.com/office/powerpoint/2010/main" val="1561303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006" y="110084"/>
            <a:ext cx="7773988" cy="695325"/>
          </a:xfrm>
        </p:spPr>
        <p:txBody>
          <a:bodyPr/>
          <a:lstStyle/>
          <a:p>
            <a:r>
              <a:rPr lang="ja-JP" altLang="en-US" b="1" dirty="0">
                <a:latin typeface="Hiragino Kaku Gothic Pro W6" charset="-128"/>
                <a:ea typeface="Hiragino Kaku Gothic Pro W6" charset="-128"/>
                <a:cs typeface="Hiragino Kaku Gothic Pro W6" charset="-128"/>
              </a:rPr>
              <a:t>悪いパスワード</a:t>
            </a:r>
            <a:endParaRPr kumimoji="1" lang="ja-JP" altLang="en-US" dirty="0"/>
          </a:p>
        </p:txBody>
      </p:sp>
      <p:sp>
        <p:nvSpPr>
          <p:cNvPr id="3" name="コンテンツ プレースホルダー 2"/>
          <p:cNvSpPr>
            <a:spLocks noGrp="1"/>
          </p:cNvSpPr>
          <p:nvPr>
            <p:ph idx="1"/>
          </p:nvPr>
        </p:nvSpPr>
        <p:spPr>
          <a:xfrm>
            <a:off x="0" y="986556"/>
            <a:ext cx="9144000" cy="1008113"/>
          </a:xfrm>
        </p:spPr>
        <p:txBody>
          <a:bodyPr/>
          <a:lstStyle/>
          <a:p>
            <a:pPr marL="0" indent="0" algn="ctr">
              <a:buNone/>
            </a:pPr>
            <a:r>
              <a:rPr lang="en-US" altLang="ja-JP" dirty="0">
                <a:solidFill>
                  <a:srgbClr val="FF0000"/>
                </a:solidFill>
                <a:latin typeface="Hiragino Maru Gothic Pro W4" panose="020F0400000000000000" pitchFamily="34" charset="-128"/>
                <a:cs typeface="Hiragino Kaku Gothic Pro W3" charset="-128"/>
              </a:rPr>
              <a:t>Top 200 Most Common Passwords</a:t>
            </a:r>
            <a:r>
              <a:rPr lang="en-US" altLang="ja-JP" dirty="0">
                <a:solidFill>
                  <a:srgbClr val="FF0000"/>
                </a:solidFill>
                <a:latin typeface="Hiragino Maru Gothic Pro W4" panose="020F0400000000000000" pitchFamily="34" charset="-128"/>
                <a:ea typeface="Hiragino Maru Gothic Pro W4" panose="020F0400000000000000" pitchFamily="34" charset="-128"/>
                <a:cs typeface="Hiragino Kaku Gothic Pro W3" charset="-128"/>
              </a:rPr>
              <a:t> 2023</a:t>
            </a:r>
          </a:p>
          <a:p>
            <a:pPr marL="0" indent="0" algn="r">
              <a:buNone/>
            </a:pPr>
            <a:r>
              <a:rPr kumimoji="1" lang="en-US" altLang="ja-JP" sz="2400" dirty="0">
                <a:solidFill>
                  <a:schemeClr val="tx1"/>
                </a:solidFill>
                <a:latin typeface="Hiragino Maru Gothic Pro W4" panose="020F0400000000000000" pitchFamily="34" charset="-128"/>
                <a:ea typeface="Hiragino Maru Gothic Pro W4" panose="020F0400000000000000" pitchFamily="34" charset="-128"/>
                <a:cs typeface="Hiragino Kaku Gothic Pro W3" charset="-128"/>
              </a:rPr>
              <a:t> </a:t>
            </a:r>
            <a:r>
              <a:rPr kumimoji="1" lang="en-US" altLang="ja-JP" sz="2000" dirty="0">
                <a:solidFill>
                  <a:schemeClr val="tx1"/>
                </a:solidFill>
                <a:latin typeface="Hiragino Maru Gothic Pro W4" panose="020F0400000000000000" pitchFamily="34" charset="-128"/>
                <a:ea typeface="Hiragino Maru Gothic Pro W4" panose="020F0400000000000000" pitchFamily="34" charset="-128"/>
                <a:cs typeface="Hiragino Kaku Gothic Pro W3" charset="-128"/>
              </a:rPr>
              <a:t>- </a:t>
            </a:r>
            <a:r>
              <a:rPr kumimoji="1" lang="en-US" altLang="ja-JP" sz="2000" dirty="0" err="1">
                <a:solidFill>
                  <a:schemeClr val="tx1"/>
                </a:solidFill>
                <a:latin typeface="Hiragino Maru Gothic Pro W4" panose="020F0400000000000000" pitchFamily="34" charset="-128"/>
                <a:ea typeface="Hiragino Maru Gothic Pro W4" panose="020F0400000000000000" pitchFamily="34" charset="-128"/>
                <a:cs typeface="Hiragino Kaku Gothic Pro W3" charset="-128"/>
              </a:rPr>
              <a:t>NordVPN</a:t>
            </a:r>
            <a:r>
              <a:rPr lang="en-US" altLang="ja-JP" sz="2000" dirty="0">
                <a:solidFill>
                  <a:schemeClr val="tx1"/>
                </a:solidFill>
                <a:latin typeface="Hiragino Maru Gothic Pro W4" panose="020F0400000000000000" pitchFamily="34" charset="-128"/>
                <a:cs typeface="Hiragino Kaku Gothic Pro W3" charset="-128"/>
              </a:rPr>
              <a:t> </a:t>
            </a:r>
            <a:r>
              <a:rPr lang="ja-JP" altLang="en-US" sz="2000">
                <a:solidFill>
                  <a:schemeClr val="tx1"/>
                </a:solidFill>
                <a:latin typeface="Hiragino Maru Gothic Pro W4" panose="020F0400000000000000" pitchFamily="34" charset="-128"/>
                <a:cs typeface="Hiragino Kaku Gothic Pro W3" charset="-128"/>
              </a:rPr>
              <a:t>の</a:t>
            </a:r>
            <a:r>
              <a:rPr lang="en-US" altLang="ja-JP" sz="2000" dirty="0">
                <a:solidFill>
                  <a:schemeClr val="tx1"/>
                </a:solidFill>
                <a:latin typeface="Hiragino Maru Gothic Pro W4" panose="020F0400000000000000" pitchFamily="34" charset="-128"/>
                <a:cs typeface="Hiragino Kaku Gothic Pro W3" charset="-128"/>
              </a:rPr>
              <a:t> </a:t>
            </a:r>
            <a:r>
              <a:rPr lang="ja-JP" altLang="en-US" sz="2000">
                <a:solidFill>
                  <a:schemeClr val="tx1"/>
                </a:solidFill>
                <a:latin typeface="Hiragino Maru Gothic Pro W4" panose="020F0400000000000000" pitchFamily="34" charset="-128"/>
                <a:cs typeface="Hiragino Kaku Gothic Pro W3" charset="-128"/>
              </a:rPr>
              <a:t>パスワードマネージャー</a:t>
            </a:r>
            <a:r>
              <a:rPr lang="en-US" altLang="ja-JP" sz="2000" dirty="0">
                <a:solidFill>
                  <a:schemeClr val="tx1"/>
                </a:solidFill>
                <a:latin typeface="Hiragino Maru Gothic Pro W4" panose="020F0400000000000000" pitchFamily="34" charset="-128"/>
                <a:cs typeface="Hiragino Kaku Gothic Pro W3" charset="-128"/>
              </a:rPr>
              <a:t> </a:t>
            </a:r>
            <a:r>
              <a:rPr lang="en-US" altLang="ja-JP" sz="2000" dirty="0" err="1">
                <a:solidFill>
                  <a:schemeClr val="tx1"/>
                </a:solidFill>
                <a:latin typeface="Hiragino Maru Gothic Pro W4" panose="020F0400000000000000" pitchFamily="34" charset="-128"/>
                <a:cs typeface="Hiragino Kaku Gothic Pro W3" charset="-128"/>
              </a:rPr>
              <a:t>NordPass</a:t>
            </a:r>
            <a:r>
              <a:rPr lang="en-US" altLang="ja-JP" sz="2000" dirty="0">
                <a:solidFill>
                  <a:schemeClr val="tx1"/>
                </a:solidFill>
                <a:latin typeface="Hiragino Maru Gothic Pro W4" panose="020F0400000000000000" pitchFamily="34" charset="-128"/>
                <a:cs typeface="Hiragino Kaku Gothic Pro W3" charset="-128"/>
              </a:rPr>
              <a:t> </a:t>
            </a:r>
            <a:r>
              <a:rPr lang="ja-JP" altLang="en-US" sz="2000">
                <a:solidFill>
                  <a:schemeClr val="tx1"/>
                </a:solidFill>
                <a:latin typeface="Hiragino Maru Gothic Pro W4" panose="020F0400000000000000" pitchFamily="34" charset="-128"/>
                <a:cs typeface="Hiragino Kaku Gothic Pro W3" charset="-128"/>
              </a:rPr>
              <a:t>より</a:t>
            </a:r>
            <a:r>
              <a:rPr kumimoji="1" lang="en-US" altLang="ja-JP" sz="2000" dirty="0">
                <a:solidFill>
                  <a:schemeClr val="tx1"/>
                </a:solidFill>
                <a:latin typeface="Hiragino Maru Gothic Pro W4" panose="020F0400000000000000" pitchFamily="34" charset="-128"/>
                <a:ea typeface="Hiragino Maru Gothic Pro W4" panose="020F0400000000000000" pitchFamily="34" charset="-128"/>
                <a:cs typeface="Hiragino Kaku Gothic Pro W3" charset="-128"/>
              </a:rPr>
              <a:t> -</a:t>
            </a:r>
            <a:endParaRPr kumimoji="1" lang="ja-JP" altLang="en-US" sz="2000" dirty="0">
              <a:solidFill>
                <a:schemeClr val="tx1"/>
              </a:solidFill>
              <a:latin typeface="Hiragino Maru Gothic Pro W4" panose="020F0400000000000000" pitchFamily="34" charset="-128"/>
              <a:ea typeface="Hiragino Maru Gothic Pro W4" panose="020F0400000000000000" pitchFamily="34" charset="-128"/>
              <a:cs typeface="Hiragino Kaku Gothic Pro W3" charset="-128"/>
            </a:endParaRPr>
          </a:p>
        </p:txBody>
      </p:sp>
      <p:sp>
        <p:nvSpPr>
          <p:cNvPr id="4" name="テキスト ボックス 3"/>
          <p:cNvSpPr txBox="1"/>
          <p:nvPr/>
        </p:nvSpPr>
        <p:spPr>
          <a:xfrm>
            <a:off x="610757" y="2175816"/>
            <a:ext cx="4214554" cy="3785652"/>
          </a:xfrm>
          <a:prstGeom prst="rect">
            <a:avLst/>
          </a:prstGeom>
          <a:noFill/>
        </p:spPr>
        <p:txBody>
          <a:bodyPr wrap="square" rtlCol="0">
            <a:spAutoFit/>
          </a:bodyPr>
          <a:lstStyle/>
          <a:p>
            <a:r>
              <a:rPr kumimoji="1" lang="en-US" altLang="ja-JP" dirty="0">
                <a:latin typeface="Hiragino Maru Gothic Pro W4" panose="020F0400000000000000" pitchFamily="34" charset="-128"/>
                <a:ea typeface="Hiragino Maru Gothic Pro W4" panose="020F0400000000000000" pitchFamily="34" charset="-128"/>
                <a:cs typeface="Hiragino Kaku Gothic Pro W3" charset="-128"/>
              </a:rPr>
              <a:t>1 </a:t>
            </a:r>
            <a:r>
              <a:rPr kumimoji="1" lang="ja-JP" altLang="en-US" dirty="0">
                <a:latin typeface="Hiragino Maru Gothic Pro W4" panose="020F0400000000000000" pitchFamily="34" charset="-128"/>
                <a:ea typeface="Hiragino Maru Gothic Pro W4" panose="020F0400000000000000" pitchFamily="34" charset="-128"/>
                <a:cs typeface="Hiragino Kaku Gothic Pro W3" charset="-128"/>
              </a:rPr>
              <a:t>位</a:t>
            </a:r>
            <a:r>
              <a:rPr kumimoji="1" lang="en-US" altLang="ja-JP" dirty="0">
                <a:latin typeface="Hiragino Maru Gothic Pro W4" panose="020F0400000000000000" pitchFamily="34" charset="-128"/>
                <a:ea typeface="Hiragino Maru Gothic Pro W4" panose="020F0400000000000000" pitchFamily="34" charset="-128"/>
                <a:cs typeface="Hiragino Kaku Gothic Pro W3" charset="-128"/>
              </a:rPr>
              <a:t> </a:t>
            </a:r>
            <a:r>
              <a:rPr lang="mr-IN" altLang="ja-JP" dirty="0">
                <a:latin typeface="Hiragino Maru Gothic Pro W4" panose="020F0400000000000000" pitchFamily="34" charset="-128"/>
                <a:ea typeface="Hiragino Maru Gothic Pro W4" panose="020F0400000000000000" pitchFamily="34" charset="-128"/>
                <a:cs typeface="Hiragino Kaku Gothic Pro W3" charset="-128"/>
              </a:rPr>
              <a:t>…</a:t>
            </a:r>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 </a:t>
            </a:r>
            <a:r>
              <a:rPr kumimoji="1" lang="en-US" altLang="ja-JP" dirty="0">
                <a:latin typeface="Hiragino Maru Gothic Pro W4" panose="020F0400000000000000" pitchFamily="34" charset="-128"/>
                <a:ea typeface="Hiragino Maru Gothic Pro W4" panose="020F0400000000000000" pitchFamily="34" charset="-128"/>
                <a:cs typeface="Hiragino Kaku Gothic Pro W3" charset="-128"/>
              </a:rPr>
              <a:t>123456 </a:t>
            </a:r>
          </a:p>
          <a:p>
            <a:r>
              <a:rPr kumimoji="1" lang="en-US" altLang="ja-JP" dirty="0">
                <a:latin typeface="Hiragino Maru Gothic Pro W4" panose="020F0400000000000000" pitchFamily="34" charset="-128"/>
                <a:ea typeface="Hiragino Maru Gothic Pro W4" panose="020F0400000000000000" pitchFamily="34" charset="-128"/>
                <a:cs typeface="Hiragino Kaku Gothic Pro W3" charset="-128"/>
              </a:rPr>
              <a:t>2</a:t>
            </a:r>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 </a:t>
            </a:r>
            <a:r>
              <a:rPr lang="ja-JP" altLang="en-US" dirty="0">
                <a:latin typeface="Hiragino Maru Gothic Pro W4" panose="020F0400000000000000" pitchFamily="34" charset="-128"/>
                <a:ea typeface="Hiragino Maru Gothic Pro W4" panose="020F0400000000000000" pitchFamily="34" charset="-128"/>
                <a:cs typeface="Hiragino Kaku Gothic Pro W3" charset="-128"/>
              </a:rPr>
              <a:t>位</a:t>
            </a:r>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 </a:t>
            </a:r>
            <a:r>
              <a:rPr lang="mr-IN" altLang="ja-JP" dirty="0">
                <a:latin typeface="Hiragino Maru Gothic Pro W4" panose="020F0400000000000000" pitchFamily="34" charset="-128"/>
                <a:ea typeface="Hiragino Maru Gothic Pro W4" panose="020F0400000000000000" pitchFamily="34" charset="-128"/>
                <a:cs typeface="Hiragino Kaku Gothic Pro W3" charset="-128"/>
              </a:rPr>
              <a:t>…</a:t>
            </a:r>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 admin</a:t>
            </a:r>
          </a:p>
          <a:p>
            <a:r>
              <a:rPr kumimoji="1" lang="en-US" altLang="ja-JP" dirty="0">
                <a:latin typeface="Hiragino Maru Gothic Pro W4" panose="020F0400000000000000" pitchFamily="34" charset="-128"/>
                <a:ea typeface="Hiragino Maru Gothic Pro W4" panose="020F0400000000000000" pitchFamily="34" charset="-128"/>
                <a:cs typeface="Hiragino Kaku Gothic Pro W3" charset="-128"/>
              </a:rPr>
              <a:t>3 </a:t>
            </a:r>
            <a:r>
              <a:rPr kumimoji="1" lang="ja-JP" altLang="en-US" dirty="0">
                <a:latin typeface="Hiragino Maru Gothic Pro W4" panose="020F0400000000000000" pitchFamily="34" charset="-128"/>
                <a:ea typeface="Hiragino Maru Gothic Pro W4" panose="020F0400000000000000" pitchFamily="34" charset="-128"/>
                <a:cs typeface="Hiragino Kaku Gothic Pro W3" charset="-128"/>
              </a:rPr>
              <a:t>位</a:t>
            </a:r>
            <a:r>
              <a:rPr kumimoji="1" lang="en-US" altLang="ja-JP" dirty="0">
                <a:latin typeface="Hiragino Maru Gothic Pro W4" panose="020F0400000000000000" pitchFamily="34" charset="-128"/>
                <a:ea typeface="Hiragino Maru Gothic Pro W4" panose="020F0400000000000000" pitchFamily="34" charset="-128"/>
                <a:cs typeface="Hiragino Kaku Gothic Pro W3" charset="-128"/>
              </a:rPr>
              <a:t> </a:t>
            </a:r>
            <a:r>
              <a:rPr kumimoji="1" lang="mr-IN" altLang="ja-JP" dirty="0">
                <a:latin typeface="Hiragino Maru Gothic Pro W4" panose="020F0400000000000000" pitchFamily="34" charset="-128"/>
                <a:ea typeface="Hiragino Maru Gothic Pro W4" panose="020F0400000000000000" pitchFamily="34" charset="-128"/>
                <a:cs typeface="Hiragino Kaku Gothic Pro W3" charset="-128"/>
              </a:rPr>
              <a:t>…</a:t>
            </a:r>
            <a:r>
              <a:rPr kumimoji="1" lang="en-US" altLang="ja-JP" dirty="0">
                <a:latin typeface="Hiragino Maru Gothic Pro W4" panose="020F0400000000000000" pitchFamily="34" charset="-128"/>
                <a:ea typeface="Hiragino Maru Gothic Pro W4" panose="020F0400000000000000" pitchFamily="34" charset="-128"/>
                <a:cs typeface="Hiragino Kaku Gothic Pro W3" charset="-128"/>
              </a:rPr>
              <a:t> 12345678</a:t>
            </a:r>
          </a:p>
          <a:p>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4 </a:t>
            </a:r>
            <a:r>
              <a:rPr lang="ja-JP" altLang="en-US" dirty="0">
                <a:latin typeface="Hiragino Maru Gothic Pro W4" panose="020F0400000000000000" pitchFamily="34" charset="-128"/>
                <a:ea typeface="Hiragino Maru Gothic Pro W4" panose="020F0400000000000000" pitchFamily="34" charset="-128"/>
                <a:cs typeface="Hiragino Kaku Gothic Pro W3" charset="-128"/>
              </a:rPr>
              <a:t>位</a:t>
            </a:r>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 </a:t>
            </a:r>
            <a:r>
              <a:rPr lang="mr-IN" altLang="ja-JP" dirty="0">
                <a:latin typeface="Hiragino Maru Gothic Pro W4" panose="020F0400000000000000" pitchFamily="34" charset="-128"/>
                <a:ea typeface="Hiragino Maru Gothic Pro W4" panose="020F0400000000000000" pitchFamily="34" charset="-128"/>
                <a:cs typeface="Hiragino Kaku Gothic Pro W3" charset="-128"/>
              </a:rPr>
              <a:t>…</a:t>
            </a:r>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 123456789</a:t>
            </a:r>
          </a:p>
          <a:p>
            <a:r>
              <a:rPr kumimoji="1" lang="en-US" altLang="ja-JP" dirty="0">
                <a:latin typeface="Hiragino Maru Gothic Pro W4" panose="020F0400000000000000" pitchFamily="34" charset="-128"/>
                <a:ea typeface="Hiragino Maru Gothic Pro W4" panose="020F0400000000000000" pitchFamily="34" charset="-128"/>
                <a:cs typeface="Hiragino Kaku Gothic Pro W3" charset="-128"/>
              </a:rPr>
              <a:t>5 </a:t>
            </a:r>
            <a:r>
              <a:rPr kumimoji="1" lang="ja-JP" altLang="en-US" dirty="0">
                <a:latin typeface="Hiragino Maru Gothic Pro W4" panose="020F0400000000000000" pitchFamily="34" charset="-128"/>
                <a:ea typeface="Hiragino Maru Gothic Pro W4" panose="020F0400000000000000" pitchFamily="34" charset="-128"/>
                <a:cs typeface="Hiragino Kaku Gothic Pro W3" charset="-128"/>
              </a:rPr>
              <a:t>位</a:t>
            </a:r>
            <a:r>
              <a:rPr kumimoji="1" lang="en-US" altLang="ja-JP" dirty="0">
                <a:latin typeface="Hiragino Maru Gothic Pro W4" panose="020F0400000000000000" pitchFamily="34" charset="-128"/>
                <a:ea typeface="Hiragino Maru Gothic Pro W4" panose="020F0400000000000000" pitchFamily="34" charset="-128"/>
                <a:cs typeface="Hiragino Kaku Gothic Pro W3" charset="-128"/>
              </a:rPr>
              <a:t> </a:t>
            </a:r>
            <a:r>
              <a:rPr kumimoji="1" lang="mr-IN" altLang="ja-JP" dirty="0">
                <a:latin typeface="Hiragino Maru Gothic Pro W4" panose="020F0400000000000000" pitchFamily="34" charset="-128"/>
                <a:ea typeface="Hiragino Maru Gothic Pro W4" panose="020F0400000000000000" pitchFamily="34" charset="-128"/>
                <a:cs typeface="Hiragino Kaku Gothic Pro W3" charset="-128"/>
              </a:rPr>
              <a:t>…</a:t>
            </a:r>
            <a:r>
              <a:rPr kumimoji="1" lang="en-US" altLang="ja-JP" dirty="0">
                <a:latin typeface="Hiragino Maru Gothic Pro W4" panose="020F0400000000000000" pitchFamily="34" charset="-128"/>
                <a:ea typeface="Hiragino Maru Gothic Pro W4" panose="020F0400000000000000" pitchFamily="34" charset="-128"/>
                <a:cs typeface="Hiragino Kaku Gothic Pro W3" charset="-128"/>
              </a:rPr>
              <a:t> 1234</a:t>
            </a:r>
          </a:p>
          <a:p>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6 </a:t>
            </a:r>
            <a:r>
              <a:rPr lang="ja-JP" altLang="en-US" dirty="0">
                <a:latin typeface="Hiragino Maru Gothic Pro W4" panose="020F0400000000000000" pitchFamily="34" charset="-128"/>
                <a:ea typeface="Hiragino Maru Gothic Pro W4" panose="020F0400000000000000" pitchFamily="34" charset="-128"/>
                <a:cs typeface="Hiragino Kaku Gothic Pro W3" charset="-128"/>
              </a:rPr>
              <a:t>位</a:t>
            </a:r>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 </a:t>
            </a:r>
            <a:r>
              <a:rPr lang="mr-IN" altLang="ja-JP" dirty="0">
                <a:latin typeface="Hiragino Maru Gothic Pro W4" panose="020F0400000000000000" pitchFamily="34" charset="-128"/>
                <a:ea typeface="Hiragino Maru Gothic Pro W4" panose="020F0400000000000000" pitchFamily="34" charset="-128"/>
                <a:cs typeface="Hiragino Kaku Gothic Pro W3" charset="-128"/>
              </a:rPr>
              <a:t>…</a:t>
            </a:r>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 12345</a:t>
            </a:r>
          </a:p>
          <a:p>
            <a:r>
              <a:rPr kumimoji="1" lang="en-US" altLang="ja-JP" dirty="0">
                <a:latin typeface="Hiragino Maru Gothic Pro W4" panose="020F0400000000000000" pitchFamily="34" charset="-128"/>
                <a:ea typeface="Hiragino Maru Gothic Pro W4" panose="020F0400000000000000" pitchFamily="34" charset="-128"/>
                <a:cs typeface="Hiragino Kaku Gothic Pro W3" charset="-128"/>
              </a:rPr>
              <a:t>7 </a:t>
            </a:r>
            <a:r>
              <a:rPr lang="ja-JP" altLang="en-US" dirty="0">
                <a:latin typeface="Hiragino Maru Gothic Pro W4" panose="020F0400000000000000" pitchFamily="34" charset="-128"/>
                <a:ea typeface="Hiragino Maru Gothic Pro W4" panose="020F0400000000000000" pitchFamily="34" charset="-128"/>
                <a:cs typeface="Hiragino Kaku Gothic Pro W3" charset="-128"/>
              </a:rPr>
              <a:t>位</a:t>
            </a:r>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 </a:t>
            </a:r>
            <a:r>
              <a:rPr lang="mr-IN" altLang="ja-JP" dirty="0">
                <a:latin typeface="Hiragino Maru Gothic Pro W4" panose="020F0400000000000000" pitchFamily="34" charset="-128"/>
                <a:ea typeface="Hiragino Maru Gothic Pro W4" panose="020F0400000000000000" pitchFamily="34" charset="-128"/>
                <a:cs typeface="Hiragino Kaku Gothic Pro W3" charset="-128"/>
              </a:rPr>
              <a:t>…</a:t>
            </a:r>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 password </a:t>
            </a:r>
          </a:p>
          <a:p>
            <a:r>
              <a:rPr kumimoji="1" lang="en-US" altLang="ja-JP" dirty="0">
                <a:latin typeface="Hiragino Maru Gothic Pro W4" panose="020F0400000000000000" pitchFamily="34" charset="-128"/>
                <a:ea typeface="Hiragino Maru Gothic Pro W4" panose="020F0400000000000000" pitchFamily="34" charset="-128"/>
                <a:cs typeface="Hiragino Kaku Gothic Pro W3" charset="-128"/>
              </a:rPr>
              <a:t>8 </a:t>
            </a:r>
            <a:r>
              <a:rPr kumimoji="1" lang="ja-JP" altLang="en-US" dirty="0">
                <a:latin typeface="Hiragino Maru Gothic Pro W4" panose="020F0400000000000000" pitchFamily="34" charset="-128"/>
                <a:ea typeface="Hiragino Maru Gothic Pro W4" panose="020F0400000000000000" pitchFamily="34" charset="-128"/>
                <a:cs typeface="Hiragino Kaku Gothic Pro W3" charset="-128"/>
              </a:rPr>
              <a:t>位</a:t>
            </a:r>
            <a:r>
              <a:rPr kumimoji="1" lang="en-US" altLang="ja-JP" dirty="0">
                <a:latin typeface="Hiragino Maru Gothic Pro W4" panose="020F0400000000000000" pitchFamily="34" charset="-128"/>
                <a:ea typeface="Hiragino Maru Gothic Pro W4" panose="020F0400000000000000" pitchFamily="34" charset="-128"/>
                <a:cs typeface="Hiragino Kaku Gothic Pro W3" charset="-128"/>
              </a:rPr>
              <a:t> </a:t>
            </a:r>
            <a:r>
              <a:rPr kumimoji="1" lang="mr-IN" altLang="ja-JP" dirty="0">
                <a:latin typeface="Hiragino Maru Gothic Pro W4" panose="020F0400000000000000" pitchFamily="34" charset="-128"/>
                <a:ea typeface="Hiragino Maru Gothic Pro W4" panose="020F0400000000000000" pitchFamily="34" charset="-128"/>
                <a:cs typeface="Hiragino Kaku Gothic Pro W3" charset="-128"/>
              </a:rPr>
              <a:t>…</a:t>
            </a:r>
            <a:r>
              <a:rPr kumimoji="1" lang="en-US" altLang="ja-JP" dirty="0">
                <a:latin typeface="Hiragino Maru Gothic Pro W4" panose="020F0400000000000000" pitchFamily="34" charset="-128"/>
                <a:ea typeface="Hiragino Maru Gothic Pro W4" panose="020F0400000000000000" pitchFamily="34" charset="-128"/>
                <a:cs typeface="Hiragino Kaku Gothic Pro W3" charset="-128"/>
              </a:rPr>
              <a:t> 123 </a:t>
            </a:r>
          </a:p>
          <a:p>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9 </a:t>
            </a:r>
            <a:r>
              <a:rPr lang="ja-JP" altLang="en-US" dirty="0">
                <a:latin typeface="Hiragino Maru Gothic Pro W4" panose="020F0400000000000000" pitchFamily="34" charset="-128"/>
                <a:ea typeface="Hiragino Maru Gothic Pro W4" panose="020F0400000000000000" pitchFamily="34" charset="-128"/>
                <a:cs typeface="Hiragino Kaku Gothic Pro W3" charset="-128"/>
              </a:rPr>
              <a:t>位</a:t>
            </a:r>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 </a:t>
            </a:r>
            <a:r>
              <a:rPr lang="mr-IN" altLang="ja-JP" dirty="0">
                <a:latin typeface="Hiragino Maru Gothic Pro W4" panose="020F0400000000000000" pitchFamily="34" charset="-128"/>
                <a:ea typeface="Hiragino Maru Gothic Pro W4" panose="020F0400000000000000" pitchFamily="34" charset="-128"/>
                <a:cs typeface="Hiragino Kaku Gothic Pro W3" charset="-128"/>
              </a:rPr>
              <a:t>…</a:t>
            </a:r>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 Aa123456</a:t>
            </a:r>
          </a:p>
          <a:p>
            <a:r>
              <a:rPr kumimoji="1" lang="en-US" altLang="ja-JP" dirty="0">
                <a:latin typeface="Hiragino Maru Gothic Pro W4" panose="020F0400000000000000" pitchFamily="34" charset="-128"/>
                <a:ea typeface="Hiragino Maru Gothic Pro W4" panose="020F0400000000000000" pitchFamily="34" charset="-128"/>
                <a:cs typeface="Hiragino Kaku Gothic Pro W3" charset="-128"/>
              </a:rPr>
              <a:t>10 </a:t>
            </a:r>
            <a:r>
              <a:rPr kumimoji="1" lang="ja-JP" altLang="en-US" dirty="0">
                <a:latin typeface="Hiragino Maru Gothic Pro W4" panose="020F0400000000000000" pitchFamily="34" charset="-128"/>
                <a:ea typeface="Hiragino Maru Gothic Pro W4" panose="020F0400000000000000" pitchFamily="34" charset="-128"/>
                <a:cs typeface="Hiragino Kaku Gothic Pro W3" charset="-128"/>
              </a:rPr>
              <a:t>位 </a:t>
            </a:r>
            <a:r>
              <a:rPr kumimoji="1" lang="mr-IN" altLang="ja-JP" dirty="0">
                <a:latin typeface="Hiragino Maru Gothic Pro W4" panose="020F0400000000000000" pitchFamily="34" charset="-128"/>
                <a:ea typeface="Hiragino Maru Gothic Pro W4" panose="020F0400000000000000" pitchFamily="34" charset="-128"/>
                <a:cs typeface="Hiragino Kaku Gothic Pro W3" charset="-128"/>
              </a:rPr>
              <a:t>…</a:t>
            </a:r>
            <a:r>
              <a:rPr kumimoji="1" lang="en-US" altLang="ja-JP" dirty="0">
                <a:latin typeface="Hiragino Maru Gothic Pro W4" panose="020F0400000000000000" pitchFamily="34" charset="-128"/>
                <a:ea typeface="Hiragino Maru Gothic Pro W4" panose="020F0400000000000000" pitchFamily="34" charset="-128"/>
                <a:cs typeface="Hiragino Kaku Gothic Pro W3" charset="-128"/>
              </a:rPr>
              <a:t> </a:t>
            </a:r>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1234567890</a:t>
            </a:r>
            <a:endParaRPr kumimoji="1" lang="en-US" altLang="ja-JP" dirty="0">
              <a:latin typeface="Hiragino Maru Gothic Pro W4" panose="020F0400000000000000" pitchFamily="34" charset="-128"/>
              <a:ea typeface="Hiragino Maru Gothic Pro W4" panose="020F0400000000000000" pitchFamily="34" charset="-128"/>
              <a:cs typeface="Hiragino Kaku Gothic Pro W3" charset="-128"/>
            </a:endParaRPr>
          </a:p>
        </p:txBody>
      </p:sp>
      <p:sp>
        <p:nvSpPr>
          <p:cNvPr id="6" name="テキスト ボックス 5"/>
          <p:cNvSpPr txBox="1"/>
          <p:nvPr/>
        </p:nvSpPr>
        <p:spPr>
          <a:xfrm>
            <a:off x="4820121" y="2202264"/>
            <a:ext cx="4216375" cy="3785652"/>
          </a:xfrm>
          <a:prstGeom prst="rect">
            <a:avLst/>
          </a:prstGeom>
          <a:noFill/>
        </p:spPr>
        <p:txBody>
          <a:bodyPr wrap="square" rtlCol="0">
            <a:spAutoFit/>
          </a:bodyPr>
          <a:lstStyle/>
          <a:p>
            <a:r>
              <a:rPr kumimoji="1" lang="en-US" altLang="ja-JP" dirty="0">
                <a:latin typeface="Hiragino Maru Gothic Pro W4" panose="020F0400000000000000" pitchFamily="34" charset="-128"/>
                <a:ea typeface="Hiragino Maru Gothic Pro W4" panose="020F0400000000000000" pitchFamily="34" charset="-128"/>
                <a:cs typeface="Hiragino Kaku Gothic Pro W3" charset="-128"/>
              </a:rPr>
              <a:t>11 </a:t>
            </a:r>
            <a:r>
              <a:rPr kumimoji="1" lang="ja-JP" altLang="en-US" dirty="0">
                <a:latin typeface="Hiragino Maru Gothic Pro W4" panose="020F0400000000000000" pitchFamily="34" charset="-128"/>
                <a:ea typeface="Hiragino Maru Gothic Pro W4" panose="020F0400000000000000" pitchFamily="34" charset="-128"/>
                <a:cs typeface="Hiragino Kaku Gothic Pro W3" charset="-128"/>
              </a:rPr>
              <a:t>位</a:t>
            </a:r>
            <a:r>
              <a:rPr kumimoji="1" lang="en-US" altLang="ja-JP" dirty="0">
                <a:latin typeface="Hiragino Maru Gothic Pro W4" panose="020F0400000000000000" pitchFamily="34" charset="-128"/>
                <a:ea typeface="Hiragino Maru Gothic Pro W4" panose="020F0400000000000000" pitchFamily="34" charset="-128"/>
                <a:cs typeface="Hiragino Kaku Gothic Pro W3" charset="-128"/>
              </a:rPr>
              <a:t> </a:t>
            </a:r>
            <a:r>
              <a:rPr kumimoji="1" lang="mr-IN" altLang="ja-JP" dirty="0">
                <a:latin typeface="Hiragino Maru Gothic Pro W4" panose="020F0400000000000000" pitchFamily="34" charset="-128"/>
                <a:ea typeface="Hiragino Maru Gothic Pro W4" panose="020F0400000000000000" pitchFamily="34" charset="-128"/>
                <a:cs typeface="Hiragino Kaku Gothic Pro W3" charset="-128"/>
              </a:rPr>
              <a:t>…</a:t>
            </a:r>
            <a:r>
              <a:rPr kumimoji="1" lang="en-US" altLang="ja-JP" dirty="0">
                <a:latin typeface="Hiragino Maru Gothic Pro W4" panose="020F0400000000000000" pitchFamily="34" charset="-128"/>
                <a:ea typeface="Hiragino Maru Gothic Pro W4" panose="020F0400000000000000" pitchFamily="34" charset="-128"/>
                <a:cs typeface="Hiragino Kaku Gothic Pro W3" charset="-128"/>
              </a:rPr>
              <a:t> </a:t>
            </a:r>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1234567</a:t>
            </a:r>
            <a:endParaRPr kumimoji="1" lang="en-US" altLang="ja-JP" dirty="0">
              <a:latin typeface="Hiragino Maru Gothic Pro W4" panose="020F0400000000000000" pitchFamily="34" charset="-128"/>
              <a:ea typeface="Hiragino Maru Gothic Pro W4" panose="020F0400000000000000" pitchFamily="34" charset="-128"/>
              <a:cs typeface="Hiragino Kaku Gothic Pro W3" charset="-128"/>
            </a:endParaRPr>
          </a:p>
          <a:p>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12 </a:t>
            </a:r>
            <a:r>
              <a:rPr lang="ja-JP" altLang="en-US" dirty="0">
                <a:latin typeface="Hiragino Maru Gothic Pro W4" panose="020F0400000000000000" pitchFamily="34" charset="-128"/>
                <a:ea typeface="Hiragino Maru Gothic Pro W4" panose="020F0400000000000000" pitchFamily="34" charset="-128"/>
                <a:cs typeface="Hiragino Kaku Gothic Pro W3" charset="-128"/>
              </a:rPr>
              <a:t>位</a:t>
            </a:r>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 </a:t>
            </a:r>
            <a:r>
              <a:rPr lang="mr-IN" altLang="ja-JP" dirty="0">
                <a:latin typeface="Hiragino Maru Gothic Pro W4" panose="020F0400000000000000" pitchFamily="34" charset="-128"/>
                <a:ea typeface="Hiragino Maru Gothic Pro W4" panose="020F0400000000000000" pitchFamily="34" charset="-128"/>
                <a:cs typeface="Hiragino Kaku Gothic Pro W3" charset="-128"/>
              </a:rPr>
              <a:t>…</a:t>
            </a:r>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 123123</a:t>
            </a:r>
          </a:p>
          <a:p>
            <a:r>
              <a:rPr kumimoji="1" lang="en-US" altLang="ja-JP" dirty="0">
                <a:latin typeface="Hiragino Maru Gothic Pro W4" panose="020F0400000000000000" pitchFamily="34" charset="-128"/>
                <a:ea typeface="Hiragino Maru Gothic Pro W4" panose="020F0400000000000000" pitchFamily="34" charset="-128"/>
                <a:cs typeface="Hiragino Kaku Gothic Pro W3" charset="-128"/>
              </a:rPr>
              <a:t>13 </a:t>
            </a:r>
            <a:r>
              <a:rPr kumimoji="1" lang="ja-JP" altLang="en-US" dirty="0">
                <a:latin typeface="Hiragino Maru Gothic Pro W4" panose="020F0400000000000000" pitchFamily="34" charset="-128"/>
                <a:ea typeface="Hiragino Maru Gothic Pro W4" panose="020F0400000000000000" pitchFamily="34" charset="-128"/>
                <a:cs typeface="Hiragino Kaku Gothic Pro W3" charset="-128"/>
              </a:rPr>
              <a:t>位</a:t>
            </a:r>
            <a:r>
              <a:rPr kumimoji="1" lang="en-US" altLang="ja-JP" dirty="0">
                <a:latin typeface="Hiragino Maru Gothic Pro W4" panose="020F0400000000000000" pitchFamily="34" charset="-128"/>
                <a:ea typeface="Hiragino Maru Gothic Pro W4" panose="020F0400000000000000" pitchFamily="34" charset="-128"/>
                <a:cs typeface="Hiragino Kaku Gothic Pro W3" charset="-128"/>
              </a:rPr>
              <a:t> </a:t>
            </a:r>
            <a:r>
              <a:rPr kumimoji="1" lang="mr-IN" altLang="ja-JP" dirty="0">
                <a:latin typeface="Hiragino Maru Gothic Pro W4" panose="020F0400000000000000" pitchFamily="34" charset="-128"/>
                <a:ea typeface="Hiragino Maru Gothic Pro W4" panose="020F0400000000000000" pitchFamily="34" charset="-128"/>
                <a:cs typeface="Hiragino Kaku Gothic Pro W3" charset="-128"/>
              </a:rPr>
              <a:t>…</a:t>
            </a:r>
            <a:r>
              <a:rPr kumimoji="1" lang="en-US" altLang="ja-JP" dirty="0">
                <a:latin typeface="Hiragino Maru Gothic Pro W4" panose="020F0400000000000000" pitchFamily="34" charset="-128"/>
                <a:ea typeface="Hiragino Maru Gothic Pro W4" panose="020F0400000000000000" pitchFamily="34" charset="-128"/>
                <a:cs typeface="Hiragino Kaku Gothic Pro W3" charset="-128"/>
              </a:rPr>
              <a:t> </a:t>
            </a:r>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111111</a:t>
            </a:r>
            <a:endParaRPr kumimoji="1" lang="en-US" altLang="ja-JP" dirty="0">
              <a:latin typeface="Hiragino Maru Gothic Pro W4" panose="020F0400000000000000" pitchFamily="34" charset="-128"/>
              <a:ea typeface="Hiragino Maru Gothic Pro W4" panose="020F0400000000000000" pitchFamily="34" charset="-128"/>
              <a:cs typeface="Hiragino Kaku Gothic Pro W3" charset="-128"/>
            </a:endParaRPr>
          </a:p>
          <a:p>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14 </a:t>
            </a:r>
            <a:r>
              <a:rPr lang="ja-JP" altLang="en-US" dirty="0">
                <a:latin typeface="Hiragino Maru Gothic Pro W4" panose="020F0400000000000000" pitchFamily="34" charset="-128"/>
                <a:ea typeface="Hiragino Maru Gothic Pro W4" panose="020F0400000000000000" pitchFamily="34" charset="-128"/>
                <a:cs typeface="Hiragino Kaku Gothic Pro W3" charset="-128"/>
              </a:rPr>
              <a:t>位</a:t>
            </a:r>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 </a:t>
            </a:r>
            <a:r>
              <a:rPr lang="mr-IN" altLang="ja-JP" dirty="0">
                <a:latin typeface="Hiragino Maru Gothic Pro W4" panose="020F0400000000000000" pitchFamily="34" charset="-128"/>
                <a:ea typeface="Hiragino Maru Gothic Pro W4" panose="020F0400000000000000" pitchFamily="34" charset="-128"/>
                <a:cs typeface="Hiragino Kaku Gothic Pro W3" charset="-128"/>
              </a:rPr>
              <a:t>…</a:t>
            </a:r>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 Password</a:t>
            </a:r>
          </a:p>
          <a:p>
            <a:r>
              <a:rPr kumimoji="1" lang="en-US" altLang="ja-JP" dirty="0">
                <a:latin typeface="Hiragino Maru Gothic Pro W4" panose="020F0400000000000000" pitchFamily="34" charset="-128"/>
                <a:ea typeface="Hiragino Maru Gothic Pro W4" panose="020F0400000000000000" pitchFamily="34" charset="-128"/>
                <a:cs typeface="Hiragino Kaku Gothic Pro W3" charset="-128"/>
              </a:rPr>
              <a:t>15 </a:t>
            </a:r>
            <a:r>
              <a:rPr kumimoji="1" lang="ja-JP" altLang="en-US" dirty="0">
                <a:latin typeface="Hiragino Maru Gothic Pro W4" panose="020F0400000000000000" pitchFamily="34" charset="-128"/>
                <a:ea typeface="Hiragino Maru Gothic Pro W4" panose="020F0400000000000000" pitchFamily="34" charset="-128"/>
                <a:cs typeface="Hiragino Kaku Gothic Pro W3" charset="-128"/>
              </a:rPr>
              <a:t>位</a:t>
            </a:r>
            <a:r>
              <a:rPr kumimoji="1" lang="en-US" altLang="ja-JP" dirty="0">
                <a:latin typeface="Hiragino Maru Gothic Pro W4" panose="020F0400000000000000" pitchFamily="34" charset="-128"/>
                <a:ea typeface="Hiragino Maru Gothic Pro W4" panose="020F0400000000000000" pitchFamily="34" charset="-128"/>
                <a:cs typeface="Hiragino Kaku Gothic Pro W3" charset="-128"/>
              </a:rPr>
              <a:t> </a:t>
            </a:r>
            <a:r>
              <a:rPr kumimoji="1" lang="mr-IN" altLang="ja-JP" dirty="0">
                <a:latin typeface="Hiragino Maru Gothic Pro W4" panose="020F0400000000000000" pitchFamily="34" charset="-128"/>
                <a:ea typeface="Hiragino Maru Gothic Pro W4" panose="020F0400000000000000" pitchFamily="34" charset="-128"/>
                <a:cs typeface="Hiragino Kaku Gothic Pro W3" charset="-128"/>
              </a:rPr>
              <a:t>…</a:t>
            </a:r>
            <a:r>
              <a:rPr kumimoji="1" lang="en-US" altLang="ja-JP" dirty="0">
                <a:latin typeface="Hiragino Maru Gothic Pro W4" panose="020F0400000000000000" pitchFamily="34" charset="-128"/>
                <a:ea typeface="Hiragino Maru Gothic Pro W4" panose="020F0400000000000000" pitchFamily="34" charset="-128"/>
                <a:cs typeface="Hiragino Kaku Gothic Pro W3" charset="-128"/>
              </a:rPr>
              <a:t> 12345678910</a:t>
            </a:r>
          </a:p>
          <a:p>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16 </a:t>
            </a:r>
            <a:r>
              <a:rPr lang="ja-JP" altLang="en-US" dirty="0">
                <a:latin typeface="Hiragino Maru Gothic Pro W4" panose="020F0400000000000000" pitchFamily="34" charset="-128"/>
                <a:ea typeface="Hiragino Maru Gothic Pro W4" panose="020F0400000000000000" pitchFamily="34" charset="-128"/>
                <a:cs typeface="Hiragino Kaku Gothic Pro W3" charset="-128"/>
              </a:rPr>
              <a:t>位</a:t>
            </a:r>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 </a:t>
            </a:r>
            <a:r>
              <a:rPr lang="mr-IN" altLang="ja-JP" dirty="0">
                <a:latin typeface="Hiragino Maru Gothic Pro W4" panose="020F0400000000000000" pitchFamily="34" charset="-128"/>
                <a:ea typeface="Hiragino Maru Gothic Pro W4" panose="020F0400000000000000" pitchFamily="34" charset="-128"/>
                <a:cs typeface="Hiragino Kaku Gothic Pro W3" charset="-128"/>
              </a:rPr>
              <a:t>…</a:t>
            </a:r>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 000000</a:t>
            </a:r>
          </a:p>
          <a:p>
            <a:r>
              <a:rPr kumimoji="1" lang="en-US" altLang="ja-JP" dirty="0">
                <a:latin typeface="Hiragino Maru Gothic Pro W4" panose="020F0400000000000000" pitchFamily="34" charset="-128"/>
                <a:ea typeface="Hiragino Maru Gothic Pro W4" panose="020F0400000000000000" pitchFamily="34" charset="-128"/>
                <a:cs typeface="Hiragino Kaku Gothic Pro W3" charset="-128"/>
              </a:rPr>
              <a:t>17 </a:t>
            </a:r>
            <a:r>
              <a:rPr kumimoji="1" lang="ja-JP" altLang="en-US" dirty="0">
                <a:latin typeface="Hiragino Maru Gothic Pro W4" panose="020F0400000000000000" pitchFamily="34" charset="-128"/>
                <a:ea typeface="Hiragino Maru Gothic Pro W4" panose="020F0400000000000000" pitchFamily="34" charset="-128"/>
                <a:cs typeface="Hiragino Kaku Gothic Pro W3" charset="-128"/>
              </a:rPr>
              <a:t>位</a:t>
            </a:r>
            <a:r>
              <a:rPr kumimoji="1" lang="en-US" altLang="ja-JP" dirty="0">
                <a:latin typeface="Hiragino Maru Gothic Pro W4" panose="020F0400000000000000" pitchFamily="34" charset="-128"/>
                <a:ea typeface="Hiragino Maru Gothic Pro W4" panose="020F0400000000000000" pitchFamily="34" charset="-128"/>
                <a:cs typeface="Hiragino Kaku Gothic Pro W3" charset="-128"/>
              </a:rPr>
              <a:t> </a:t>
            </a:r>
            <a:r>
              <a:rPr kumimoji="1" lang="mr-IN" altLang="ja-JP" dirty="0">
                <a:latin typeface="Hiragino Maru Gothic Pro W4" panose="020F0400000000000000" pitchFamily="34" charset="-128"/>
                <a:ea typeface="Hiragino Maru Gothic Pro W4" panose="020F0400000000000000" pitchFamily="34" charset="-128"/>
                <a:cs typeface="Hiragino Kaku Gothic Pro W3" charset="-128"/>
              </a:rPr>
              <a:t>…</a:t>
            </a:r>
            <a:r>
              <a:rPr kumimoji="1" lang="en-US" altLang="ja-JP" dirty="0">
                <a:latin typeface="Hiragino Maru Gothic Pro W4" panose="020F0400000000000000" pitchFamily="34" charset="-128"/>
                <a:ea typeface="Hiragino Maru Gothic Pro W4" panose="020F0400000000000000" pitchFamily="34" charset="-128"/>
                <a:cs typeface="Hiragino Kaku Gothic Pro W3" charset="-128"/>
              </a:rPr>
              <a:t> admin123</a:t>
            </a:r>
          </a:p>
          <a:p>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18 </a:t>
            </a:r>
            <a:r>
              <a:rPr lang="ja-JP" altLang="en-US" dirty="0">
                <a:latin typeface="Hiragino Maru Gothic Pro W4" panose="020F0400000000000000" pitchFamily="34" charset="-128"/>
                <a:ea typeface="Hiragino Maru Gothic Pro W4" panose="020F0400000000000000" pitchFamily="34" charset="-128"/>
                <a:cs typeface="Hiragino Kaku Gothic Pro W3" charset="-128"/>
              </a:rPr>
              <a:t>位</a:t>
            </a:r>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 </a:t>
            </a:r>
            <a:r>
              <a:rPr lang="mr-IN" altLang="ja-JP" dirty="0">
                <a:latin typeface="Hiragino Maru Gothic Pro W4" panose="020F0400000000000000" pitchFamily="34" charset="-128"/>
                <a:ea typeface="Hiragino Maru Gothic Pro W4" panose="020F0400000000000000" pitchFamily="34" charset="-128"/>
                <a:cs typeface="Hiragino Kaku Gothic Pro W3" charset="-128"/>
              </a:rPr>
              <a:t>…</a:t>
            </a:r>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 1111</a:t>
            </a:r>
          </a:p>
          <a:p>
            <a:r>
              <a:rPr kumimoji="1" lang="en-US" altLang="ja-JP" dirty="0">
                <a:latin typeface="Hiragino Maru Gothic Pro W4" panose="020F0400000000000000" pitchFamily="34" charset="-128"/>
                <a:ea typeface="Hiragino Maru Gothic Pro W4" panose="020F0400000000000000" pitchFamily="34" charset="-128"/>
                <a:cs typeface="Hiragino Kaku Gothic Pro W3" charset="-128"/>
              </a:rPr>
              <a:t>19 </a:t>
            </a:r>
            <a:r>
              <a:rPr kumimoji="1" lang="ja-JP" altLang="en-US" dirty="0">
                <a:latin typeface="Hiragino Maru Gothic Pro W4" panose="020F0400000000000000" pitchFamily="34" charset="-128"/>
                <a:ea typeface="Hiragino Maru Gothic Pro W4" panose="020F0400000000000000" pitchFamily="34" charset="-128"/>
                <a:cs typeface="Hiragino Kaku Gothic Pro W3" charset="-128"/>
              </a:rPr>
              <a:t>位</a:t>
            </a:r>
            <a:r>
              <a:rPr kumimoji="1" lang="en-US" altLang="ja-JP" dirty="0">
                <a:latin typeface="Hiragino Maru Gothic Pro W4" panose="020F0400000000000000" pitchFamily="34" charset="-128"/>
                <a:ea typeface="Hiragino Maru Gothic Pro W4" panose="020F0400000000000000" pitchFamily="34" charset="-128"/>
                <a:cs typeface="Hiragino Kaku Gothic Pro W3" charset="-128"/>
              </a:rPr>
              <a:t> </a:t>
            </a:r>
            <a:r>
              <a:rPr kumimoji="1" lang="mr-IN" altLang="ja-JP" dirty="0">
                <a:latin typeface="Hiragino Maru Gothic Pro W4" panose="020F0400000000000000" pitchFamily="34" charset="-128"/>
                <a:ea typeface="Hiragino Maru Gothic Pro W4" panose="020F0400000000000000" pitchFamily="34" charset="-128"/>
                <a:cs typeface="Hiragino Kaku Gothic Pro W3" charset="-128"/>
              </a:rPr>
              <a:t>…</a:t>
            </a:r>
            <a:r>
              <a:rPr kumimoji="1" lang="en-US" altLang="ja-JP" dirty="0">
                <a:latin typeface="Hiragino Maru Gothic Pro W4" panose="020F0400000000000000" pitchFamily="34" charset="-128"/>
                <a:ea typeface="Hiragino Maru Gothic Pro W4" panose="020F0400000000000000" pitchFamily="34" charset="-128"/>
                <a:cs typeface="Hiragino Kaku Gothic Pro W3" charset="-128"/>
              </a:rPr>
              <a:t> P@ssw0rd</a:t>
            </a:r>
          </a:p>
          <a:p>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20 </a:t>
            </a:r>
            <a:r>
              <a:rPr lang="ja-JP" altLang="en-US" dirty="0">
                <a:latin typeface="Hiragino Maru Gothic Pro W4" panose="020F0400000000000000" pitchFamily="34" charset="-128"/>
                <a:ea typeface="Hiragino Maru Gothic Pro W4" panose="020F0400000000000000" pitchFamily="34" charset="-128"/>
                <a:cs typeface="Hiragino Kaku Gothic Pro W3" charset="-128"/>
              </a:rPr>
              <a:t>位</a:t>
            </a:r>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 </a:t>
            </a:r>
            <a:r>
              <a:rPr lang="mr-IN" altLang="ja-JP" dirty="0">
                <a:latin typeface="Hiragino Maru Gothic Pro W4" panose="020F0400000000000000" pitchFamily="34" charset="-128"/>
                <a:ea typeface="Hiragino Maru Gothic Pro W4" panose="020F0400000000000000" pitchFamily="34" charset="-128"/>
                <a:cs typeface="Hiragino Kaku Gothic Pro W3" charset="-128"/>
              </a:rPr>
              <a:t>…</a:t>
            </a:r>
            <a:r>
              <a:rPr lang="en-US" altLang="ja-JP" dirty="0">
                <a:latin typeface="Hiragino Maru Gothic Pro W4" panose="020F0400000000000000" pitchFamily="34" charset="-128"/>
                <a:ea typeface="Hiragino Maru Gothic Pro W4" panose="020F0400000000000000" pitchFamily="34" charset="-128"/>
                <a:cs typeface="Hiragino Kaku Gothic Pro W3" charset="-128"/>
              </a:rPr>
              <a:t> root</a:t>
            </a:r>
          </a:p>
        </p:txBody>
      </p:sp>
      <p:sp>
        <p:nvSpPr>
          <p:cNvPr id="8" name="テキスト ボックス 7"/>
          <p:cNvSpPr txBox="1"/>
          <p:nvPr/>
        </p:nvSpPr>
        <p:spPr>
          <a:xfrm>
            <a:off x="6444208" y="5934711"/>
            <a:ext cx="553998" cy="446640"/>
          </a:xfrm>
          <a:prstGeom prst="rect">
            <a:avLst/>
          </a:prstGeom>
          <a:noFill/>
        </p:spPr>
        <p:txBody>
          <a:bodyPr vert="eaVert" wrap="square" rtlCol="0">
            <a:spAutoFit/>
          </a:bodyPr>
          <a:lstStyle/>
          <a:p>
            <a:r>
              <a:rPr kumimoji="1" lang="mr-IN" altLang="ja-JP" dirty="0">
                <a:ea typeface="Hiragino Maru Gothic Pro W4" panose="020F0400000000000000" pitchFamily="34" charset="-128"/>
              </a:rPr>
              <a:t>…</a:t>
            </a:r>
            <a:endParaRPr kumimoji="1" lang="ja-JP" altLang="en-US" dirty="0">
              <a:ea typeface="Hiragino Maru Gothic Pro W4" panose="020F0400000000000000" pitchFamily="34" charset="-128"/>
            </a:endParaRPr>
          </a:p>
        </p:txBody>
      </p:sp>
    </p:spTree>
    <p:extLst>
      <p:ext uri="{BB962C8B-B14F-4D97-AF65-F5344CB8AC3E}">
        <p14:creationId xmlns:p14="http://schemas.microsoft.com/office/powerpoint/2010/main" val="1230118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latin typeface="Hiragino Kaku Gothic Pro W6" charset="-128"/>
                <a:ea typeface="Hiragino Kaku Gothic Pro W6" charset="-128"/>
                <a:cs typeface="Hiragino Kaku Gothic Pro W6" charset="-128"/>
              </a:rPr>
              <a:t>(</a:t>
            </a:r>
            <a:r>
              <a:rPr kumimoji="1" lang="ja-JP" altLang="en-US" b="1" dirty="0">
                <a:latin typeface="Hiragino Kaku Gothic Pro W6" charset="-128"/>
                <a:ea typeface="Hiragino Kaku Gothic Pro W6" charset="-128"/>
                <a:cs typeface="Hiragino Kaku Gothic Pro W6" charset="-128"/>
              </a:rPr>
              <a:t>比較的</a:t>
            </a:r>
            <a:r>
              <a:rPr kumimoji="1" lang="en-US" altLang="ja-JP" b="1" dirty="0">
                <a:latin typeface="Hiragino Kaku Gothic Pro W6" charset="-128"/>
                <a:ea typeface="Hiragino Kaku Gothic Pro W6" charset="-128"/>
                <a:cs typeface="Hiragino Kaku Gothic Pro W6" charset="-128"/>
              </a:rPr>
              <a:t>) </a:t>
            </a:r>
            <a:r>
              <a:rPr kumimoji="1" lang="ja-JP" altLang="en-US" b="1" dirty="0">
                <a:latin typeface="Hiragino Kaku Gothic Pro W6" charset="-128"/>
                <a:ea typeface="Hiragino Kaku Gothic Pro W6" charset="-128"/>
                <a:cs typeface="Hiragino Kaku Gothic Pro W6" charset="-128"/>
              </a:rPr>
              <a:t>良いパスワード</a:t>
            </a:r>
          </a:p>
        </p:txBody>
      </p:sp>
      <p:sp>
        <p:nvSpPr>
          <p:cNvPr id="3" name="コンテンツ プレースホルダー 2"/>
          <p:cNvSpPr>
            <a:spLocks noGrp="1"/>
          </p:cNvSpPr>
          <p:nvPr>
            <p:ph idx="1"/>
          </p:nvPr>
        </p:nvSpPr>
        <p:spPr>
          <a:xfrm>
            <a:off x="107504" y="1845936"/>
            <a:ext cx="8892480" cy="4247359"/>
          </a:xfrm>
        </p:spPr>
        <p:txBody>
          <a:bodyPr/>
          <a:lstStyle/>
          <a:p>
            <a:r>
              <a:rPr lang="ja-JP" altLang="en-US" sz="2400" dirty="0">
                <a:latin typeface="Hiragino Maru Gothic Pro W4" panose="020F0400000000000000" pitchFamily="34" charset="-128"/>
                <a:ea typeface="Hiragino Maru Gothic Pro W4" panose="020F0400000000000000" pitchFamily="34" charset="-128"/>
                <a:cs typeface="ヒラギノ角ゴ Pro W3"/>
              </a:rPr>
              <a:t>文章や詩などの頭文字を並べてみる</a:t>
            </a:r>
            <a:endParaRPr lang="en-US" altLang="ja-JP" sz="2800" dirty="0">
              <a:latin typeface="Hiragino Maru Gothic Pro W4" panose="020F0400000000000000" pitchFamily="34" charset="-128"/>
              <a:ea typeface="Hiragino Maru Gothic Pro W4" panose="020F0400000000000000" pitchFamily="34" charset="-128"/>
              <a:cs typeface="ヒラギノ角ゴ Pro W3"/>
            </a:endParaRPr>
          </a:p>
          <a:p>
            <a:pPr lvl="1"/>
            <a:r>
              <a:rPr kumimoji="1" lang="en-US" altLang="ja-JP" sz="2000" dirty="0">
                <a:latin typeface="Hiragino Maru Gothic Pro W4" panose="020F0400000000000000" pitchFamily="34" charset="-128"/>
                <a:ea typeface="Hiragino Maru Gothic Pro W4" panose="020F0400000000000000" pitchFamily="34" charset="-128"/>
                <a:cs typeface="ヒラギノ角ゴ Pro W3"/>
              </a:rPr>
              <a:t>Boys be ambitious! – W. S. Clark.  </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  </a:t>
            </a:r>
            <a:r>
              <a:rPr lang="en-US" altLang="ja-JP" sz="2400" dirty="0" err="1">
                <a:solidFill>
                  <a:schemeClr val="tx1"/>
                </a:solidFill>
                <a:latin typeface="Hiragino Maru Gothic Pro W4" panose="020F0400000000000000" pitchFamily="34" charset="-128"/>
                <a:ea typeface="Hiragino Maru Gothic Pro W4" panose="020F0400000000000000" pitchFamily="34" charset="-128"/>
                <a:cs typeface="ヒラギノ角ゴ Pro W3"/>
              </a:rPr>
              <a:t>Bba!wsc</a:t>
            </a:r>
            <a:r>
              <a:rPr lang="en-US" altLang="ja-JP" sz="2400" dirty="0">
                <a:solidFill>
                  <a:schemeClr val="tx1"/>
                </a:solidFill>
                <a:latin typeface="Hiragino Maru Gothic Pro W4" panose="020F0400000000000000" pitchFamily="34" charset="-128"/>
                <a:ea typeface="Hiragino Maru Gothic Pro W4" panose="020F0400000000000000" pitchFamily="34" charset="-128"/>
                <a:cs typeface="ヒラギノ角ゴ Pro W3"/>
              </a:rPr>
              <a:t>.</a:t>
            </a:r>
          </a:p>
          <a:p>
            <a:pPr lvl="1"/>
            <a:r>
              <a:rPr kumimoji="1" lang="en-US" altLang="ja-JP" sz="2000" dirty="0">
                <a:latin typeface="Hiragino Maru Gothic Pro W4" panose="020F0400000000000000" pitchFamily="34" charset="-128"/>
                <a:ea typeface="Hiragino Maru Gothic Pro W4" panose="020F0400000000000000" pitchFamily="34" charset="-128"/>
                <a:cs typeface="ヒラギノ角ゴ Pro W3"/>
              </a:rPr>
              <a:t>Aki no </a:t>
            </a:r>
            <a:r>
              <a:rPr kumimoji="1" lang="en-US" altLang="ja-JP" sz="2000" dirty="0" err="1">
                <a:latin typeface="Hiragino Maru Gothic Pro W4" panose="020F0400000000000000" pitchFamily="34" charset="-128"/>
                <a:ea typeface="Hiragino Maru Gothic Pro W4" panose="020F0400000000000000" pitchFamily="34" charset="-128"/>
                <a:cs typeface="ヒラギノ角ゴ Pro W3"/>
              </a:rPr>
              <a:t>Tano</a:t>
            </a:r>
            <a:r>
              <a:rPr kumimoji="1" lang="en-US" altLang="ja-JP" sz="2000" dirty="0">
                <a:latin typeface="Hiragino Maru Gothic Pro W4" panose="020F0400000000000000" pitchFamily="34" charset="-128"/>
                <a:ea typeface="Hiragino Maru Gothic Pro W4" panose="020F0400000000000000" pitchFamily="34" charset="-128"/>
                <a:cs typeface="ヒラギノ角ゴ Pro W3"/>
              </a:rPr>
              <a:t> </a:t>
            </a:r>
            <a:r>
              <a:rPr kumimoji="1" lang="en-US" altLang="ja-JP" sz="2000" dirty="0" err="1">
                <a:latin typeface="Hiragino Maru Gothic Pro W4" panose="020F0400000000000000" pitchFamily="34" charset="-128"/>
                <a:ea typeface="Hiragino Maru Gothic Pro W4" panose="020F0400000000000000" pitchFamily="34" charset="-128"/>
                <a:cs typeface="ヒラギノ角ゴ Pro W3"/>
              </a:rPr>
              <a:t>Kariho</a:t>
            </a:r>
            <a:r>
              <a:rPr kumimoji="1" lang="en-US" altLang="ja-JP" sz="2000" dirty="0">
                <a:latin typeface="Hiragino Maru Gothic Pro W4" panose="020F0400000000000000" pitchFamily="34" charset="-128"/>
                <a:ea typeface="Hiragino Maru Gothic Pro W4" panose="020F0400000000000000" pitchFamily="34" charset="-128"/>
                <a:cs typeface="ヒラギノ角ゴ Pro W3"/>
              </a:rPr>
              <a:t> no </a:t>
            </a:r>
            <a:r>
              <a:rPr lang="en-US" altLang="ja-JP" sz="2000" dirty="0" err="1">
                <a:latin typeface="Hiragino Maru Gothic Pro W4" panose="020F0400000000000000" pitchFamily="34" charset="-128"/>
                <a:ea typeface="Hiragino Maru Gothic Pro W4" panose="020F0400000000000000" pitchFamily="34" charset="-128"/>
                <a:cs typeface="ヒラギノ角ゴ Pro W3"/>
              </a:rPr>
              <a:t>I</a:t>
            </a:r>
            <a:r>
              <a:rPr kumimoji="1" lang="en-US" altLang="ja-JP" sz="2000" dirty="0" err="1">
                <a:latin typeface="Hiragino Maru Gothic Pro W4" panose="020F0400000000000000" pitchFamily="34" charset="-128"/>
                <a:ea typeface="Hiragino Maru Gothic Pro W4" panose="020F0400000000000000" pitchFamily="34" charset="-128"/>
                <a:cs typeface="ヒラギノ角ゴ Pro W3"/>
              </a:rPr>
              <a:t>ono</a:t>
            </a:r>
            <a:r>
              <a:rPr kumimoji="1" lang="en-US" altLang="ja-JP" sz="2000" dirty="0">
                <a:latin typeface="Hiragino Maru Gothic Pro W4" panose="020F0400000000000000" pitchFamily="34" charset="-128"/>
                <a:ea typeface="Hiragino Maru Gothic Pro W4" panose="020F0400000000000000" pitchFamily="34" charset="-128"/>
                <a:cs typeface="ヒラギノ角ゴ Pro W3"/>
              </a:rPr>
              <a:t> </a:t>
            </a:r>
            <a:r>
              <a:rPr kumimoji="1" lang="en-US" altLang="ja-JP" sz="2000" dirty="0" err="1">
                <a:latin typeface="Hiragino Maru Gothic Pro W4" panose="020F0400000000000000" pitchFamily="34" charset="-128"/>
                <a:ea typeface="Hiragino Maru Gothic Pro W4" panose="020F0400000000000000" pitchFamily="34" charset="-128"/>
                <a:cs typeface="ヒラギノ角ゴ Pro W3"/>
              </a:rPr>
              <a:t>Toma</a:t>
            </a:r>
            <a:r>
              <a:rPr kumimoji="1" lang="en-US" altLang="ja-JP" sz="2000" dirty="0">
                <a:latin typeface="Hiragino Maru Gothic Pro W4" panose="020F0400000000000000" pitchFamily="34" charset="-128"/>
                <a:ea typeface="Hiragino Maru Gothic Pro W4" panose="020F0400000000000000" pitchFamily="34" charset="-128"/>
                <a:cs typeface="ヒラギノ角ゴ Pro W3"/>
              </a:rPr>
              <a:t> wo </a:t>
            </a:r>
            <a:r>
              <a:rPr kumimoji="1" lang="en-US" altLang="ja-JP" sz="2000" dirty="0" err="1">
                <a:latin typeface="Hiragino Maru Gothic Pro W4" panose="020F0400000000000000" pitchFamily="34" charset="-128"/>
                <a:ea typeface="Hiragino Maru Gothic Pro W4" panose="020F0400000000000000" pitchFamily="34" charset="-128"/>
                <a:cs typeface="ヒラギノ角ゴ Pro W3"/>
              </a:rPr>
              <a:t>Arami</a:t>
            </a:r>
            <a:r>
              <a:rPr kumimoji="1" lang="en-US" altLang="ja-JP" sz="2000" dirty="0">
                <a:latin typeface="Hiragino Maru Gothic Pro W4" panose="020F0400000000000000" pitchFamily="34" charset="-128"/>
                <a:ea typeface="Hiragino Maru Gothic Pro W4" panose="020F0400000000000000" pitchFamily="34" charset="-128"/>
                <a:cs typeface="ヒラギノ角ゴ Pro W3"/>
              </a:rPr>
              <a:t> </a:t>
            </a:r>
            <a:r>
              <a:rPr kumimoji="1" lang="en-US" altLang="ja-JP" sz="2000" dirty="0" err="1">
                <a:latin typeface="Hiragino Maru Gothic Pro W4" panose="020F0400000000000000" pitchFamily="34" charset="-128"/>
                <a:ea typeface="Hiragino Maru Gothic Pro W4" panose="020F0400000000000000" pitchFamily="34" charset="-128"/>
                <a:cs typeface="ヒラギノ角ゴ Pro W3"/>
              </a:rPr>
              <a:t>Waga</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 </a:t>
            </a:r>
            <a:r>
              <a:rPr kumimoji="1" lang="en-US" altLang="ja-JP" sz="2000" dirty="0" err="1">
                <a:latin typeface="Hiragino Maru Gothic Pro W4" panose="020F0400000000000000" pitchFamily="34" charset="-128"/>
                <a:ea typeface="Hiragino Maru Gothic Pro W4" panose="020F0400000000000000" pitchFamily="34" charset="-128"/>
                <a:cs typeface="ヒラギノ角ゴ Pro W3"/>
              </a:rPr>
              <a:t>Koromodeha</a:t>
            </a:r>
            <a:r>
              <a:rPr kumimoji="1" lang="en-US" altLang="ja-JP" sz="2000" dirty="0">
                <a:latin typeface="Hiragino Maru Gothic Pro W4" panose="020F0400000000000000" pitchFamily="34" charset="-128"/>
                <a:ea typeface="Hiragino Maru Gothic Pro W4" panose="020F0400000000000000" pitchFamily="34" charset="-128"/>
                <a:cs typeface="ヒラギノ角ゴ Pro W3"/>
              </a:rPr>
              <a:t> </a:t>
            </a:r>
            <a:r>
              <a:rPr kumimoji="1" lang="en-US" altLang="ja-JP" sz="2000" dirty="0" err="1">
                <a:latin typeface="Hiragino Maru Gothic Pro W4" panose="020F0400000000000000" pitchFamily="34" charset="-128"/>
                <a:ea typeface="Hiragino Maru Gothic Pro W4" panose="020F0400000000000000" pitchFamily="34" charset="-128"/>
                <a:cs typeface="ヒラギノ角ゴ Pro W3"/>
              </a:rPr>
              <a:t>Tuyu</a:t>
            </a:r>
            <a:r>
              <a:rPr kumimoji="1" lang="en-US" altLang="ja-JP" sz="2000" dirty="0">
                <a:latin typeface="Hiragino Maru Gothic Pro W4" panose="020F0400000000000000" pitchFamily="34" charset="-128"/>
                <a:ea typeface="Hiragino Maru Gothic Pro W4" panose="020F0400000000000000" pitchFamily="34" charset="-128"/>
                <a:cs typeface="ヒラギノ角ゴ Pro W3"/>
              </a:rPr>
              <a:t> </a:t>
            </a:r>
            <a:r>
              <a:rPr kumimoji="1" lang="en-US" altLang="ja-JP" sz="2000" dirty="0" err="1">
                <a:latin typeface="Hiragino Maru Gothic Pro W4" panose="020F0400000000000000" pitchFamily="34" charset="-128"/>
                <a:ea typeface="Hiragino Maru Gothic Pro W4" panose="020F0400000000000000" pitchFamily="34" charset="-128"/>
                <a:cs typeface="ヒラギノ角ゴ Pro W3"/>
              </a:rPr>
              <a:t>ni</a:t>
            </a:r>
            <a:r>
              <a:rPr kumimoji="1" lang="en-US" altLang="ja-JP" sz="2000" dirty="0">
                <a:latin typeface="Hiragino Maru Gothic Pro W4" panose="020F0400000000000000" pitchFamily="34" charset="-128"/>
                <a:ea typeface="Hiragino Maru Gothic Pro W4" panose="020F0400000000000000" pitchFamily="34" charset="-128"/>
                <a:cs typeface="ヒラギノ角ゴ Pro W3"/>
              </a:rPr>
              <a:t> </a:t>
            </a:r>
            <a:r>
              <a:rPr kumimoji="1" lang="en-US" altLang="ja-JP" sz="2000" dirty="0" err="1">
                <a:latin typeface="Hiragino Maru Gothic Pro W4" panose="020F0400000000000000" pitchFamily="34" charset="-128"/>
                <a:ea typeface="Hiragino Maru Gothic Pro W4" panose="020F0400000000000000" pitchFamily="34" charset="-128"/>
                <a:cs typeface="ヒラギノ角ゴ Pro W3"/>
              </a:rPr>
              <a:t>Nuretutu</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     </a:t>
            </a:r>
            <a:r>
              <a:rPr kumimoji="1" lang="en-US" altLang="ja-JP" sz="2000" dirty="0">
                <a:latin typeface="Hiragino Maru Gothic Pro W4" panose="020F0400000000000000" pitchFamily="34" charset="-128"/>
                <a:ea typeface="Hiragino Maru Gothic Pro W4" panose="020F0400000000000000" pitchFamily="34" charset="-128"/>
                <a:cs typeface="ヒラギノ角ゴ Pro W3"/>
              </a:rPr>
              <a:t>→  </a:t>
            </a:r>
            <a:r>
              <a:rPr kumimoji="1" lang="en-US" altLang="ja-JP" sz="2400" dirty="0" err="1">
                <a:solidFill>
                  <a:schemeClr val="tx1"/>
                </a:solidFill>
                <a:latin typeface="Hiragino Maru Gothic Pro W4" panose="020F0400000000000000" pitchFamily="34" charset="-128"/>
                <a:ea typeface="Hiragino Maru Gothic Pro W4" panose="020F0400000000000000" pitchFamily="34" charset="-128"/>
                <a:cs typeface="ヒラギノ角ゴ Pro W3"/>
              </a:rPr>
              <a:t>atkitawktn</a:t>
            </a:r>
            <a:endParaRPr kumimoji="1" lang="en-US" altLang="ja-JP" sz="2400" dirty="0">
              <a:solidFill>
                <a:schemeClr val="tx1"/>
              </a:solidFill>
              <a:latin typeface="Hiragino Maru Gothic Pro W4" panose="020F0400000000000000" pitchFamily="34" charset="-128"/>
              <a:ea typeface="Hiragino Maru Gothic Pro W4" panose="020F0400000000000000" pitchFamily="34" charset="-128"/>
              <a:cs typeface="ヒラギノ角ゴ Pro W3"/>
            </a:endParaRPr>
          </a:p>
          <a:p>
            <a:pPr marL="0" indent="0">
              <a:buNone/>
            </a:pPr>
            <a:endParaRPr kumimoji="1" lang="en-US" altLang="ja-JP" sz="1200" dirty="0">
              <a:latin typeface="Hiragino Maru Gothic Pro W4" panose="020F0400000000000000" pitchFamily="34" charset="-128"/>
              <a:ea typeface="Hiragino Maru Gothic Pro W4" panose="020F0400000000000000" pitchFamily="34" charset="-128"/>
              <a:cs typeface="ヒラギノ角ゴ Pro W3"/>
            </a:endParaRPr>
          </a:p>
          <a:p>
            <a:r>
              <a:rPr lang="ja-JP" altLang="en-US" sz="2400" dirty="0">
                <a:latin typeface="Hiragino Maru Gothic Pro W4" panose="020F0400000000000000" pitchFamily="34" charset="-128"/>
                <a:ea typeface="Hiragino Maru Gothic Pro W4" panose="020F0400000000000000" pitchFamily="34" charset="-128"/>
                <a:cs typeface="ヒラギノ角ゴ Pro W3"/>
              </a:rPr>
              <a:t>できるだけ</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2400" dirty="0">
                <a:latin typeface="Hiragino Maru Gothic Pro W4" panose="020F0400000000000000" pitchFamily="34" charset="-128"/>
                <a:ea typeface="Hiragino Maru Gothic Pro W4" panose="020F0400000000000000" pitchFamily="34" charset="-128"/>
                <a:cs typeface="ヒラギノ角ゴ Pro W3"/>
              </a:rPr>
              <a:t>「大文字と小文字」</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2400" dirty="0">
                <a:latin typeface="Hiragino Maru Gothic Pro W4" panose="020F0400000000000000" pitchFamily="34" charset="-128"/>
                <a:ea typeface="Hiragino Maru Gothic Pro W4" panose="020F0400000000000000" pitchFamily="34" charset="-128"/>
                <a:cs typeface="ヒラギノ角ゴ Pro W3"/>
              </a:rPr>
              <a:t>「記号」</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2400" dirty="0">
                <a:latin typeface="Hiragino Maru Gothic Pro W4" panose="020F0400000000000000" pitchFamily="34" charset="-128"/>
                <a:ea typeface="Hiragino Maru Gothic Pro W4" panose="020F0400000000000000" pitchFamily="34" charset="-128"/>
                <a:cs typeface="ヒラギノ角ゴ Pro W3"/>
              </a:rPr>
              <a:t>「数字」を混在させる</a:t>
            </a:r>
            <a:endParaRPr lang="en-US" altLang="ja-JP" sz="2400" dirty="0">
              <a:latin typeface="Hiragino Maru Gothic Pro W4" panose="020F0400000000000000" pitchFamily="34" charset="-128"/>
              <a:ea typeface="Hiragino Maru Gothic Pro W4" panose="020F0400000000000000" pitchFamily="34" charset="-128"/>
              <a:cs typeface="ヒラギノ角ゴ Pro W3"/>
            </a:endParaRPr>
          </a:p>
          <a:p>
            <a:pPr lvl="1"/>
            <a:r>
              <a:rPr kumimoji="1" lang="en-US" altLang="ja-JP" sz="2000" dirty="0" err="1">
                <a:latin typeface="Hiragino Maru Gothic Pro W4" panose="020F0400000000000000" pitchFamily="34" charset="-128"/>
                <a:ea typeface="Hiragino Maru Gothic Pro W4" panose="020F0400000000000000" pitchFamily="34" charset="-128"/>
                <a:cs typeface="ヒラギノ角ゴ Pro W3"/>
              </a:rPr>
              <a:t>Bba!wsc</a:t>
            </a:r>
            <a:r>
              <a:rPr kumimoji="1" lang="en-US" altLang="ja-JP" sz="2000" dirty="0">
                <a:latin typeface="Hiragino Maru Gothic Pro W4" panose="020F0400000000000000" pitchFamily="34" charset="-128"/>
                <a:ea typeface="Hiragino Maru Gothic Pro W4" panose="020F0400000000000000" pitchFamily="34" charset="-128"/>
                <a:cs typeface="ヒラギノ角ゴ Pro W3"/>
              </a:rPr>
              <a:t>.</a:t>
            </a:r>
            <a:r>
              <a:rPr kumimoji="1" lang="ja-JP" altLang="en-US" sz="2000" dirty="0">
                <a:latin typeface="Hiragino Maru Gothic Pro W4" panose="020F0400000000000000" pitchFamily="34" charset="-128"/>
                <a:ea typeface="Hiragino Maru Gothic Pro W4" panose="020F0400000000000000" pitchFamily="34" charset="-128"/>
                <a:cs typeface="ヒラギノ角ゴ Pro W3"/>
              </a:rPr>
              <a:t>　</a:t>
            </a:r>
            <a:r>
              <a:rPr kumimoji="1" lang="en-US" altLang="ja-JP" sz="2000" dirty="0">
                <a:latin typeface="Hiragino Maru Gothic Pro W4" panose="020F0400000000000000" pitchFamily="34" charset="-128"/>
                <a:ea typeface="Hiragino Maru Gothic Pro W4" panose="020F0400000000000000" pitchFamily="34" charset="-128"/>
                <a:cs typeface="ヒラギノ角ゴ Pro W3"/>
              </a:rPr>
              <a:t>  → </a:t>
            </a:r>
            <a:r>
              <a:rPr kumimoji="1" lang="ja-JP" altLang="en-US" sz="2000" dirty="0">
                <a:latin typeface="Hiragino Maru Gothic Pro W4" panose="020F0400000000000000" pitchFamily="34" charset="-128"/>
                <a:ea typeface="Hiragino Maru Gothic Pro W4" panose="020F0400000000000000" pitchFamily="34" charset="-128"/>
                <a:cs typeface="ヒラギノ角ゴ Pro W3"/>
              </a:rPr>
              <a:t>　</a:t>
            </a:r>
            <a:r>
              <a:rPr kumimoji="1" lang="en-US" altLang="ja-JP" sz="2400" dirty="0">
                <a:latin typeface="Hiragino Maru Gothic Pro W4" panose="020F0400000000000000" pitchFamily="34" charset="-128"/>
                <a:ea typeface="Hiragino Maru Gothic Pro W4" panose="020F0400000000000000" pitchFamily="34" charset="-128"/>
                <a:cs typeface="ヒラギノ角ゴ Pro W3"/>
              </a:rPr>
              <a:t>B6a!*</a:t>
            </a:r>
            <a:r>
              <a:rPr kumimoji="1" lang="en-US" altLang="ja-JP" sz="2400" dirty="0" err="1">
                <a:latin typeface="Hiragino Maru Gothic Pro W4" panose="020F0400000000000000" pitchFamily="34" charset="-128"/>
                <a:ea typeface="Hiragino Maru Gothic Pro W4" panose="020F0400000000000000" pitchFamily="34" charset="-128"/>
                <a:cs typeface="ヒラギノ角ゴ Pro W3"/>
              </a:rPr>
              <a:t>wsc</a:t>
            </a:r>
            <a:r>
              <a:rPr kumimoji="1" lang="en-US" altLang="ja-JP" sz="2400" dirty="0">
                <a:latin typeface="Hiragino Maru Gothic Pro W4" panose="020F0400000000000000" pitchFamily="34" charset="-128"/>
                <a:ea typeface="Hiragino Maru Gothic Pro W4" panose="020F0400000000000000" pitchFamily="34" charset="-128"/>
                <a:cs typeface="ヒラギノ角ゴ Pro W3"/>
              </a:rPr>
              <a:t>.</a:t>
            </a:r>
          </a:p>
          <a:p>
            <a:pPr lvl="1"/>
            <a:r>
              <a:rPr lang="en-US" altLang="ja-JP" sz="2000" dirty="0" err="1">
                <a:latin typeface="Hiragino Maru Gothic Pro W4" panose="020F0400000000000000" pitchFamily="34" charset="-128"/>
                <a:ea typeface="Hiragino Maru Gothic Pro W4" panose="020F0400000000000000" pitchFamily="34" charset="-128"/>
                <a:cs typeface="ヒラギノ角ゴ Pro W3"/>
              </a:rPr>
              <a:t>atkitawktn</a:t>
            </a:r>
            <a:r>
              <a:rPr lang="ja-JP" altLang="en-US" sz="2000" dirty="0">
                <a:latin typeface="Hiragino Maru Gothic Pro W4" panose="020F0400000000000000" pitchFamily="34" charset="-128"/>
                <a:ea typeface="Hiragino Maru Gothic Pro W4" panose="020F0400000000000000" pitchFamily="34" charset="-128"/>
                <a:cs typeface="ヒラギノ角ゴ Pro W3"/>
              </a:rPr>
              <a:t>　</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a:t>
            </a:r>
            <a:r>
              <a:rPr lang="ja-JP" altLang="en-US" sz="2400" dirty="0">
                <a:latin typeface="Hiragino Maru Gothic Pro W4" panose="020F0400000000000000" pitchFamily="34" charset="-128"/>
                <a:ea typeface="Hiragino Maru Gothic Pro W4" panose="020F0400000000000000" pitchFamily="34" charset="-128"/>
                <a:cs typeface="ヒラギノ角ゴ Pro W3"/>
              </a:rPr>
              <a:t>　</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Atk1t@Wktn</a:t>
            </a:r>
          </a:p>
          <a:p>
            <a:pPr lvl="1"/>
            <a:endParaRPr lang="en-US" altLang="ja-JP" sz="2400" dirty="0">
              <a:solidFill>
                <a:srgbClr val="FF0000"/>
              </a:solidFill>
              <a:latin typeface="Hiragino Maru Gothic Pro W4" panose="020F0400000000000000" pitchFamily="34" charset="-128"/>
              <a:cs typeface="Osaka"/>
            </a:endParaRPr>
          </a:p>
          <a:p>
            <a:pPr marL="457200" lvl="1" indent="0">
              <a:buNone/>
            </a:pPr>
            <a:endParaRPr lang="en-US" altLang="ja-JP" sz="2400" dirty="0">
              <a:solidFill>
                <a:srgbClr val="FF0000"/>
              </a:solidFill>
              <a:latin typeface="Hiragino Maru Gothic Pro W4" panose="020F0400000000000000" pitchFamily="34" charset="-128"/>
              <a:cs typeface="Osaka"/>
            </a:endParaRPr>
          </a:p>
        </p:txBody>
      </p:sp>
      <p:sp>
        <p:nvSpPr>
          <p:cNvPr id="4" name="テキスト ボックス 3"/>
          <p:cNvSpPr txBox="1"/>
          <p:nvPr/>
        </p:nvSpPr>
        <p:spPr>
          <a:xfrm>
            <a:off x="1062801" y="989988"/>
            <a:ext cx="7019986" cy="584775"/>
          </a:xfrm>
          <a:prstGeom prst="rect">
            <a:avLst/>
          </a:prstGeom>
          <a:noFill/>
        </p:spPr>
        <p:txBody>
          <a:bodyPr wrap="square" rtlCol="0">
            <a:spAutoFit/>
          </a:bodyPr>
          <a:lstStyle/>
          <a:p>
            <a:pPr algn="ctr"/>
            <a:r>
              <a:rPr lang="ja-JP" altLang="en-US" sz="3200" dirty="0">
                <a:solidFill>
                  <a:srgbClr val="FF0000"/>
                </a:solidFill>
                <a:latin typeface="Hiragino Maru Gothic Pro W4" panose="020F0400000000000000" pitchFamily="34" charset="-128"/>
                <a:ea typeface="Hiragino Maru Gothic Pro W4" panose="020F0400000000000000" pitchFamily="34" charset="-128"/>
                <a:cs typeface="Hiragino Kaku Gothic Pro W3" charset="-128"/>
              </a:rPr>
              <a:t>無意味で</a:t>
            </a:r>
            <a:r>
              <a:rPr lang="en-US" altLang="ja-JP" sz="3200" dirty="0">
                <a:solidFill>
                  <a:srgbClr val="FF0000"/>
                </a:solidFill>
                <a:latin typeface="Hiragino Maru Gothic Pro W4" panose="020F0400000000000000" pitchFamily="34" charset="-128"/>
                <a:ea typeface="Hiragino Maru Gothic Pro W4" panose="020F0400000000000000" pitchFamily="34" charset="-128"/>
                <a:cs typeface="Hiragino Kaku Gothic Pro W3" charset="-128"/>
              </a:rPr>
              <a:t>, </a:t>
            </a:r>
            <a:r>
              <a:rPr lang="ja-JP" altLang="en-US" sz="3200" dirty="0">
                <a:solidFill>
                  <a:srgbClr val="FF0000"/>
                </a:solidFill>
                <a:latin typeface="Hiragino Maru Gothic Pro W4" panose="020F0400000000000000" pitchFamily="34" charset="-128"/>
                <a:ea typeface="Hiragino Maru Gothic Pro W4" panose="020F0400000000000000" pitchFamily="34" charset="-128"/>
                <a:cs typeface="Hiragino Kaku Gothic Pro W3" charset="-128"/>
              </a:rPr>
              <a:t>しかし自分では忘れない</a:t>
            </a:r>
            <a:endParaRPr kumimoji="1" lang="ja-JP" altLang="en-US" sz="3200" dirty="0">
              <a:solidFill>
                <a:srgbClr val="FF0000"/>
              </a:solidFill>
              <a:latin typeface="Hiragino Maru Gothic Pro W4" panose="020F0400000000000000" pitchFamily="34" charset="-128"/>
              <a:ea typeface="Hiragino Maru Gothic Pro W4" panose="020F0400000000000000" pitchFamily="34" charset="-128"/>
              <a:cs typeface="Hiragino Kaku Gothic Pro W3" charset="-128"/>
            </a:endParaRPr>
          </a:p>
        </p:txBody>
      </p:sp>
    </p:spTree>
    <p:extLst>
      <p:ext uri="{BB962C8B-B14F-4D97-AF65-F5344CB8AC3E}">
        <p14:creationId xmlns:p14="http://schemas.microsoft.com/office/powerpoint/2010/main" val="16759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42163" y="1844824"/>
            <a:ext cx="8064896" cy="3348372"/>
          </a:xfrm>
        </p:spPr>
        <p:txBody>
          <a:bodyPr/>
          <a:lstStyle/>
          <a:p>
            <a:pPr marL="0" indent="0" algn="ctr">
              <a:buNone/>
            </a:pPr>
            <a:r>
              <a:rPr lang="ja-JP" altLang="en-US" dirty="0">
                <a:solidFill>
                  <a:srgbClr val="FF0000"/>
                </a:solidFill>
                <a:latin typeface="Hiragino Maru Gothic Pro W4" panose="020F0400000000000000" pitchFamily="34" charset="-128"/>
                <a:cs typeface="Osaka"/>
              </a:rPr>
              <a:t>もちろん</a:t>
            </a:r>
            <a:r>
              <a:rPr lang="en-US" altLang="ja-JP" dirty="0">
                <a:solidFill>
                  <a:srgbClr val="FF0000"/>
                </a:solidFill>
                <a:latin typeface="Hiragino Maru Gothic Pro W4" panose="020F0400000000000000" pitchFamily="34" charset="-128"/>
                <a:cs typeface="Osaka"/>
              </a:rPr>
              <a:t>, </a:t>
            </a:r>
            <a:r>
              <a:rPr lang="ja-JP" altLang="en-US" dirty="0">
                <a:solidFill>
                  <a:srgbClr val="FF0000"/>
                </a:solidFill>
                <a:latin typeface="Hiragino Maru Gothic Pro W4" panose="020F0400000000000000" pitchFamily="34" charset="-128"/>
                <a:cs typeface="Osaka"/>
              </a:rPr>
              <a:t>ここで挙げたパスワードは全て</a:t>
            </a:r>
            <a:endParaRPr lang="en-US" altLang="ja-JP" dirty="0">
              <a:solidFill>
                <a:srgbClr val="FF0000"/>
              </a:solidFill>
              <a:latin typeface="Hiragino Maru Gothic Pro W4" panose="020F0400000000000000" pitchFamily="34" charset="-128"/>
              <a:cs typeface="Osaka"/>
            </a:endParaRPr>
          </a:p>
          <a:p>
            <a:pPr marL="0" indent="0" algn="ctr">
              <a:buNone/>
            </a:pPr>
            <a:endParaRPr lang="en-US" altLang="ja-JP" dirty="0">
              <a:solidFill>
                <a:srgbClr val="FF0000"/>
              </a:solidFill>
              <a:latin typeface="Hiragino Maru Gothic Pro W4" panose="020F0400000000000000" pitchFamily="34" charset="-128"/>
              <a:cs typeface="Osaka"/>
            </a:endParaRPr>
          </a:p>
          <a:p>
            <a:pPr marL="0" indent="0" algn="ctr">
              <a:buNone/>
            </a:pPr>
            <a:endParaRPr lang="en-US" altLang="ja-JP" sz="4000" dirty="0">
              <a:solidFill>
                <a:srgbClr val="FF0000"/>
              </a:solidFill>
              <a:latin typeface="Hiragino Maru Gothic Pro W4" panose="020F0400000000000000" pitchFamily="34" charset="-128"/>
              <a:cs typeface="Osaka"/>
            </a:endParaRPr>
          </a:p>
          <a:p>
            <a:pPr marL="0" indent="0" algn="ctr">
              <a:buNone/>
            </a:pPr>
            <a:endParaRPr lang="en-US" altLang="ja-JP" dirty="0">
              <a:solidFill>
                <a:srgbClr val="FF0000"/>
              </a:solidFill>
              <a:latin typeface="Hiragino Maru Gothic Pro W4" panose="020F0400000000000000" pitchFamily="34" charset="-128"/>
              <a:cs typeface="Osaka"/>
            </a:endParaRPr>
          </a:p>
          <a:p>
            <a:pPr marL="0" indent="0" algn="ctr">
              <a:buNone/>
            </a:pPr>
            <a:endParaRPr lang="en-US" altLang="ja-JP" dirty="0">
              <a:solidFill>
                <a:srgbClr val="FF0000"/>
              </a:solidFill>
              <a:latin typeface="Hiragino Maru Gothic Pro W4" panose="020F0400000000000000" pitchFamily="34" charset="-128"/>
              <a:cs typeface="Osaka"/>
            </a:endParaRPr>
          </a:p>
          <a:p>
            <a:pPr marL="0" indent="0" algn="ctr">
              <a:buNone/>
            </a:pPr>
            <a:r>
              <a:rPr lang="ja-JP" altLang="en-US" dirty="0">
                <a:solidFill>
                  <a:srgbClr val="FF0000"/>
                </a:solidFill>
                <a:latin typeface="Hiragino Maru Gothic Pro W4" panose="020F0400000000000000" pitchFamily="34" charset="-128"/>
                <a:cs typeface="Osaka"/>
              </a:rPr>
              <a:t>である！！</a:t>
            </a:r>
            <a:endParaRPr lang="en-US" altLang="ja-JP" dirty="0">
              <a:solidFill>
                <a:srgbClr val="FF0000"/>
              </a:solidFill>
              <a:latin typeface="Hiragino Maru Gothic Pro W4" panose="020F0400000000000000" pitchFamily="34" charset="-128"/>
              <a:cs typeface="Osaka"/>
            </a:endParaRPr>
          </a:p>
          <a:p>
            <a:endParaRPr kumimoji="1" lang="ja-JP" altLang="en-US" dirty="0"/>
          </a:p>
        </p:txBody>
      </p:sp>
      <p:sp>
        <p:nvSpPr>
          <p:cNvPr id="4" name="爆発 2 3"/>
          <p:cNvSpPr/>
          <p:nvPr/>
        </p:nvSpPr>
        <p:spPr>
          <a:xfrm>
            <a:off x="179512" y="2492896"/>
            <a:ext cx="8856984" cy="2232248"/>
          </a:xfrm>
          <a:prstGeom prst="irregularSeal2">
            <a:avLst/>
          </a:prstGeom>
          <a:solidFill>
            <a:srgbClr val="FFFF00"/>
          </a:solidFill>
          <a:ln>
            <a:noFill/>
          </a:ln>
          <a:effectLst>
            <a:outerShdw blurRad="50800" dist="38100" dir="10800000" algn="r"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a:solidFill>
                  <a:srgbClr val="FF0000"/>
                </a:solidFill>
                <a:ea typeface="Hiragino Maru Gothic Pro W4" panose="020F0400000000000000" pitchFamily="34" charset="-128"/>
              </a:rPr>
              <a:t>悪いパスワード</a:t>
            </a:r>
            <a:endParaRPr kumimoji="1" lang="ja-JP" altLang="en-US" sz="4000" dirty="0">
              <a:solidFill>
                <a:srgbClr val="FF0000"/>
              </a:solidFill>
              <a:ea typeface="Hiragino Maru Gothic Pro W4" panose="020F0400000000000000" pitchFamily="34" charset="-128"/>
            </a:endParaRPr>
          </a:p>
        </p:txBody>
      </p:sp>
      <p:sp>
        <p:nvSpPr>
          <p:cNvPr id="2" name="テキスト ボックス 1">
            <a:extLst>
              <a:ext uri="{FF2B5EF4-FFF2-40B4-BE49-F238E27FC236}">
                <a16:creationId xmlns:a16="http://schemas.microsoft.com/office/drawing/2014/main" id="{5D8E848A-6E3A-8D44-8773-300A5E544232}"/>
              </a:ext>
            </a:extLst>
          </p:cNvPr>
          <p:cNvSpPr txBox="1"/>
          <p:nvPr/>
        </p:nvSpPr>
        <p:spPr>
          <a:xfrm>
            <a:off x="5979249" y="5373216"/>
            <a:ext cx="3057247" cy="584775"/>
          </a:xfrm>
          <a:prstGeom prst="rect">
            <a:avLst/>
          </a:prstGeom>
          <a:noFill/>
        </p:spPr>
        <p:txBody>
          <a:bodyPr wrap="none" rtlCol="0">
            <a:spAutoFit/>
          </a:bodyPr>
          <a:lstStyle/>
          <a:p>
            <a:r>
              <a:rPr kumimoji="1" lang="ja-JP" altLang="en-US" sz="3200">
                <a:latin typeface="Hiragino Maru Gothic Pro W4" panose="020F0400000000000000" pitchFamily="34" charset="-128"/>
                <a:ea typeface="Hiragino Maru Gothic Pro W4" panose="020F0400000000000000" pitchFamily="34" charset="-128"/>
              </a:rPr>
              <a:t>えっ、なんで？</a:t>
            </a:r>
          </a:p>
        </p:txBody>
      </p:sp>
    </p:spTree>
    <p:extLst>
      <p:ext uri="{BB962C8B-B14F-4D97-AF65-F5344CB8AC3E}">
        <p14:creationId xmlns:p14="http://schemas.microsoft.com/office/powerpoint/2010/main" val="31201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98425"/>
            <a:ext cx="7992244" cy="695325"/>
          </a:xfrm>
        </p:spPr>
        <p:txBody>
          <a:bodyPr/>
          <a:lstStyle/>
          <a:p>
            <a:r>
              <a:rPr kumimoji="1" lang="ja-JP" altLang="en-US" b="1" dirty="0">
                <a:latin typeface="Hiragino Kaku Gothic Pro W6" charset="-128"/>
                <a:ea typeface="Hiragino Kaku Gothic Pro W6" charset="-128"/>
                <a:cs typeface="Hiragino Kaku Gothic Pro W6" charset="-128"/>
              </a:rPr>
              <a:t>良いパスワードの条件</a:t>
            </a:r>
          </a:p>
        </p:txBody>
      </p:sp>
      <p:sp>
        <p:nvSpPr>
          <p:cNvPr id="3" name="コンテンツ プレースホルダー 2"/>
          <p:cNvSpPr>
            <a:spLocks noGrp="1"/>
          </p:cNvSpPr>
          <p:nvPr>
            <p:ph idx="1"/>
          </p:nvPr>
        </p:nvSpPr>
        <p:spPr>
          <a:xfrm>
            <a:off x="197446" y="980728"/>
            <a:ext cx="8532440" cy="5328592"/>
          </a:xfrm>
        </p:spPr>
        <p:txBody>
          <a:bodyPr/>
          <a:lstStyle/>
          <a:p>
            <a:r>
              <a:rPr kumimoji="1" lang="ja-JP" altLang="en-US" dirty="0">
                <a:latin typeface="Hiragino Maru Gothic Pro W4" panose="020F0400000000000000" pitchFamily="34" charset="-128"/>
                <a:ea typeface="Hiragino Maru Gothic Pro W4" panose="020F0400000000000000" pitchFamily="34" charset="-128"/>
                <a:cs typeface="ヒラギノ角ゴ Pro W3"/>
              </a:rPr>
              <a:t>頑丈であること</a:t>
            </a:r>
            <a:endParaRPr lang="en-US" altLang="ja-JP" sz="1000" dirty="0">
              <a:latin typeface="Hiragino Maru Gothic Pro W4" panose="020F0400000000000000" pitchFamily="34" charset="-128"/>
              <a:ea typeface="Hiragino Maru Gothic Pro W4" panose="020F0400000000000000" pitchFamily="34" charset="-128"/>
              <a:cs typeface="ヒラギノ角ゴ Pro W3"/>
            </a:endParaRPr>
          </a:p>
          <a:p>
            <a:pPr lvl="1"/>
            <a:r>
              <a:rPr lang="en-US" altLang="ja-JP" dirty="0">
                <a:solidFill>
                  <a:schemeClr val="tx1"/>
                </a:solidFill>
                <a:latin typeface="Hiragino Maru Gothic Pro W4" panose="020F0400000000000000" pitchFamily="34" charset="-128"/>
                <a:ea typeface="Hiragino Maru Gothic Pro W4" panose="020F0400000000000000" pitchFamily="34" charset="-128"/>
                <a:cs typeface="ヒラギノ角ゴ Pro W3"/>
              </a:rPr>
              <a:t> </a:t>
            </a:r>
            <a:r>
              <a:rPr kumimoji="1" lang="ja-JP" altLang="en-US" dirty="0">
                <a:solidFill>
                  <a:srgbClr val="FF0000"/>
                </a:solidFill>
                <a:latin typeface="Hiragino Maru Gothic Pro W4" panose="020F0400000000000000" pitchFamily="34" charset="-128"/>
                <a:ea typeface="Hiragino Maru Gothic Pro W4" panose="020F0400000000000000" pitchFamily="34" charset="-128"/>
                <a:cs typeface="ヒラギノ角ゴ Pro W3"/>
              </a:rPr>
              <a:t>十分な長さ</a:t>
            </a:r>
            <a:r>
              <a:rPr kumimoji="1" lang="en-US" altLang="ja-JP" dirty="0">
                <a:solidFill>
                  <a:srgbClr val="FF0000"/>
                </a:solidFill>
                <a:latin typeface="Hiragino Maru Gothic Pro W4" panose="020F0400000000000000" pitchFamily="34" charset="-128"/>
                <a:ea typeface="Hiragino Maru Gothic Pro W4" panose="020F0400000000000000" pitchFamily="34" charset="-128"/>
                <a:cs typeface="ヒラギノ角ゴ Pro W3"/>
              </a:rPr>
              <a:t> ( = 10 </a:t>
            </a:r>
            <a:r>
              <a:rPr kumimoji="1" lang="ja-JP" altLang="en-US" dirty="0">
                <a:solidFill>
                  <a:srgbClr val="FF0000"/>
                </a:solidFill>
                <a:latin typeface="Hiragino Maru Gothic Pro W4" panose="020F0400000000000000" pitchFamily="34" charset="-128"/>
                <a:ea typeface="Hiragino Maru Gothic Pro W4" panose="020F0400000000000000" pitchFamily="34" charset="-128"/>
                <a:cs typeface="ヒラギノ角ゴ Pro W3"/>
              </a:rPr>
              <a:t>文字以上</a:t>
            </a:r>
            <a:r>
              <a:rPr kumimoji="1" lang="en-US" altLang="ja-JP" dirty="0">
                <a:solidFill>
                  <a:srgbClr val="FF0000"/>
                </a:solidFill>
                <a:latin typeface="Hiragino Maru Gothic Pro W4" panose="020F0400000000000000" pitchFamily="34" charset="-128"/>
                <a:ea typeface="Hiragino Maru Gothic Pro W4" panose="020F0400000000000000" pitchFamily="34" charset="-128"/>
                <a:cs typeface="ヒラギノ角ゴ Pro W3"/>
              </a:rPr>
              <a:t>) </a:t>
            </a:r>
            <a:r>
              <a:rPr kumimoji="1" lang="ja-JP" altLang="en-US" dirty="0">
                <a:solidFill>
                  <a:schemeClr val="tx1"/>
                </a:solidFill>
                <a:latin typeface="Hiragino Maru Gothic Pro W4" panose="020F0400000000000000" pitchFamily="34" charset="-128"/>
                <a:ea typeface="Hiragino Maru Gothic Pro W4" panose="020F0400000000000000" pitchFamily="34" charset="-128"/>
                <a:cs typeface="ヒラギノ角ゴ Pro W3"/>
              </a:rPr>
              <a:t>があること</a:t>
            </a:r>
            <a:endParaRPr lang="en-US" altLang="ja-JP" dirty="0">
              <a:solidFill>
                <a:schemeClr val="tx1"/>
              </a:solidFill>
              <a:latin typeface="Hiragino Maru Gothic Pro W4" panose="020F0400000000000000" pitchFamily="34" charset="-128"/>
              <a:ea typeface="Hiragino Maru Gothic Pro W4" panose="020F0400000000000000" pitchFamily="34" charset="-128"/>
              <a:cs typeface="ヒラギノ角ゴ Pro W3"/>
            </a:endParaRPr>
          </a:p>
          <a:p>
            <a:pPr lvl="1"/>
            <a:r>
              <a:rPr lang="en-US" altLang="ja-JP" dirty="0">
                <a:solidFill>
                  <a:schemeClr val="tx1"/>
                </a:solidFill>
                <a:latin typeface="Hiragino Maru Gothic Pro W4" panose="020F0400000000000000" pitchFamily="34" charset="-128"/>
                <a:ea typeface="Hiragino Maru Gothic Pro W4" panose="020F0400000000000000" pitchFamily="34" charset="-128"/>
                <a:cs typeface="ヒラギノ角ゴ Pro W3"/>
              </a:rPr>
              <a:t> </a:t>
            </a:r>
            <a:r>
              <a:rPr lang="ja-JP" altLang="en-US" dirty="0">
                <a:solidFill>
                  <a:srgbClr val="FF0000"/>
                </a:solidFill>
                <a:latin typeface="Hiragino Maru Gothic Pro W4" panose="020F0400000000000000" pitchFamily="34" charset="-128"/>
                <a:ea typeface="Hiragino Maru Gothic Pro W4" panose="020F0400000000000000" pitchFamily="34" charset="-128"/>
                <a:cs typeface="ヒラギノ角ゴ Pro W3"/>
              </a:rPr>
              <a:t>英数字</a:t>
            </a:r>
            <a:r>
              <a:rPr lang="en-US" altLang="ja-JP" dirty="0">
                <a:solidFill>
                  <a:srgbClr val="FF0000"/>
                </a:solidFill>
                <a:latin typeface="Hiragino Maru Gothic Pro W4" panose="020F0400000000000000" pitchFamily="34" charset="-128"/>
                <a:ea typeface="Hiragino Maru Gothic Pro W4" panose="020F0400000000000000" pitchFamily="34" charset="-128"/>
                <a:cs typeface="ヒラギノ角ゴ Pro W3"/>
              </a:rPr>
              <a:t>, </a:t>
            </a:r>
            <a:r>
              <a:rPr lang="ja-JP" altLang="en-US" dirty="0">
                <a:solidFill>
                  <a:srgbClr val="FF0000"/>
                </a:solidFill>
                <a:latin typeface="Hiragino Maru Gothic Pro W4" panose="020F0400000000000000" pitchFamily="34" charset="-128"/>
                <a:ea typeface="Hiragino Maru Gothic Pro W4" panose="020F0400000000000000" pitchFamily="34" charset="-128"/>
                <a:cs typeface="ヒラギノ角ゴ Pro W3"/>
              </a:rPr>
              <a:t>大文字</a:t>
            </a:r>
            <a:r>
              <a:rPr lang="en-US" altLang="ja-JP" dirty="0">
                <a:solidFill>
                  <a:srgbClr val="FF0000"/>
                </a:solidFill>
                <a:latin typeface="Hiragino Maru Gothic Pro W4" panose="020F0400000000000000" pitchFamily="34" charset="-128"/>
                <a:ea typeface="Hiragino Maru Gothic Pro W4" panose="020F0400000000000000" pitchFamily="34" charset="-128"/>
                <a:cs typeface="ヒラギノ角ゴ Pro W3"/>
              </a:rPr>
              <a:t>, </a:t>
            </a:r>
            <a:r>
              <a:rPr lang="ja-JP" altLang="en-US" dirty="0">
                <a:solidFill>
                  <a:srgbClr val="FF0000"/>
                </a:solidFill>
                <a:latin typeface="Hiragino Maru Gothic Pro W4" panose="020F0400000000000000" pitchFamily="34" charset="-128"/>
                <a:ea typeface="Hiragino Maru Gothic Pro W4" panose="020F0400000000000000" pitchFamily="34" charset="-128"/>
                <a:cs typeface="ヒラギノ角ゴ Pro W3"/>
              </a:rPr>
              <a:t>記号</a:t>
            </a:r>
            <a:r>
              <a:rPr lang="en-US" altLang="ja-JP" dirty="0">
                <a:solidFill>
                  <a:srgbClr val="FF0000"/>
                </a:solidFill>
                <a:latin typeface="Hiragino Maru Gothic Pro W4" panose="020F0400000000000000" pitchFamily="34" charset="-128"/>
                <a:ea typeface="Hiragino Maru Gothic Pro W4" panose="020F0400000000000000" pitchFamily="34" charset="-128"/>
                <a:cs typeface="ヒラギノ角ゴ Pro W3"/>
              </a:rPr>
              <a:t> </a:t>
            </a:r>
            <a:r>
              <a:rPr lang="ja-JP" altLang="en-US" dirty="0">
                <a:solidFill>
                  <a:schemeClr val="tx1"/>
                </a:solidFill>
                <a:latin typeface="Hiragino Maru Gothic Pro W4" panose="020F0400000000000000" pitchFamily="34" charset="-128"/>
                <a:ea typeface="Hiragino Maru Gothic Pro W4" panose="020F0400000000000000" pitchFamily="34" charset="-128"/>
                <a:cs typeface="ヒラギノ角ゴ Pro W3"/>
              </a:rPr>
              <a:t>が混在して</a:t>
            </a:r>
            <a:r>
              <a:rPr lang="ja-JP" altLang="en-US">
                <a:solidFill>
                  <a:schemeClr val="tx1"/>
                </a:solidFill>
                <a:latin typeface="Hiragino Maru Gothic Pro W4" panose="020F0400000000000000" pitchFamily="34" charset="-128"/>
                <a:ea typeface="Hiragino Maru Gothic Pro W4" panose="020F0400000000000000" pitchFamily="34" charset="-128"/>
                <a:cs typeface="ヒラギノ角ゴ Pro W3"/>
              </a:rPr>
              <a:t>いること</a:t>
            </a:r>
            <a:br>
              <a:rPr lang="en-US" altLang="ja-JP" dirty="0">
                <a:solidFill>
                  <a:schemeClr val="tx1"/>
                </a:solidFill>
                <a:latin typeface="Hiragino Maru Gothic Pro W4" panose="020F0400000000000000" pitchFamily="34" charset="-128"/>
                <a:cs typeface="ヒラギノ角ゴ Pro W3"/>
              </a:rPr>
            </a:b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r>
              <a:rPr kumimoji="1" lang="ja-JP" altLang="en-US" dirty="0">
                <a:latin typeface="Hiragino Maru Gothic Pro W4" panose="020F0400000000000000" pitchFamily="34" charset="-128"/>
                <a:ea typeface="Hiragino Maru Gothic Pro W4" panose="020F0400000000000000" pitchFamily="34" charset="-128"/>
                <a:cs typeface="ヒラギノ角ゴ Pro W3"/>
              </a:rPr>
              <a:t>自分にとって</a:t>
            </a:r>
            <a:r>
              <a:rPr kumimoji="1" lang="en-US" altLang="ja-JP" dirty="0">
                <a:latin typeface="Hiragino Maru Gothic Pro W4" panose="020F0400000000000000" pitchFamily="34" charset="-128"/>
                <a:ea typeface="Hiragino Maru Gothic Pro W4" panose="020F0400000000000000" pitchFamily="34" charset="-128"/>
                <a:cs typeface="ヒラギノ角ゴ Pro W3"/>
              </a:rPr>
              <a:t> </a:t>
            </a:r>
            <a:r>
              <a:rPr kumimoji="1" lang="ja-JP" altLang="en-US" dirty="0">
                <a:solidFill>
                  <a:srgbClr val="FF0000"/>
                </a:solidFill>
                <a:latin typeface="Hiragino Maru Gothic Pro W4" panose="020F0400000000000000" pitchFamily="34" charset="-128"/>
                <a:ea typeface="Hiragino Maru Gothic Pro W4" panose="020F0400000000000000" pitchFamily="34" charset="-128"/>
                <a:cs typeface="ヒラギノ角ゴ Pro W3"/>
              </a:rPr>
              <a:t>覚えやすい・忘れにくい</a:t>
            </a:r>
            <a:r>
              <a:rPr kumimoji="1" lang="en-US" altLang="ja-JP" dirty="0">
                <a:solidFill>
                  <a:srgbClr val="FF0000"/>
                </a:solidFill>
                <a:latin typeface="Hiragino Maru Gothic Pro W4" panose="020F0400000000000000" pitchFamily="34" charset="-128"/>
                <a:ea typeface="Hiragino Maru Gothic Pro W4" panose="020F0400000000000000" pitchFamily="34" charset="-128"/>
                <a:cs typeface="ヒラギノ角ゴ Pro W3"/>
              </a:rPr>
              <a:t> </a:t>
            </a:r>
            <a:r>
              <a:rPr kumimoji="1" lang="ja-JP" altLang="en-US" dirty="0">
                <a:solidFill>
                  <a:schemeClr val="tx1"/>
                </a:solidFill>
                <a:latin typeface="Hiragino Maru Gothic Pro W4" panose="020F0400000000000000" pitchFamily="34" charset="-128"/>
                <a:ea typeface="Hiragino Maru Gothic Pro W4" panose="020F0400000000000000" pitchFamily="34" charset="-128"/>
                <a:cs typeface="ヒラギノ角ゴ Pro W3"/>
              </a:rPr>
              <a:t>こと</a:t>
            </a:r>
            <a:endParaRPr kumimoji="1" lang="en-US" altLang="ja-JP" dirty="0">
              <a:solidFill>
                <a:schemeClr val="tx1"/>
              </a:solidFill>
              <a:latin typeface="Hiragino Maru Gothic Pro W4" panose="020F0400000000000000" pitchFamily="34" charset="-128"/>
              <a:ea typeface="Hiragino Maru Gothic Pro W4" panose="020F0400000000000000" pitchFamily="34" charset="-128"/>
              <a:cs typeface="ヒラギノ角ゴ Pro W3"/>
            </a:endParaRPr>
          </a:p>
          <a:p>
            <a:pPr lvl="1"/>
            <a:r>
              <a:rPr lang="ja-JP" altLang="en-US" dirty="0">
                <a:solidFill>
                  <a:schemeClr val="tx1"/>
                </a:solidFill>
                <a:latin typeface="Hiragino Maru Gothic Pro W4" panose="020F0400000000000000" pitchFamily="34" charset="-128"/>
                <a:ea typeface="Hiragino Maru Gothic Pro W4" panose="020F0400000000000000" pitchFamily="34" charset="-128"/>
                <a:cs typeface="ヒラギノ角ゴ Pro W3"/>
              </a:rPr>
              <a:t>ただし</a:t>
            </a:r>
            <a:r>
              <a:rPr lang="en-US" altLang="ja-JP" dirty="0">
                <a:solidFill>
                  <a:schemeClr val="tx1"/>
                </a:solidFill>
                <a:latin typeface="Hiragino Maru Gothic Pro W4" panose="020F0400000000000000" pitchFamily="34" charset="-128"/>
                <a:ea typeface="Hiragino Maru Gothic Pro W4" panose="020F0400000000000000" pitchFamily="34" charset="-128"/>
                <a:cs typeface="ヒラギノ角ゴ Pro W3"/>
              </a:rPr>
              <a:t>, </a:t>
            </a:r>
            <a:r>
              <a:rPr lang="ja-JP" altLang="en-US" dirty="0">
                <a:solidFill>
                  <a:schemeClr val="tx1"/>
                </a:solidFill>
                <a:latin typeface="Hiragino Maru Gothic Pro W4" panose="020F0400000000000000" pitchFamily="34" charset="-128"/>
                <a:ea typeface="Hiragino Maru Gothic Pro W4" panose="020F0400000000000000" pitchFamily="34" charset="-128"/>
                <a:cs typeface="ヒラギノ角ゴ Pro W3"/>
              </a:rPr>
              <a:t>同じパスワード</a:t>
            </a:r>
            <a:r>
              <a:rPr lang="ja-JP" altLang="en-US">
                <a:solidFill>
                  <a:schemeClr val="tx1"/>
                </a:solidFill>
                <a:latin typeface="Hiragino Maru Gothic Pro W4" panose="020F0400000000000000" pitchFamily="34" charset="-128"/>
                <a:ea typeface="Hiragino Maru Gothic Pro W4" panose="020F0400000000000000" pitchFamily="34" charset="-128"/>
                <a:cs typeface="ヒラギノ角ゴ Pro W3"/>
              </a:rPr>
              <a:t>を使い回さない</a:t>
            </a:r>
            <a:br>
              <a:rPr lang="en-US" altLang="ja-JP" dirty="0">
                <a:solidFill>
                  <a:schemeClr val="tx1"/>
                </a:solidFill>
                <a:latin typeface="Hiragino Maru Gothic Pro W4" panose="020F0400000000000000" pitchFamily="34" charset="-128"/>
                <a:ea typeface="Hiragino Maru Gothic Pro W4" panose="020F0400000000000000" pitchFamily="34" charset="-128"/>
                <a:cs typeface="ヒラギノ角ゴ Pro W3"/>
              </a:rPr>
            </a:br>
            <a:endParaRPr lang="en-US" altLang="ja-JP" dirty="0">
              <a:solidFill>
                <a:schemeClr val="tx1"/>
              </a:solidFill>
              <a:latin typeface="Hiragino Maru Gothic Pro W4" panose="020F0400000000000000" pitchFamily="34" charset="-128"/>
              <a:cs typeface="ヒラギノ角ゴ Pro W3"/>
            </a:endParaRPr>
          </a:p>
          <a:p>
            <a:pPr lvl="1"/>
            <a:r>
              <a:rPr lang="ja-JP" altLang="en-US">
                <a:solidFill>
                  <a:schemeClr val="tx1"/>
                </a:solidFill>
                <a:latin typeface="Hiragino Maru Gothic Pro W4" panose="020F0400000000000000" pitchFamily="34" charset="-128"/>
                <a:ea typeface="Hiragino Maru Gothic Pro W4" panose="020F0400000000000000" pitchFamily="34" charset="-128"/>
                <a:cs typeface="ヒラギノ角ゴ Pro W3"/>
              </a:rPr>
              <a:t>「基本フレーズ</a:t>
            </a:r>
            <a:r>
              <a:rPr lang="en-US" altLang="ja-JP" dirty="0">
                <a:solidFill>
                  <a:schemeClr val="tx1"/>
                </a:solidFill>
                <a:latin typeface="Hiragino Maru Gothic Pro W4" panose="020F0400000000000000" pitchFamily="34" charset="-128"/>
                <a:ea typeface="Hiragino Maru Gothic Pro W4" panose="020F0400000000000000" pitchFamily="34" charset="-128"/>
                <a:cs typeface="ヒラギノ角ゴ Pro W3"/>
              </a:rPr>
              <a:t> + </a:t>
            </a:r>
            <a:r>
              <a:rPr lang="ja-JP" altLang="en-US">
                <a:solidFill>
                  <a:schemeClr val="tx1"/>
                </a:solidFill>
                <a:latin typeface="Hiragino Maru Gothic Pro W4" panose="020F0400000000000000" pitchFamily="34" charset="-128"/>
                <a:ea typeface="Hiragino Maru Gothic Pro W4" panose="020F0400000000000000" pitchFamily="34" charset="-128"/>
                <a:cs typeface="ヒラギノ角ゴ Pro W3"/>
              </a:rPr>
              <a:t>サービス名など」</a:t>
            </a:r>
            <a:r>
              <a:rPr lang="en-US" altLang="ja-JP" dirty="0">
                <a:solidFill>
                  <a:schemeClr val="tx1"/>
                </a:solidFill>
                <a:latin typeface="Hiragino Maru Gothic Pro W4" panose="020F0400000000000000" pitchFamily="34" charset="-128"/>
                <a:ea typeface="Hiragino Maru Gothic Pro W4" panose="020F0400000000000000" pitchFamily="34" charset="-128"/>
                <a:cs typeface="ヒラギノ角ゴ Pro W3"/>
              </a:rPr>
              <a:t> </a:t>
            </a:r>
            <a:br>
              <a:rPr lang="en-US" altLang="ja-JP" dirty="0">
                <a:solidFill>
                  <a:schemeClr val="tx1"/>
                </a:solidFill>
                <a:latin typeface="Hiragino Maru Gothic Pro W4" panose="020F0400000000000000" pitchFamily="34" charset="-128"/>
                <a:ea typeface="Hiragino Maru Gothic Pro W4" panose="020F0400000000000000" pitchFamily="34" charset="-128"/>
                <a:cs typeface="ヒラギノ角ゴ Pro W3"/>
              </a:rPr>
            </a:br>
            <a:r>
              <a:rPr lang="ja-JP" altLang="en-US">
                <a:solidFill>
                  <a:schemeClr val="tx1"/>
                </a:solidFill>
                <a:latin typeface="Hiragino Maru Gothic Pro W4" panose="020F0400000000000000" pitchFamily="34" charset="-128"/>
                <a:ea typeface="Hiragino Maru Gothic Pro W4" panose="020F0400000000000000" pitchFamily="34" charset="-128"/>
                <a:cs typeface="ヒラギノ角ゴ Pro W3"/>
              </a:rPr>
              <a:t>　でパスワードの使い回しを避ける</a:t>
            </a:r>
            <a:endParaRPr lang="en-US" altLang="ja-JP" dirty="0">
              <a:solidFill>
                <a:schemeClr val="tx1"/>
              </a:solidFill>
              <a:latin typeface="Hiragino Maru Gothic Pro W4" panose="020F0400000000000000" pitchFamily="34" charset="-128"/>
              <a:ea typeface="Hiragino Maru Gothic Pro W4" panose="020F0400000000000000" pitchFamily="34" charset="-128"/>
              <a:cs typeface="ヒラギノ角ゴ Pro W3"/>
            </a:endParaRPr>
          </a:p>
          <a:p>
            <a:pPr marL="914400" lvl="2" indent="0">
              <a:buNone/>
            </a:pPr>
            <a:r>
              <a:rPr lang="ja-JP" altLang="en-US">
                <a:solidFill>
                  <a:schemeClr val="tx1"/>
                </a:solidFill>
                <a:latin typeface="Hiragino Maru Gothic Pro W4" panose="020F0400000000000000" pitchFamily="34" charset="-128"/>
                <a:cs typeface="ヒラギノ角ゴ Pro W3"/>
              </a:rPr>
              <a:t>というのは、最近では破られやすいらしい</a:t>
            </a:r>
            <a:r>
              <a:rPr lang="en-US" altLang="ja-JP" dirty="0">
                <a:solidFill>
                  <a:schemeClr val="tx1"/>
                </a:solidFill>
                <a:latin typeface="Hiragino Maru Gothic Pro W4" panose="020F0400000000000000" pitchFamily="34" charset="-128"/>
                <a:cs typeface="ヒラギノ角ゴ Pro W3"/>
              </a:rPr>
              <a:t>...</a:t>
            </a:r>
          </a:p>
        </p:txBody>
      </p:sp>
    </p:spTree>
    <p:extLst>
      <p:ext uri="{BB962C8B-B14F-4D97-AF65-F5344CB8AC3E}">
        <p14:creationId xmlns:p14="http://schemas.microsoft.com/office/powerpoint/2010/main" val="62628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latin typeface="Hiragino Kaku Gothic Pro W6" charset="-128"/>
                <a:ea typeface="Hiragino Kaku Gothic Pro W6" charset="-128"/>
                <a:cs typeface="Hiragino Kaku Gothic Pro W6" charset="-128"/>
              </a:rPr>
              <a:t>パスワードに関するマナー</a:t>
            </a:r>
          </a:p>
        </p:txBody>
      </p:sp>
      <p:sp>
        <p:nvSpPr>
          <p:cNvPr id="3" name="コンテンツ プレースホルダー 2"/>
          <p:cNvSpPr>
            <a:spLocks noGrp="1"/>
          </p:cNvSpPr>
          <p:nvPr>
            <p:ph idx="1"/>
          </p:nvPr>
        </p:nvSpPr>
        <p:spPr>
          <a:xfrm>
            <a:off x="395536" y="1106488"/>
            <a:ext cx="8424936" cy="5562872"/>
          </a:xfrm>
        </p:spPr>
        <p:txBody>
          <a:bodyPr/>
          <a:lstStyle/>
          <a:p>
            <a:r>
              <a:rPr kumimoji="1" lang="ja-JP" altLang="en-US" sz="2800" dirty="0">
                <a:latin typeface="Hiragino Maru Gothic Pro W4" panose="020F0400000000000000" pitchFamily="34" charset="-128"/>
                <a:ea typeface="Hiragino Maru Gothic Pro W4" panose="020F0400000000000000" pitchFamily="34" charset="-128"/>
                <a:cs typeface="ヒラギノ角ゴ Pro W3"/>
              </a:rPr>
              <a:t>人が入力しているところは見ない</a:t>
            </a:r>
            <a:endParaRPr kumimoji="1" lang="en-US" altLang="ja-JP" sz="2800" dirty="0">
              <a:latin typeface="Hiragino Maru Gothic Pro W4" panose="020F0400000000000000" pitchFamily="34" charset="-128"/>
              <a:ea typeface="Hiragino Maru Gothic Pro W4" panose="020F0400000000000000" pitchFamily="34" charset="-128"/>
              <a:cs typeface="ヒラギノ角ゴ Pro W3"/>
            </a:endParaRPr>
          </a:p>
          <a:p>
            <a:r>
              <a:rPr lang="ja-JP" altLang="en-US" sz="2800" dirty="0">
                <a:latin typeface="Hiragino Maru Gothic Pro W4" panose="020F0400000000000000" pitchFamily="34" charset="-128"/>
                <a:ea typeface="Hiragino Maru Gothic Pro W4" panose="020F0400000000000000" pitchFamily="34" charset="-128"/>
                <a:cs typeface="ヒラギノ角ゴ Pro W3"/>
              </a:rPr>
              <a:t>アカウントの貸し借りはしない</a:t>
            </a:r>
            <a:endParaRPr lang="en-US" altLang="ja-JP" sz="2800" dirty="0">
              <a:latin typeface="Hiragino Maru Gothic Pro W4" panose="020F0400000000000000" pitchFamily="34" charset="-128"/>
              <a:ea typeface="Hiragino Maru Gothic Pro W4" panose="020F0400000000000000" pitchFamily="34" charset="-128"/>
              <a:cs typeface="ヒラギノ角ゴ Pro W3"/>
            </a:endParaRPr>
          </a:p>
          <a:p>
            <a:r>
              <a:rPr kumimoji="1" lang="ja-JP" altLang="en-US" sz="2800" dirty="0">
                <a:latin typeface="Hiragino Maru Gothic Pro W4" panose="020F0400000000000000" pitchFamily="34" charset="-128"/>
                <a:ea typeface="Hiragino Maru Gothic Pro W4" panose="020F0400000000000000" pitchFamily="34" charset="-128"/>
                <a:cs typeface="ヒラギノ角ゴ Pro W3"/>
              </a:rPr>
              <a:t>決して人に教えない</a:t>
            </a:r>
            <a:endParaRPr kumimoji="1" lang="en-US" altLang="ja-JP" sz="2800" dirty="0">
              <a:latin typeface="Hiragino Maru Gothic Pro W4" panose="020F0400000000000000" pitchFamily="34" charset="-128"/>
              <a:ea typeface="Hiragino Maru Gothic Pro W4" panose="020F0400000000000000" pitchFamily="34" charset="-128"/>
              <a:cs typeface="ヒラギノ角ゴ Pro W3"/>
            </a:endParaRPr>
          </a:p>
          <a:p>
            <a:r>
              <a:rPr lang="ja-JP" altLang="en-US" sz="2800" dirty="0">
                <a:latin typeface="Hiragino Maru Gothic Pro W4" panose="020F0400000000000000" pitchFamily="34" charset="-128"/>
                <a:ea typeface="Hiragino Maru Gothic Pro W4" panose="020F0400000000000000" pitchFamily="34" charset="-128"/>
                <a:cs typeface="ヒラギノ角ゴ Pro W3"/>
              </a:rPr>
              <a:t>できるだけ頭にしまっておく</a:t>
            </a:r>
            <a:endParaRPr lang="en-US" altLang="ja-JP" sz="2800" dirty="0">
              <a:latin typeface="Hiragino Maru Gothic Pro W4" panose="020F0400000000000000" pitchFamily="34" charset="-128"/>
              <a:ea typeface="Hiragino Maru Gothic Pro W4" panose="020F0400000000000000" pitchFamily="34" charset="-128"/>
              <a:cs typeface="ヒラギノ角ゴ Pro W3"/>
            </a:endParaRPr>
          </a:p>
          <a:p>
            <a:r>
              <a:rPr lang="ja-JP" altLang="en-US" sz="2800" dirty="0">
                <a:latin typeface="Hiragino Maru Gothic Pro W4" panose="020F0400000000000000" pitchFamily="34" charset="-128"/>
                <a:ea typeface="Hiragino Maru Gothic Pro W4" panose="020F0400000000000000" pitchFamily="34" charset="-128"/>
                <a:cs typeface="ヒラギノ角ゴ Pro W3"/>
              </a:rPr>
              <a:t>メモするなら</a:t>
            </a:r>
            <a:r>
              <a:rPr lang="en-US" altLang="ja-JP" sz="28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2800" dirty="0">
                <a:latin typeface="Hiragino Maru Gothic Pro W4" panose="020F0400000000000000" pitchFamily="34" charset="-128"/>
                <a:ea typeface="Hiragino Maru Gothic Pro W4" panose="020F0400000000000000" pitchFamily="34" charset="-128"/>
                <a:cs typeface="ヒラギノ角ゴ Pro W3"/>
              </a:rPr>
              <a:t>見せない・捨てない・なくさない</a:t>
            </a:r>
            <a:endParaRPr lang="en-US" altLang="ja-JP" sz="2800" dirty="0">
              <a:latin typeface="Hiragino Maru Gothic Pro W4" panose="020F0400000000000000" pitchFamily="34" charset="-128"/>
              <a:ea typeface="Hiragino Maru Gothic Pro W4" panose="020F0400000000000000" pitchFamily="34" charset="-128"/>
              <a:cs typeface="ヒラギノ角ゴ Pro W3"/>
            </a:endParaRPr>
          </a:p>
          <a:p>
            <a:r>
              <a:rPr lang="ja-JP" altLang="en-US" sz="2800" dirty="0">
                <a:latin typeface="Hiragino Maru Gothic Pro W4" panose="020F0400000000000000" pitchFamily="34" charset="-128"/>
                <a:ea typeface="Hiragino Maru Gothic Pro W4" panose="020F0400000000000000" pitchFamily="34" charset="-128"/>
                <a:cs typeface="ヒラギノ角ゴ Pro W3"/>
              </a:rPr>
              <a:t>同じパスワードは使い回さない</a:t>
            </a:r>
            <a:endParaRPr lang="en-US" altLang="ja-JP" sz="2800" dirty="0">
              <a:latin typeface="Hiragino Maru Gothic Pro W4" panose="020F0400000000000000" pitchFamily="34" charset="-128"/>
              <a:ea typeface="Hiragino Maru Gothic Pro W4" panose="020F0400000000000000" pitchFamily="34" charset="-128"/>
              <a:cs typeface="ヒラギノ角ゴ Pro W3"/>
            </a:endParaRPr>
          </a:p>
          <a:p>
            <a:r>
              <a:rPr kumimoji="1" lang="ja-JP" altLang="en-US" sz="2800" dirty="0">
                <a:latin typeface="Hiragino Maru Gothic Pro W4" panose="020F0400000000000000" pitchFamily="34" charset="-128"/>
                <a:ea typeface="Hiragino Maru Gothic Pro W4" panose="020F0400000000000000" pitchFamily="34" charset="-128"/>
                <a:cs typeface="ヒラギノ角ゴ Pro W3"/>
              </a:rPr>
              <a:t>初期パスワードは最初のログイン時に</a:t>
            </a:r>
            <a:r>
              <a:rPr lang="ja-JP" altLang="en-US" sz="2800" dirty="0">
                <a:latin typeface="Hiragino Maru Gothic Pro W4" panose="020F0400000000000000" pitchFamily="34" charset="-128"/>
                <a:ea typeface="Hiragino Maru Gothic Pro W4" panose="020F0400000000000000" pitchFamily="34" charset="-128"/>
                <a:cs typeface="ヒラギノ角ゴ Pro W3"/>
              </a:rPr>
              <a:t>変更する</a:t>
            </a:r>
            <a:endParaRPr kumimoji="1" lang="en-US" altLang="ja-JP" sz="2800" dirty="0">
              <a:latin typeface="Hiragino Maru Gothic Pro W4" panose="020F0400000000000000" pitchFamily="34" charset="-128"/>
              <a:ea typeface="Hiragino Maru Gothic Pro W4" panose="020F0400000000000000" pitchFamily="34" charset="-128"/>
              <a:cs typeface="ヒラギノ角ゴ Pro W3"/>
            </a:endParaRPr>
          </a:p>
          <a:p>
            <a:r>
              <a:rPr lang="ja-JP" altLang="en-US" sz="2800" dirty="0">
                <a:latin typeface="Hiragino Maru Gothic Pro W4" panose="020F0400000000000000" pitchFamily="34" charset="-128"/>
                <a:ea typeface="Hiragino Maru Gothic Pro W4" panose="020F0400000000000000" pitchFamily="34" charset="-128"/>
                <a:cs typeface="ヒラギノ角ゴ Pro W3"/>
              </a:rPr>
              <a:t>定期的に</a:t>
            </a:r>
            <a:r>
              <a:rPr lang="ja-JP" altLang="en-US" sz="2800">
                <a:latin typeface="Hiragino Maru Gothic Pro W4" panose="020F0400000000000000" pitchFamily="34" charset="-128"/>
                <a:ea typeface="Hiragino Maru Gothic Pro W4" panose="020F0400000000000000" pitchFamily="34" charset="-128"/>
                <a:cs typeface="ヒラギノ角ゴ Pro W3"/>
              </a:rPr>
              <a:t>変更する</a:t>
            </a:r>
          </a:p>
          <a:p>
            <a:pPr lvl="1"/>
            <a:r>
              <a:rPr kumimoji="1" lang="ja-JP" altLang="en-US" sz="2400">
                <a:latin typeface="Hiragino Maru Gothic Pro W4" panose="020F0400000000000000" pitchFamily="34" charset="-128"/>
                <a:ea typeface="Hiragino Maru Gothic Pro W4" panose="020F0400000000000000" pitchFamily="34" charset="-128"/>
                <a:cs typeface="ヒラギノ角ゴ Pro W3"/>
              </a:rPr>
              <a:t>定期的な変更はセキュリティ効果が薄い</a:t>
            </a:r>
            <a:endParaRPr lang="en-US" altLang="ja-JP" sz="2400" dirty="0">
              <a:latin typeface="Hiragino Maru Gothic Pro W4" panose="020F0400000000000000" pitchFamily="34" charset="-128"/>
              <a:cs typeface="ヒラギノ角ゴ Pro W3"/>
            </a:endParaRPr>
          </a:p>
          <a:p>
            <a:pPr lvl="2"/>
            <a:r>
              <a:rPr lang="ja-JP" altLang="en-US" sz="2000">
                <a:latin typeface="Hiragino Maru Gothic Pro W4" panose="020F0400000000000000" pitchFamily="34" charset="-128"/>
                <a:cs typeface="ヒラギノ角ゴ Pro W3"/>
              </a:rPr>
              <a:t>定期的に変更しようとするとパスワードが簡単になりがち</a:t>
            </a:r>
            <a:endParaRPr lang="en-US" altLang="ja-JP" sz="2000" dirty="0">
              <a:latin typeface="Hiragino Maru Gothic Pro W4" panose="020F0400000000000000" pitchFamily="34" charset="-128"/>
              <a:cs typeface="ヒラギノ角ゴ Pro W3"/>
            </a:endParaRPr>
          </a:p>
          <a:p>
            <a:pPr marL="914400" lvl="2" indent="0" algn="r">
              <a:buNone/>
            </a:pPr>
            <a:r>
              <a:rPr lang="en-US" altLang="ja-JP" sz="2000" dirty="0">
                <a:latin typeface="Hiragino Maru Gothic Pro W4" panose="020F0400000000000000" pitchFamily="34" charset="-128"/>
                <a:cs typeface="ヒラギノ角ゴ Pro W3"/>
              </a:rPr>
              <a:t>(</a:t>
            </a:r>
            <a:r>
              <a:rPr lang="ja-JP" altLang="en-US" sz="2000">
                <a:latin typeface="Hiragino Maru Gothic Pro W4" panose="020F0400000000000000" pitchFamily="34" charset="-128"/>
                <a:cs typeface="ヒラギノ角ゴ Pro W3"/>
              </a:rPr>
              <a:t>総務省：安全なパスワードの管理</a:t>
            </a:r>
            <a:r>
              <a:rPr lang="en-US" altLang="ja-JP" sz="2000" dirty="0">
                <a:latin typeface="Hiragino Maru Gothic Pro W4" panose="020F0400000000000000" pitchFamily="34" charset="-128"/>
                <a:cs typeface="ヒラギノ角ゴ Pro W3"/>
              </a:rPr>
              <a:t>)</a:t>
            </a:r>
            <a:endParaRPr kumimoji="1" lang="ja-JP" altLang="en-US" sz="2000" dirty="0">
              <a:latin typeface="Hiragino Maru Gothic Pro W4" panose="020F0400000000000000" pitchFamily="34" charset="-128"/>
              <a:ea typeface="Hiragino Maru Gothic Pro W4" panose="020F0400000000000000" pitchFamily="34" charset="-128"/>
              <a:cs typeface="ヒラギノ角ゴ Pro W3"/>
            </a:endParaRPr>
          </a:p>
        </p:txBody>
      </p:sp>
      <p:cxnSp>
        <p:nvCxnSpPr>
          <p:cNvPr id="5" name="直線コネクタ 4">
            <a:extLst>
              <a:ext uri="{FF2B5EF4-FFF2-40B4-BE49-F238E27FC236}">
                <a16:creationId xmlns:a16="http://schemas.microsoft.com/office/drawing/2014/main" id="{2E3EC959-1E87-9943-B0C0-829B7499FA1D}"/>
              </a:ext>
            </a:extLst>
          </p:cNvPr>
          <p:cNvCxnSpPr>
            <a:cxnSpLocks/>
          </p:cNvCxnSpPr>
          <p:nvPr/>
        </p:nvCxnSpPr>
        <p:spPr>
          <a:xfrm>
            <a:off x="685800" y="4941168"/>
            <a:ext cx="3166120" cy="0"/>
          </a:xfrm>
          <a:prstGeom prst="line">
            <a:avLst/>
          </a:prstGeom>
          <a:ln w="38100">
            <a:solidFill>
              <a:srgbClr val="FF0000"/>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46147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3"/>
          <p:cNvSpPr>
            <a:spLocks noGrp="1"/>
          </p:cNvSpPr>
          <p:nvPr>
            <p:ph type="title"/>
          </p:nvPr>
        </p:nvSpPr>
        <p:spPr/>
        <p:txBody>
          <a:bodyPr/>
          <a:lstStyle/>
          <a:p>
            <a:r>
              <a:rPr lang="ja-JP" altLang="en-US" b="1" dirty="0">
                <a:latin typeface="Hiragino Kaku Gothic Pro W6" charset="-128"/>
                <a:ea typeface="Hiragino Kaku Gothic Pro W6" charset="-128"/>
                <a:cs typeface="Hiragino Kaku Gothic Pro W6" charset="-128"/>
              </a:rPr>
              <a:t>目次</a:t>
            </a:r>
          </a:p>
        </p:txBody>
      </p:sp>
      <p:sp>
        <p:nvSpPr>
          <p:cNvPr id="4099" name="コンテンツ プレースホルダー 4"/>
          <p:cNvSpPr>
            <a:spLocks noGrp="1"/>
          </p:cNvSpPr>
          <p:nvPr>
            <p:ph idx="1"/>
          </p:nvPr>
        </p:nvSpPr>
        <p:spPr>
          <a:xfrm>
            <a:off x="685800" y="793750"/>
            <a:ext cx="7772400" cy="5083522"/>
          </a:xfrm>
        </p:spPr>
        <p:txBody>
          <a:bodyPr/>
          <a:lstStyle/>
          <a:p>
            <a:pPr>
              <a:lnSpc>
                <a:spcPct val="150000"/>
              </a:lnSpc>
            </a:pPr>
            <a:r>
              <a:rPr lang="ja-JP" altLang="en-US" dirty="0">
                <a:latin typeface="Hiragino Maru Gothic Pro W4" panose="020F0400000000000000" pitchFamily="34" charset="-128"/>
                <a:ea typeface="Hiragino Maru Gothic Pro W4" panose="020F0400000000000000" pitchFamily="34" charset="-128"/>
                <a:cs typeface="ヒラギノ角ゴ Pro W3"/>
              </a:rPr>
              <a:t>アカウントについて</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a:lnSpc>
                <a:spcPct val="150000"/>
              </a:lnSpc>
            </a:pPr>
            <a:r>
              <a:rPr lang="ja-JP" altLang="en-US" dirty="0">
                <a:solidFill>
                  <a:schemeClr val="tx1"/>
                </a:solidFill>
                <a:latin typeface="Hiragino Maru Gothic Pro W4" panose="020F0400000000000000" pitchFamily="34" charset="-128"/>
                <a:ea typeface="Hiragino Maru Gothic Pro W4" panose="020F0400000000000000" pitchFamily="34" charset="-128"/>
                <a:cs typeface="ヒラギノ角ゴ Pro W3"/>
              </a:rPr>
              <a:t>パスワードの重要性</a:t>
            </a:r>
            <a:endParaRPr lang="en-US" altLang="ja-JP" dirty="0">
              <a:solidFill>
                <a:schemeClr val="tx1"/>
              </a:solidFill>
              <a:latin typeface="Hiragino Maru Gothic Pro W4" panose="020F0400000000000000" pitchFamily="34" charset="-128"/>
              <a:ea typeface="Hiragino Maru Gothic Pro W4" panose="020F0400000000000000" pitchFamily="34" charset="-128"/>
              <a:cs typeface="ヒラギノ角ゴ Pro W3"/>
            </a:endParaRPr>
          </a:p>
          <a:p>
            <a:pPr>
              <a:lnSpc>
                <a:spcPct val="150000"/>
              </a:lnSpc>
            </a:pPr>
            <a:r>
              <a:rPr lang="ja-JP" altLang="en-US" dirty="0">
                <a:solidFill>
                  <a:schemeClr val="bg2">
                    <a:lumMod val="50000"/>
                  </a:schemeClr>
                </a:solidFill>
                <a:latin typeface="Hiragino Maru Gothic Pro W4" panose="020F0400000000000000" pitchFamily="34" charset="-128"/>
                <a:ea typeface="Hiragino Maru Gothic Pro W4" panose="020F0400000000000000" pitchFamily="34" charset="-128"/>
                <a:cs typeface="ヒラギノ角ゴ Pro W3"/>
              </a:rPr>
              <a:t>パスワードクラック</a:t>
            </a:r>
            <a:endParaRPr lang="en-US" altLang="ja-JP" dirty="0">
              <a:solidFill>
                <a:schemeClr val="bg2">
                  <a:lumMod val="50000"/>
                </a:schemeClr>
              </a:solidFill>
              <a:latin typeface="Hiragino Maru Gothic Pro W4" panose="020F0400000000000000" pitchFamily="34" charset="-128"/>
              <a:ea typeface="Hiragino Maru Gothic Pro W4" panose="020F0400000000000000" pitchFamily="34" charset="-128"/>
              <a:cs typeface="ヒラギノ角ゴ Pro W3"/>
            </a:endParaRPr>
          </a:p>
          <a:p>
            <a:pPr>
              <a:lnSpc>
                <a:spcPct val="150000"/>
              </a:lnSpc>
            </a:pPr>
            <a:r>
              <a:rPr lang="ja-JP" altLang="en-US" dirty="0">
                <a:latin typeface="Hiragino Maru Gothic Pro W4" panose="020F0400000000000000" pitchFamily="34" charset="-128"/>
                <a:ea typeface="Hiragino Maru Gothic Pro W4" panose="020F0400000000000000" pitchFamily="34" charset="-128"/>
                <a:cs typeface="ヒラギノ角ゴ Pro W3"/>
              </a:rPr>
              <a:t>悪いパスワード・良いパスワード</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a:lnSpc>
                <a:spcPct val="150000"/>
              </a:lnSpc>
            </a:pPr>
            <a:r>
              <a:rPr lang="ja-JP" altLang="en-US" dirty="0">
                <a:latin typeface="Hiragino Maru Gothic Pro W4" panose="020F0400000000000000" pitchFamily="34" charset="-128"/>
                <a:ea typeface="Hiragino Maru Gothic Pro W4" panose="020F0400000000000000" pitchFamily="34" charset="-128"/>
                <a:cs typeface="ヒラギノ角ゴ Pro W3"/>
              </a:rPr>
              <a:t>パスワードに関するマナー</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a:lnSpc>
                <a:spcPct val="150000"/>
              </a:lnSpc>
            </a:pPr>
            <a:r>
              <a:rPr lang="en-US" altLang="ja-JP" dirty="0">
                <a:solidFill>
                  <a:srgbClr val="FF0000"/>
                </a:solidFill>
                <a:latin typeface="Hiragino Maru Gothic Pro W4" panose="020F0400000000000000" pitchFamily="34" charset="-128"/>
                <a:ea typeface="Hiragino Maru Gothic Pro W4" panose="020F0400000000000000" pitchFamily="34" charset="-128"/>
                <a:cs typeface="ヒラギノ角ゴ Pro W3"/>
              </a:rPr>
              <a:t>UNIX </a:t>
            </a:r>
            <a:r>
              <a:rPr lang="ja-JP" altLang="en-US" dirty="0">
                <a:solidFill>
                  <a:srgbClr val="FF0000"/>
                </a:solidFill>
                <a:latin typeface="Hiragino Maru Gothic Pro W4" panose="020F0400000000000000" pitchFamily="34" charset="-128"/>
                <a:ea typeface="Hiragino Maru Gothic Pro W4" panose="020F0400000000000000" pitchFamily="34" charset="-128"/>
                <a:cs typeface="ヒラギノ角ゴ Pro W3"/>
              </a:rPr>
              <a:t>におけるパスワード管理</a:t>
            </a:r>
          </a:p>
          <a:p>
            <a:pPr>
              <a:lnSpc>
                <a:spcPct val="150000"/>
              </a:lnSpc>
            </a:pPr>
            <a:endParaRPr lang="ja-JP" altLang="en-US" dirty="0"/>
          </a:p>
        </p:txBody>
      </p:sp>
    </p:spTree>
    <p:extLst>
      <p:ext uri="{BB962C8B-B14F-4D97-AF65-F5344CB8AC3E}">
        <p14:creationId xmlns:p14="http://schemas.microsoft.com/office/powerpoint/2010/main" val="2196318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16632"/>
            <a:ext cx="7992888" cy="695325"/>
          </a:xfrm>
        </p:spPr>
        <p:txBody>
          <a:bodyPr/>
          <a:lstStyle/>
          <a:p>
            <a:r>
              <a:rPr kumimoji="1" lang="en-US" altLang="ja-JP" b="1" dirty="0">
                <a:latin typeface="Hiragino Kaku Gothic Pro W6" charset="-128"/>
                <a:ea typeface="Hiragino Kaku Gothic Pro W6" charset="-128"/>
                <a:cs typeface="Hiragino Kaku Gothic Pro W6" charset="-128"/>
              </a:rPr>
              <a:t>UNIX </a:t>
            </a:r>
            <a:r>
              <a:rPr kumimoji="1" lang="ja-JP" altLang="en-US" b="1" dirty="0">
                <a:latin typeface="Hiragino Kaku Gothic Pro W6" charset="-128"/>
                <a:ea typeface="Hiragino Kaku Gothic Pro W6" charset="-128"/>
                <a:cs typeface="Hiragino Kaku Gothic Pro W6" charset="-128"/>
              </a:rPr>
              <a:t>におけるパスワード管理</a:t>
            </a:r>
            <a:r>
              <a:rPr lang="en-US" altLang="ja-JP" b="1" dirty="0">
                <a:latin typeface="Hiragino Kaku Gothic Pro W6" charset="-128"/>
                <a:ea typeface="Hiragino Kaku Gothic Pro W6" charset="-128"/>
                <a:cs typeface="Hiragino Kaku Gothic Pro W6" charset="-128"/>
              </a:rPr>
              <a:t> (</a:t>
            </a:r>
            <a:r>
              <a:rPr kumimoji="1" lang="en-US" altLang="ja-JP" b="1" dirty="0">
                <a:latin typeface="Hiragino Kaku Gothic Pro W6" charset="-128"/>
                <a:ea typeface="Hiragino Kaku Gothic Pro W6" charset="-128"/>
                <a:cs typeface="Hiragino Kaku Gothic Pro W6" charset="-128"/>
              </a:rPr>
              <a:t>1</a:t>
            </a:r>
            <a:r>
              <a:rPr lang="en-US" altLang="ja-JP" b="1" dirty="0">
                <a:latin typeface="Hiragino Kaku Gothic Pro W6" charset="-128"/>
                <a:ea typeface="Hiragino Kaku Gothic Pro W6" charset="-128"/>
                <a:cs typeface="Hiragino Kaku Gothic Pro W6" charset="-128"/>
              </a:rPr>
              <a:t>)</a:t>
            </a:r>
            <a:endParaRPr kumimoji="1" lang="ja-JP" altLang="en-US" b="1" dirty="0">
              <a:latin typeface="Hiragino Kaku Gothic Pro W6" charset="-128"/>
              <a:ea typeface="Hiragino Kaku Gothic Pro W6" charset="-128"/>
              <a:cs typeface="Hiragino Kaku Gothic Pro W6" charset="-128"/>
            </a:endParaRPr>
          </a:p>
        </p:txBody>
      </p:sp>
      <p:sp>
        <p:nvSpPr>
          <p:cNvPr id="3" name="コンテンツ プレースホルダー 2"/>
          <p:cNvSpPr>
            <a:spLocks noGrp="1"/>
          </p:cNvSpPr>
          <p:nvPr>
            <p:ph idx="1"/>
          </p:nvPr>
        </p:nvSpPr>
        <p:spPr>
          <a:xfrm>
            <a:off x="251520" y="1556792"/>
            <a:ext cx="8568952" cy="4464496"/>
          </a:xfrm>
        </p:spPr>
        <p:txBody>
          <a:bodyPr/>
          <a:lstStyle/>
          <a:p>
            <a:r>
              <a:rPr kumimoji="1" lang="ja-JP" altLang="en-US" sz="2800" dirty="0">
                <a:latin typeface="Hiragino Maru Gothic Pro W4" panose="020F0400000000000000" pitchFamily="34" charset="-128"/>
                <a:ea typeface="Hiragino Maru Gothic Pro W4" panose="020F0400000000000000" pitchFamily="34" charset="-128"/>
                <a:cs typeface="ヒラギノ角ゴ Pro W3"/>
              </a:rPr>
              <a:t>ユーザの基本情報</a:t>
            </a:r>
            <a:r>
              <a:rPr lang="en-US" altLang="ja-JP" sz="2800" dirty="0">
                <a:latin typeface="Hiragino Maru Gothic Pro W4" panose="020F0400000000000000" pitchFamily="34" charset="-128"/>
                <a:ea typeface="Hiragino Maru Gothic Pro W4" panose="020F0400000000000000" pitchFamily="34" charset="-128"/>
                <a:cs typeface="ヒラギノ角ゴ Pro W3"/>
              </a:rPr>
              <a:t>, </a:t>
            </a:r>
            <a:r>
              <a:rPr kumimoji="1" lang="ja-JP" altLang="en-US" sz="2800" dirty="0">
                <a:latin typeface="Hiragino Maru Gothic Pro W4" panose="020F0400000000000000" pitchFamily="34" charset="-128"/>
                <a:ea typeface="Hiragino Maru Gothic Pro W4" panose="020F0400000000000000" pitchFamily="34" charset="-128"/>
                <a:cs typeface="ヒラギノ角ゴ Pro W3"/>
              </a:rPr>
              <a:t>パスワードに関する情報</a:t>
            </a:r>
            <a:r>
              <a:rPr lang="ja-JP" altLang="en-US" sz="2800" dirty="0">
                <a:latin typeface="Hiragino Maru Gothic Pro W4" panose="020F0400000000000000" pitchFamily="34" charset="-128"/>
                <a:ea typeface="Hiragino Maru Gothic Pro W4" panose="020F0400000000000000" pitchFamily="34" charset="-128"/>
                <a:cs typeface="ヒラギノ角ゴ Pro W3"/>
              </a:rPr>
              <a:t>は</a:t>
            </a:r>
            <a:r>
              <a:rPr lang="en-US" altLang="ja-JP" sz="2800" dirty="0">
                <a:latin typeface="Hiragino Maru Gothic Pro W4" panose="020F0400000000000000" pitchFamily="34" charset="-128"/>
                <a:ea typeface="Hiragino Maru Gothic Pro W4" panose="020F0400000000000000" pitchFamily="34" charset="-128"/>
                <a:cs typeface="ヒラギノ角ゴ Pro W3"/>
              </a:rPr>
              <a:t>,             </a:t>
            </a:r>
            <a:r>
              <a:rPr lang="en-US" altLang="ja-JP" sz="2800" dirty="0">
                <a:solidFill>
                  <a:srgbClr val="0000FF"/>
                </a:solidFill>
                <a:latin typeface="Hiragino Maru Gothic Pro W4" panose="020F0400000000000000" pitchFamily="34" charset="-128"/>
                <a:ea typeface="Hiragino Maru Gothic Pro W4" panose="020F0400000000000000" pitchFamily="34" charset="-128"/>
                <a:cs typeface="ヒラギノ角ゴ Pro W3"/>
              </a:rPr>
              <a:t>/</a:t>
            </a:r>
            <a:r>
              <a:rPr lang="en-US" altLang="ja-JP" sz="2800" dirty="0" err="1">
                <a:solidFill>
                  <a:srgbClr val="0000FF"/>
                </a:solidFill>
                <a:latin typeface="Hiragino Maru Gothic Pro W4" panose="020F0400000000000000" pitchFamily="34" charset="-128"/>
                <a:ea typeface="Hiragino Maru Gothic Pro W4" panose="020F0400000000000000" pitchFamily="34" charset="-128"/>
                <a:cs typeface="ヒラギノ角ゴ Pro W3"/>
              </a:rPr>
              <a:t>etc</a:t>
            </a:r>
            <a:r>
              <a:rPr lang="en-US" altLang="ja-JP" sz="2800" dirty="0">
                <a:solidFill>
                  <a:srgbClr val="0000FF"/>
                </a:solidFill>
                <a:latin typeface="Hiragino Maru Gothic Pro W4" panose="020F0400000000000000" pitchFamily="34" charset="-128"/>
                <a:ea typeface="Hiragino Maru Gothic Pro W4" panose="020F0400000000000000" pitchFamily="34" charset="-128"/>
                <a:cs typeface="ヒラギノ角ゴ Pro W3"/>
              </a:rPr>
              <a:t> </a:t>
            </a:r>
            <a:r>
              <a:rPr lang="ja-JP" altLang="en-US" sz="2800" dirty="0">
                <a:solidFill>
                  <a:srgbClr val="0000FF"/>
                </a:solidFill>
                <a:latin typeface="Hiragino Maru Gothic Pro W4" panose="020F0400000000000000" pitchFamily="34" charset="-128"/>
                <a:ea typeface="Hiragino Maru Gothic Pro W4" panose="020F0400000000000000" pitchFamily="34" charset="-128"/>
                <a:cs typeface="ヒラギノ角ゴ Pro W3"/>
              </a:rPr>
              <a:t>ディレクトリの</a:t>
            </a:r>
            <a:r>
              <a:rPr lang="en-US" altLang="ja-JP" sz="2800" dirty="0">
                <a:solidFill>
                  <a:srgbClr val="0000FF"/>
                </a:solidFill>
                <a:latin typeface="Hiragino Maru Gothic Pro W4" panose="020F0400000000000000" pitchFamily="34" charset="-128"/>
                <a:ea typeface="Hiragino Maru Gothic Pro W4" panose="020F0400000000000000" pitchFamily="34" charset="-128"/>
                <a:cs typeface="ヒラギノ角ゴ Pro W3"/>
              </a:rPr>
              <a:t> </a:t>
            </a:r>
            <a:r>
              <a:rPr lang="en-US" altLang="ja-JP" sz="2800" dirty="0" err="1">
                <a:solidFill>
                  <a:srgbClr val="0000FF"/>
                </a:solidFill>
                <a:latin typeface="Hiragino Maru Gothic Pro W4" panose="020F0400000000000000" pitchFamily="34" charset="-128"/>
                <a:ea typeface="Hiragino Maru Gothic Pro W4" panose="020F0400000000000000" pitchFamily="34" charset="-128"/>
                <a:cs typeface="ヒラギノ角ゴ Pro W3"/>
              </a:rPr>
              <a:t>passwd</a:t>
            </a:r>
            <a:r>
              <a:rPr lang="en-US" altLang="ja-JP" sz="2800" dirty="0">
                <a:solidFill>
                  <a:srgbClr val="0000FF"/>
                </a:solidFill>
                <a:latin typeface="Hiragino Maru Gothic Pro W4" panose="020F0400000000000000" pitchFamily="34" charset="-128"/>
                <a:ea typeface="Hiragino Maru Gothic Pro W4" panose="020F0400000000000000" pitchFamily="34" charset="-128"/>
                <a:cs typeface="ヒラギノ角ゴ Pro W3"/>
              </a:rPr>
              <a:t>, shadow</a:t>
            </a:r>
            <a:r>
              <a:rPr lang="ja-JP" altLang="en-US" sz="2800" dirty="0">
                <a:solidFill>
                  <a:srgbClr val="0000FF"/>
                </a:solidFill>
                <a:latin typeface="Hiragino Maru Gothic Pro W4" panose="020F0400000000000000" pitchFamily="34" charset="-128"/>
                <a:ea typeface="Hiragino Maru Gothic Pro W4" panose="020F0400000000000000" pitchFamily="34" charset="-128"/>
                <a:cs typeface="ヒラギノ角ゴ Pro W3"/>
              </a:rPr>
              <a:t>ファイル</a:t>
            </a:r>
            <a:r>
              <a:rPr lang="en-US" altLang="ja-JP" sz="2800" dirty="0">
                <a:solidFill>
                  <a:srgbClr val="0000FF"/>
                </a:solidFill>
                <a:latin typeface="Hiragino Maru Gothic Pro W4" panose="020F0400000000000000" pitchFamily="34" charset="-128"/>
                <a:ea typeface="Hiragino Maru Gothic Pro W4" panose="020F0400000000000000" pitchFamily="34" charset="-128"/>
                <a:cs typeface="ヒラギノ角ゴ Pro W3"/>
              </a:rPr>
              <a:t>              </a:t>
            </a:r>
            <a:r>
              <a:rPr lang="ja-JP" altLang="en-US" sz="2800" dirty="0">
                <a:latin typeface="Hiragino Maru Gothic Pro W4" panose="020F0400000000000000" pitchFamily="34" charset="-128"/>
                <a:ea typeface="Hiragino Maru Gothic Pro W4" panose="020F0400000000000000" pitchFamily="34" charset="-128"/>
                <a:cs typeface="ヒラギノ角ゴ Pro W3"/>
              </a:rPr>
              <a:t>に保存されている</a:t>
            </a:r>
            <a:endParaRPr lang="en-US" altLang="ja-JP" sz="2800" dirty="0">
              <a:latin typeface="Hiragino Maru Gothic Pro W4" panose="020F0400000000000000" pitchFamily="34" charset="-128"/>
              <a:ea typeface="Hiragino Maru Gothic Pro W4" panose="020F0400000000000000" pitchFamily="34" charset="-128"/>
              <a:cs typeface="ヒラギノ角ゴ Pro W3"/>
            </a:endParaRPr>
          </a:p>
          <a:p>
            <a:endParaRPr lang="en-US" altLang="ja-JP" sz="1200" dirty="0">
              <a:latin typeface="Hiragino Maru Gothic Pro W4" panose="020F0400000000000000" pitchFamily="34" charset="-128"/>
              <a:ea typeface="Hiragino Maru Gothic Pro W4" panose="020F0400000000000000" pitchFamily="34" charset="-128"/>
              <a:cs typeface="ヒラギノ角ゴ Pro W3"/>
            </a:endParaRPr>
          </a:p>
          <a:p>
            <a:endParaRPr lang="en-US" altLang="ja-JP" sz="1200" dirty="0">
              <a:latin typeface="Hiragino Maru Gothic Pro W4" panose="020F0400000000000000" pitchFamily="34" charset="-128"/>
              <a:ea typeface="Hiragino Maru Gothic Pro W4" panose="020F0400000000000000" pitchFamily="34" charset="-128"/>
              <a:cs typeface="ヒラギノ角ゴ Pro W3"/>
            </a:endParaRPr>
          </a:p>
          <a:p>
            <a:r>
              <a:rPr kumimoji="1" lang="en-US" altLang="ja-JP" sz="2800" dirty="0">
                <a:latin typeface="Hiragino Maru Gothic Pro W4" panose="020F0400000000000000" pitchFamily="34" charset="-128"/>
                <a:ea typeface="Hiragino Maru Gothic Pro W4" panose="020F0400000000000000" pitchFamily="34" charset="-128"/>
                <a:cs typeface="ヒラギノ角ゴ Pro W3"/>
              </a:rPr>
              <a:t>/</a:t>
            </a:r>
            <a:r>
              <a:rPr kumimoji="1" lang="en-US" altLang="ja-JP" sz="2800" dirty="0" err="1">
                <a:latin typeface="Hiragino Maru Gothic Pro W4" panose="020F0400000000000000" pitchFamily="34" charset="-128"/>
                <a:ea typeface="Hiragino Maru Gothic Pro W4" panose="020F0400000000000000" pitchFamily="34" charset="-128"/>
                <a:cs typeface="ヒラギノ角ゴ Pro W3"/>
              </a:rPr>
              <a:t>etc</a:t>
            </a:r>
            <a:r>
              <a:rPr kumimoji="1" lang="en-US" altLang="ja-JP" sz="2800" dirty="0">
                <a:latin typeface="Hiragino Maru Gothic Pro W4" panose="020F0400000000000000" pitchFamily="34" charset="-128"/>
                <a:ea typeface="Hiragino Maru Gothic Pro W4" panose="020F0400000000000000" pitchFamily="34" charset="-128"/>
                <a:cs typeface="ヒラギノ角ゴ Pro W3"/>
              </a:rPr>
              <a:t>/</a:t>
            </a:r>
            <a:r>
              <a:rPr kumimoji="1" lang="en-US" altLang="ja-JP" sz="2800" dirty="0" err="1">
                <a:latin typeface="Hiragino Maru Gothic Pro W4" panose="020F0400000000000000" pitchFamily="34" charset="-128"/>
                <a:ea typeface="Hiragino Maru Gothic Pro W4" panose="020F0400000000000000" pitchFamily="34" charset="-128"/>
                <a:cs typeface="ヒラギノ角ゴ Pro W3"/>
              </a:rPr>
              <a:t>passwd</a:t>
            </a:r>
            <a:r>
              <a:rPr kumimoji="1" lang="en-US" altLang="ja-JP" sz="2800" dirty="0">
                <a:latin typeface="Hiragino Maru Gothic Pro W4" panose="020F0400000000000000" pitchFamily="34" charset="-128"/>
                <a:ea typeface="Hiragino Maru Gothic Pro W4" panose="020F0400000000000000" pitchFamily="34" charset="-128"/>
                <a:cs typeface="ヒラギノ角ゴ Pro W3"/>
              </a:rPr>
              <a:t> </a:t>
            </a:r>
            <a:r>
              <a:rPr kumimoji="1" lang="ja-JP" altLang="en-US" sz="2800" dirty="0">
                <a:latin typeface="Hiragino Maru Gothic Pro W4" panose="020F0400000000000000" pitchFamily="34" charset="-128"/>
                <a:ea typeface="Hiragino Maru Gothic Pro W4" panose="020F0400000000000000" pitchFamily="34" charset="-128"/>
                <a:cs typeface="ヒラギノ角ゴ Pro W3"/>
              </a:rPr>
              <a:t>ファイル</a:t>
            </a:r>
            <a:endParaRPr lang="en-US" altLang="ja-JP" sz="2800" dirty="0">
              <a:latin typeface="Hiragino Maru Gothic Pro W4" panose="020F0400000000000000" pitchFamily="34" charset="-128"/>
              <a:ea typeface="Hiragino Maru Gothic Pro W4" panose="020F0400000000000000" pitchFamily="34" charset="-128"/>
              <a:cs typeface="ヒラギノ角ゴ Pro W3"/>
            </a:endParaRPr>
          </a:p>
          <a:p>
            <a:pPr lvl="1"/>
            <a:r>
              <a:rPr kumimoji="1" lang="ja-JP" altLang="en-US" sz="2400" dirty="0">
                <a:latin typeface="Hiragino Maru Gothic Pro W4" panose="020F0400000000000000" pitchFamily="34" charset="-128"/>
                <a:ea typeface="Hiragino Maru Gothic Pro W4" panose="020F0400000000000000" pitchFamily="34" charset="-128"/>
                <a:cs typeface="ヒラギノ角ゴ Pro W3"/>
              </a:rPr>
              <a:t>ユーザの基本情報を記録</a:t>
            </a:r>
            <a:endParaRPr lang="en-US" altLang="ja-JP" sz="2400" dirty="0">
              <a:latin typeface="Hiragino Maru Gothic Pro W4" panose="020F0400000000000000" pitchFamily="34" charset="-128"/>
              <a:ea typeface="Hiragino Maru Gothic Pro W4" panose="020F0400000000000000" pitchFamily="34" charset="-128"/>
              <a:cs typeface="ヒラギノ角ゴ Pro W3"/>
            </a:endParaRPr>
          </a:p>
          <a:p>
            <a:pPr lvl="1"/>
            <a:r>
              <a:rPr lang="en-US" altLang="ja-JP" sz="2400" dirty="0">
                <a:latin typeface="Hiragino Maru Gothic Pro W4" panose="020F0400000000000000" pitchFamily="34" charset="-128"/>
                <a:ea typeface="Hiragino Maru Gothic Pro W4" panose="020F0400000000000000" pitchFamily="34" charset="-128"/>
                <a:cs typeface="ヒラギノ角ゴ Pro W3"/>
              </a:rPr>
              <a:t>root </a:t>
            </a:r>
            <a:r>
              <a:rPr lang="ja-JP" altLang="en-US" sz="2400" dirty="0">
                <a:latin typeface="Hiragino Maru Gothic Pro W4" panose="020F0400000000000000" pitchFamily="34" charset="-128"/>
                <a:ea typeface="Hiragino Maru Gothic Pro W4" panose="020F0400000000000000" pitchFamily="34" charset="-128"/>
                <a:cs typeface="ヒラギノ角ゴ Pro W3"/>
              </a:rPr>
              <a:t>ユーザだけでなく</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2400" dirty="0">
                <a:latin typeface="Hiragino Maru Gothic Pro W4" panose="020F0400000000000000" pitchFamily="34" charset="-128"/>
                <a:ea typeface="Hiragino Maru Gothic Pro W4" panose="020F0400000000000000" pitchFamily="34" charset="-128"/>
                <a:cs typeface="ヒラギノ角ゴ Pro W3"/>
              </a:rPr>
              <a:t>一般ユーザも閲覧可能</a:t>
            </a:r>
            <a:endParaRPr lang="en-US" altLang="ja-JP" sz="2400" dirty="0">
              <a:latin typeface="Hiragino Maru Gothic Pro W4" panose="020F0400000000000000" pitchFamily="34" charset="-128"/>
              <a:ea typeface="Hiragino Maru Gothic Pro W4" panose="020F0400000000000000" pitchFamily="34" charset="-128"/>
              <a:cs typeface="ヒラギノ角ゴ Pro W3"/>
            </a:endParaRPr>
          </a:p>
          <a:p>
            <a:pPr lvl="2"/>
            <a:r>
              <a:rPr lang="ja-JP" altLang="en-US" dirty="0">
                <a:solidFill>
                  <a:srgbClr val="FF0000"/>
                </a:solidFill>
                <a:latin typeface="Hiragino Maru Gothic Pro W4" panose="020F0400000000000000" pitchFamily="34" charset="-128"/>
                <a:ea typeface="Hiragino Maru Gothic Pro W4" panose="020F0400000000000000" pitchFamily="34" charset="-128"/>
                <a:cs typeface="ヒラギノ角ゴ Pro W3"/>
              </a:rPr>
              <a:t>パスワードは</a:t>
            </a:r>
            <a:r>
              <a:rPr lang="en-US" altLang="ja-JP" dirty="0">
                <a:solidFill>
                  <a:srgbClr val="FF0000"/>
                </a:solidFill>
                <a:latin typeface="Hiragino Maru Gothic Pro W4" panose="020F0400000000000000" pitchFamily="34" charset="-128"/>
                <a:ea typeface="Hiragino Maru Gothic Pro W4" panose="020F0400000000000000" pitchFamily="34" charset="-128"/>
                <a:cs typeface="ヒラギノ角ゴ Pro W3"/>
              </a:rPr>
              <a:t> /</a:t>
            </a:r>
            <a:r>
              <a:rPr lang="en-US" altLang="ja-JP" dirty="0" err="1">
                <a:solidFill>
                  <a:srgbClr val="FF0000"/>
                </a:solidFill>
                <a:latin typeface="Hiragino Maru Gothic Pro W4" panose="020F0400000000000000" pitchFamily="34" charset="-128"/>
                <a:ea typeface="Hiragino Maru Gothic Pro W4" panose="020F0400000000000000" pitchFamily="34" charset="-128"/>
                <a:cs typeface="ヒラギノ角ゴ Pro W3"/>
              </a:rPr>
              <a:t>etc</a:t>
            </a:r>
            <a:r>
              <a:rPr lang="en-US" altLang="ja-JP" dirty="0">
                <a:solidFill>
                  <a:srgbClr val="FF0000"/>
                </a:solidFill>
                <a:latin typeface="Hiragino Maru Gothic Pro W4" panose="020F0400000000000000" pitchFamily="34" charset="-128"/>
                <a:ea typeface="Hiragino Maru Gothic Pro W4" panose="020F0400000000000000" pitchFamily="34" charset="-128"/>
                <a:cs typeface="ヒラギノ角ゴ Pro W3"/>
              </a:rPr>
              <a:t>/shadow </a:t>
            </a:r>
            <a:r>
              <a:rPr lang="ja-JP" altLang="en-US" dirty="0">
                <a:solidFill>
                  <a:srgbClr val="FF0000"/>
                </a:solidFill>
                <a:latin typeface="Hiragino Maru Gothic Pro W4" panose="020F0400000000000000" pitchFamily="34" charset="-128"/>
                <a:ea typeface="Hiragino Maru Gothic Pro W4" panose="020F0400000000000000" pitchFamily="34" charset="-128"/>
                <a:cs typeface="ヒラギノ角ゴ Pro W3"/>
              </a:rPr>
              <a:t>ファイルで管理する</a:t>
            </a:r>
            <a:endParaRPr lang="en-US" altLang="ja-JP" dirty="0">
              <a:solidFill>
                <a:srgbClr val="FF0000"/>
              </a:solidFill>
              <a:latin typeface="Hiragino Maru Gothic Pro W4" panose="020F0400000000000000" pitchFamily="34" charset="-128"/>
              <a:ea typeface="Hiragino Maru Gothic Pro W4" panose="020F0400000000000000" pitchFamily="34" charset="-128"/>
              <a:cs typeface="ヒラギノ角ゴ Pro W3"/>
            </a:endParaRPr>
          </a:p>
        </p:txBody>
      </p:sp>
    </p:spTree>
    <p:extLst>
      <p:ext uri="{BB962C8B-B14F-4D97-AF65-F5344CB8AC3E}">
        <p14:creationId xmlns:p14="http://schemas.microsoft.com/office/powerpoint/2010/main" val="150730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3"/>
          <p:cNvSpPr>
            <a:spLocks noGrp="1"/>
          </p:cNvSpPr>
          <p:nvPr>
            <p:ph type="title"/>
          </p:nvPr>
        </p:nvSpPr>
        <p:spPr/>
        <p:txBody>
          <a:bodyPr/>
          <a:lstStyle/>
          <a:p>
            <a:r>
              <a:rPr lang="ja-JP" altLang="en-US" b="1" dirty="0">
                <a:latin typeface="Hiragino Kaku Gothic Pro W6" charset="-128"/>
                <a:ea typeface="Hiragino Kaku Gothic Pro W6" charset="-128"/>
                <a:cs typeface="Hiragino Kaku Gothic Pro W6" charset="-128"/>
              </a:rPr>
              <a:t>目次</a:t>
            </a:r>
          </a:p>
        </p:txBody>
      </p:sp>
      <p:sp>
        <p:nvSpPr>
          <p:cNvPr id="4099" name="コンテンツ プレースホルダー 4"/>
          <p:cNvSpPr>
            <a:spLocks noGrp="1"/>
          </p:cNvSpPr>
          <p:nvPr>
            <p:ph idx="1"/>
          </p:nvPr>
        </p:nvSpPr>
        <p:spPr>
          <a:xfrm>
            <a:off x="685800" y="793750"/>
            <a:ext cx="7772400" cy="5083522"/>
          </a:xfrm>
        </p:spPr>
        <p:txBody>
          <a:bodyPr/>
          <a:lstStyle/>
          <a:p>
            <a:pPr>
              <a:lnSpc>
                <a:spcPct val="150000"/>
              </a:lnSpc>
            </a:pPr>
            <a:r>
              <a:rPr lang="ja-JP" altLang="en-US" dirty="0">
                <a:latin typeface="Hiragino Maru Gothic Pro W4" panose="020F0400000000000000" pitchFamily="34" charset="-128"/>
                <a:ea typeface="Hiragino Maru Gothic Pro W4" panose="020F0400000000000000" pitchFamily="34" charset="-128"/>
                <a:cs typeface="ヒラギノ角ゴ Pro W3"/>
              </a:rPr>
              <a:t>アカウントについて</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a:lnSpc>
                <a:spcPct val="150000"/>
              </a:lnSpc>
            </a:pPr>
            <a:r>
              <a:rPr lang="ja-JP" altLang="en-US" dirty="0">
                <a:latin typeface="Hiragino Maru Gothic Pro W4" panose="020F0400000000000000" pitchFamily="34" charset="-128"/>
                <a:ea typeface="Hiragino Maru Gothic Pro W4" panose="020F0400000000000000" pitchFamily="34" charset="-128"/>
                <a:cs typeface="ヒラギノ角ゴ Pro W3"/>
              </a:rPr>
              <a:t>パスワードの重要性</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a:lnSpc>
                <a:spcPct val="150000"/>
              </a:lnSpc>
            </a:pPr>
            <a:r>
              <a:rPr lang="ja-JP" altLang="en-US" dirty="0">
                <a:latin typeface="Hiragino Maru Gothic Pro W4" panose="020F0400000000000000" pitchFamily="34" charset="-128"/>
                <a:ea typeface="Hiragino Maru Gothic Pro W4" panose="020F0400000000000000" pitchFamily="34" charset="-128"/>
                <a:cs typeface="ヒラギノ角ゴ Pro W3"/>
              </a:rPr>
              <a:t>パスワードクラック</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a:lnSpc>
                <a:spcPct val="150000"/>
              </a:lnSpc>
            </a:pPr>
            <a:r>
              <a:rPr lang="ja-JP" altLang="en-US" dirty="0">
                <a:latin typeface="Hiragino Maru Gothic Pro W4" panose="020F0400000000000000" pitchFamily="34" charset="-128"/>
                <a:ea typeface="Hiragino Maru Gothic Pro W4" panose="020F0400000000000000" pitchFamily="34" charset="-128"/>
                <a:cs typeface="ヒラギノ角ゴ Pro W3"/>
              </a:rPr>
              <a:t>悪いパスワード・良いパスワード</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a:lnSpc>
                <a:spcPct val="150000"/>
              </a:lnSpc>
            </a:pPr>
            <a:r>
              <a:rPr lang="ja-JP" altLang="en-US" dirty="0">
                <a:latin typeface="Hiragino Maru Gothic Pro W4" panose="020F0400000000000000" pitchFamily="34" charset="-128"/>
                <a:ea typeface="Hiragino Maru Gothic Pro W4" panose="020F0400000000000000" pitchFamily="34" charset="-128"/>
                <a:cs typeface="ヒラギノ角ゴ Pro W3"/>
              </a:rPr>
              <a:t>パスワードに関するマナー</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a:lnSpc>
                <a:spcPct val="150000"/>
              </a:lnSpc>
            </a:pPr>
            <a:r>
              <a:rPr lang="en-US" altLang="ja-JP" dirty="0">
                <a:latin typeface="Hiragino Maru Gothic Pro W4" panose="020F0400000000000000" pitchFamily="34" charset="-128"/>
                <a:ea typeface="Hiragino Maru Gothic Pro W4" panose="020F0400000000000000" pitchFamily="34" charset="-128"/>
                <a:cs typeface="ヒラギノ角ゴ Pro W3"/>
              </a:rPr>
              <a:t>UNIX </a:t>
            </a:r>
            <a:r>
              <a:rPr lang="ja-JP" altLang="en-US" dirty="0">
                <a:latin typeface="Hiragino Maru Gothic Pro W4" panose="020F0400000000000000" pitchFamily="34" charset="-128"/>
                <a:ea typeface="Hiragino Maru Gothic Pro W4" panose="020F0400000000000000" pitchFamily="34" charset="-128"/>
                <a:cs typeface="ヒラギノ角ゴ Pro W3"/>
              </a:rPr>
              <a:t>におけるパスワード管理</a:t>
            </a:r>
          </a:p>
          <a:p>
            <a:pPr>
              <a:lnSpc>
                <a:spcPct val="150000"/>
              </a:lnSpc>
            </a:pPr>
            <a:endParaRPr lang="ja-JP"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98425"/>
            <a:ext cx="8062664" cy="695325"/>
          </a:xfrm>
        </p:spPr>
        <p:txBody>
          <a:bodyPr/>
          <a:lstStyle/>
          <a:p>
            <a:r>
              <a:rPr kumimoji="1" lang="en-US" altLang="ja-JP" b="1" dirty="0">
                <a:latin typeface="Hiragino Kaku Gothic Pro W6" charset="-128"/>
                <a:ea typeface="Hiragino Kaku Gothic Pro W6" charset="-128"/>
                <a:cs typeface="Hiragino Kaku Gothic Pro W6" charset="-128"/>
              </a:rPr>
              <a:t>UNIX </a:t>
            </a:r>
            <a:r>
              <a:rPr kumimoji="1" lang="ja-JP" altLang="en-US" b="1" dirty="0">
                <a:latin typeface="Hiragino Kaku Gothic Pro W6" charset="-128"/>
                <a:ea typeface="Hiragino Kaku Gothic Pro W6" charset="-128"/>
                <a:cs typeface="Hiragino Kaku Gothic Pro W6" charset="-128"/>
              </a:rPr>
              <a:t>におけるパスワード管理</a:t>
            </a:r>
            <a:r>
              <a:rPr lang="en-US" altLang="ja-JP" b="1" dirty="0">
                <a:latin typeface="Hiragino Kaku Gothic Pro W6" charset="-128"/>
                <a:ea typeface="Hiragino Kaku Gothic Pro W6" charset="-128"/>
                <a:cs typeface="Hiragino Kaku Gothic Pro W6" charset="-128"/>
              </a:rPr>
              <a:t> (</a:t>
            </a:r>
            <a:r>
              <a:rPr kumimoji="1" lang="en-US" altLang="ja-JP" b="1" dirty="0">
                <a:latin typeface="Hiragino Kaku Gothic Pro W6" charset="-128"/>
                <a:ea typeface="Hiragino Kaku Gothic Pro W6" charset="-128"/>
                <a:cs typeface="Hiragino Kaku Gothic Pro W6" charset="-128"/>
              </a:rPr>
              <a:t>1</a:t>
            </a:r>
            <a:r>
              <a:rPr lang="en-US" altLang="ja-JP" b="1" dirty="0">
                <a:latin typeface="Hiragino Kaku Gothic Pro W6" charset="-128"/>
                <a:ea typeface="Hiragino Kaku Gothic Pro W6" charset="-128"/>
                <a:cs typeface="Hiragino Kaku Gothic Pro W6" charset="-128"/>
              </a:rPr>
              <a:t>)</a:t>
            </a:r>
            <a:endParaRPr kumimoji="1" lang="ja-JP" altLang="en-US" b="1" dirty="0">
              <a:latin typeface="Hiragino Kaku Gothic Pro W6" charset="-128"/>
              <a:ea typeface="Hiragino Kaku Gothic Pro W6" charset="-128"/>
              <a:cs typeface="Hiragino Kaku Gothic Pro W6" charset="-128"/>
            </a:endParaRPr>
          </a:p>
        </p:txBody>
      </p:sp>
      <p:sp>
        <p:nvSpPr>
          <p:cNvPr id="3" name="コンテンツ プレースホルダー 2"/>
          <p:cNvSpPr>
            <a:spLocks noGrp="1"/>
          </p:cNvSpPr>
          <p:nvPr>
            <p:ph idx="1"/>
          </p:nvPr>
        </p:nvSpPr>
        <p:spPr>
          <a:xfrm>
            <a:off x="251520" y="908721"/>
            <a:ext cx="8712968" cy="1728192"/>
          </a:xfrm>
        </p:spPr>
        <p:txBody>
          <a:bodyPr/>
          <a:lstStyle/>
          <a:p>
            <a:pPr>
              <a:buFont typeface="Arial" charset="0"/>
              <a:buChar char="•"/>
            </a:pPr>
            <a:r>
              <a:rPr lang="en-US" altLang="ja-JP" sz="2400" dirty="0">
                <a:latin typeface="Hiragino Maru Gothic Pro W4" panose="020F0400000000000000" pitchFamily="34" charset="-128"/>
                <a:ea typeface="Hiragino Maru Gothic Pro W4" panose="020F0400000000000000" pitchFamily="34" charset="-128"/>
                <a:cs typeface="ヒラギノ角ゴ Pro W3"/>
              </a:rPr>
              <a:t>/</a:t>
            </a:r>
            <a:r>
              <a:rPr lang="en-US" altLang="ja-JP" sz="2400" dirty="0" err="1">
                <a:latin typeface="Hiragino Maru Gothic Pro W4" panose="020F0400000000000000" pitchFamily="34" charset="-128"/>
                <a:ea typeface="Hiragino Maru Gothic Pro W4" panose="020F0400000000000000" pitchFamily="34" charset="-128"/>
                <a:cs typeface="ヒラギノ角ゴ Pro W3"/>
              </a:rPr>
              <a:t>etc</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a:t>
            </a:r>
            <a:r>
              <a:rPr lang="en-US" altLang="ja-JP" sz="2400" dirty="0" err="1">
                <a:latin typeface="Hiragino Maru Gothic Pro W4" panose="020F0400000000000000" pitchFamily="34" charset="-128"/>
                <a:ea typeface="Hiragino Maru Gothic Pro W4" panose="020F0400000000000000" pitchFamily="34" charset="-128"/>
                <a:cs typeface="ヒラギノ角ゴ Pro W3"/>
              </a:rPr>
              <a:t>passwd</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2400" dirty="0">
                <a:latin typeface="Hiragino Maru Gothic Pro W4" panose="020F0400000000000000" pitchFamily="34" charset="-128"/>
                <a:ea typeface="Hiragino Maru Gothic Pro W4" panose="020F0400000000000000" pitchFamily="34" charset="-128"/>
                <a:cs typeface="ヒラギノ角ゴ Pro W3"/>
              </a:rPr>
              <a:t>ファイルの内容例</a:t>
            </a:r>
            <a:endParaRPr lang="en-US" altLang="ja-JP" sz="2400" dirty="0">
              <a:latin typeface="Hiragino Maru Gothic Pro W4" panose="020F0400000000000000" pitchFamily="34" charset="-128"/>
              <a:ea typeface="Hiragino Maru Gothic Pro W4" panose="020F0400000000000000" pitchFamily="34" charset="-128"/>
              <a:cs typeface="ヒラギノ角ゴ Pro W3"/>
            </a:endParaRPr>
          </a:p>
          <a:p>
            <a:pPr>
              <a:buFont typeface="Arial" charset="0"/>
              <a:buChar char="•"/>
            </a:pPr>
            <a:endParaRPr lang="en-US" altLang="ja-JP" sz="2800" dirty="0">
              <a:latin typeface="Hiragino Maru Gothic Pro W4" panose="020F0400000000000000" pitchFamily="34" charset="-128"/>
              <a:ea typeface="Hiragino Maru Gothic Pro W4" panose="020F0400000000000000" pitchFamily="34" charset="-128"/>
              <a:cs typeface="ヒラギノ角ゴ Pro W3"/>
            </a:endParaRPr>
          </a:p>
          <a:p>
            <a:pPr>
              <a:buFont typeface="Arial" charset="0"/>
              <a:buChar char="•"/>
            </a:pPr>
            <a:endParaRPr lang="en-US" altLang="ja-JP" sz="2000" dirty="0">
              <a:latin typeface="Hiragino Maru Gothic Pro W4" panose="020F0400000000000000" pitchFamily="34" charset="-128"/>
              <a:ea typeface="Hiragino Maru Gothic Pro W4" panose="020F0400000000000000" pitchFamily="34" charset="-128"/>
              <a:cs typeface="ヒラギノ角ゴ Pro W3"/>
            </a:endParaRPr>
          </a:p>
          <a:p>
            <a:pPr>
              <a:buFont typeface="Arial" charset="0"/>
              <a:buChar char="•"/>
            </a:pPr>
            <a:endParaRPr lang="en-US" altLang="ja-JP" sz="400" dirty="0">
              <a:latin typeface="Hiragino Maru Gothic Pro W4" panose="020F0400000000000000" pitchFamily="34" charset="-128"/>
              <a:ea typeface="Hiragino Maru Gothic Pro W4" panose="020F0400000000000000" pitchFamily="34" charset="-128"/>
              <a:cs typeface="ヒラギノ角ゴ Pro W3"/>
            </a:endParaRPr>
          </a:p>
          <a:p>
            <a:pPr marL="742950" lvl="2" indent="-342900">
              <a:buFont typeface="Wingdings" charset="2"/>
              <a:buChar char="ü"/>
            </a:pPr>
            <a:r>
              <a:rPr lang="ja-JP" altLang="en-US" sz="2000" dirty="0">
                <a:latin typeface="Hiragino Maru Gothic Pro W4" panose="020F0400000000000000" pitchFamily="34" charset="-128"/>
                <a:ea typeface="Hiragino Maru Gothic Pro W4" panose="020F0400000000000000" pitchFamily="34" charset="-128"/>
                <a:cs typeface="Hiragino Kaku Gothic Pro W3" charset="-128"/>
              </a:rPr>
              <a:t>「</a:t>
            </a:r>
            <a:r>
              <a:rPr lang="en-US" altLang="ja-JP" sz="2000" dirty="0">
                <a:latin typeface="Hiragino Maru Gothic Pro W4" panose="020F0400000000000000" pitchFamily="34" charset="-128"/>
                <a:ea typeface="Hiragino Maru Gothic Pro W4" panose="020F0400000000000000" pitchFamily="34" charset="-128"/>
                <a:cs typeface="Hiragino Kaku Gothic Pro W3" charset="-128"/>
              </a:rPr>
              <a:t> : </a:t>
            </a:r>
            <a:r>
              <a:rPr lang="ja-JP" altLang="en-US" sz="2000" dirty="0">
                <a:latin typeface="Hiragino Maru Gothic Pro W4" panose="020F0400000000000000" pitchFamily="34" charset="-128"/>
                <a:ea typeface="Hiragino Maru Gothic Pro W4" panose="020F0400000000000000" pitchFamily="34" charset="-128"/>
                <a:cs typeface="Hiragino Kaku Gothic Pro W3" charset="-128"/>
              </a:rPr>
              <a:t>」で区切られた</a:t>
            </a:r>
            <a:r>
              <a:rPr lang="en-US" altLang="ja-JP" sz="2000" dirty="0">
                <a:latin typeface="Hiragino Maru Gothic Pro W4" panose="020F0400000000000000" pitchFamily="34" charset="-128"/>
                <a:ea typeface="Hiragino Maru Gothic Pro W4" panose="020F0400000000000000" pitchFamily="34" charset="-128"/>
                <a:cs typeface="Hiragino Kaku Gothic Pro W3" charset="-128"/>
              </a:rPr>
              <a:t> 7 </a:t>
            </a:r>
            <a:r>
              <a:rPr lang="ja-JP" altLang="en-US" sz="2000" dirty="0">
                <a:latin typeface="Hiragino Maru Gothic Pro W4" panose="020F0400000000000000" pitchFamily="34" charset="-128"/>
                <a:ea typeface="Hiragino Maru Gothic Pro W4" panose="020F0400000000000000" pitchFamily="34" charset="-128"/>
                <a:cs typeface="Hiragino Kaku Gothic Pro W3" charset="-128"/>
              </a:rPr>
              <a:t>つのフィールドで構成</a:t>
            </a:r>
          </a:p>
        </p:txBody>
      </p:sp>
      <p:sp>
        <p:nvSpPr>
          <p:cNvPr id="5" name="テキスト ボックス 4"/>
          <p:cNvSpPr txBox="1"/>
          <p:nvPr/>
        </p:nvSpPr>
        <p:spPr>
          <a:xfrm>
            <a:off x="1044724" y="1444904"/>
            <a:ext cx="7344816" cy="830997"/>
          </a:xfrm>
          <a:prstGeom prst="rect">
            <a:avLst/>
          </a:prstGeom>
          <a:solidFill>
            <a:schemeClr val="bg1">
              <a:lumMod val="20000"/>
              <a:lumOff val="80000"/>
            </a:schemeClr>
          </a:solidFill>
        </p:spPr>
        <p:txBody>
          <a:bodyPr wrap="square" rtlCol="0">
            <a:spAutoFit/>
          </a:bodyPr>
          <a:lstStyle/>
          <a:p>
            <a:pPr marL="0" indent="0">
              <a:buNone/>
            </a:pPr>
            <a:r>
              <a:rPr lang="en-US" altLang="ja-JP" sz="1600" dirty="0">
                <a:latin typeface="AppleGothic"/>
                <a:ea typeface="AppleGothic"/>
                <a:cs typeface="AppleGothic"/>
              </a:rPr>
              <a:t>hoge:x:501:501:HOGE:/home/</a:t>
            </a:r>
            <a:r>
              <a:rPr lang="en-US" altLang="ja-JP" sz="1600" dirty="0" err="1">
                <a:latin typeface="AppleGothic"/>
                <a:ea typeface="AppleGothic"/>
                <a:cs typeface="AppleGothic"/>
              </a:rPr>
              <a:t>hoge</a:t>
            </a:r>
            <a:r>
              <a:rPr lang="en-US" altLang="ja-JP" sz="1600" dirty="0">
                <a:latin typeface="AppleGothic"/>
                <a:ea typeface="AppleGothic"/>
                <a:cs typeface="AppleGothic"/>
              </a:rPr>
              <a:t>:/bin/bash</a:t>
            </a:r>
          </a:p>
          <a:p>
            <a:pPr marL="0" indent="0">
              <a:buNone/>
            </a:pPr>
            <a:r>
              <a:rPr lang="en-US" altLang="ja-JP" sz="1600" dirty="0">
                <a:latin typeface="AppleGothic"/>
                <a:ea typeface="AppleGothic"/>
                <a:cs typeface="AppleGothic"/>
              </a:rPr>
              <a:t>alis:x:502:502:Alice:/home/</a:t>
            </a:r>
            <a:r>
              <a:rPr lang="en-US" altLang="ja-JP" sz="1600" dirty="0" err="1">
                <a:latin typeface="AppleGothic"/>
                <a:ea typeface="AppleGothic"/>
                <a:cs typeface="AppleGothic"/>
              </a:rPr>
              <a:t>alis</a:t>
            </a:r>
            <a:r>
              <a:rPr lang="en-US" altLang="ja-JP" sz="1600" dirty="0">
                <a:latin typeface="AppleGothic"/>
                <a:ea typeface="AppleGothic"/>
                <a:cs typeface="AppleGothic"/>
              </a:rPr>
              <a:t>:/bin/bash</a:t>
            </a:r>
          </a:p>
          <a:p>
            <a:pPr marL="0" indent="0">
              <a:buNone/>
            </a:pPr>
            <a:r>
              <a:rPr lang="en-US" altLang="ja-JP" sz="1600" dirty="0">
                <a:latin typeface="AppleGothic"/>
                <a:ea typeface="AppleGothic"/>
                <a:cs typeface="AppleGothic"/>
              </a:rPr>
              <a:t>bob:x:1202:1201:BOB:/home/bob:/bin/bash</a:t>
            </a:r>
            <a:endParaRPr lang="ja-JP" altLang="en-US" sz="1600" dirty="0">
              <a:latin typeface="AppleGothic"/>
              <a:ea typeface="AppleGothic"/>
              <a:cs typeface="AppleGothic"/>
            </a:endParaRPr>
          </a:p>
        </p:txBody>
      </p:sp>
      <p:graphicFrame>
        <p:nvGraphicFramePr>
          <p:cNvPr id="14" name="表 13"/>
          <p:cNvGraphicFramePr>
            <a:graphicFrameLocks noGrp="1"/>
          </p:cNvGraphicFramePr>
          <p:nvPr>
            <p:extLst>
              <p:ext uri="{D42A27DB-BD31-4B8C-83A1-F6EECF244321}">
                <p14:modId xmlns:p14="http://schemas.microsoft.com/office/powerpoint/2010/main" val="438858460"/>
              </p:ext>
            </p:extLst>
          </p:nvPr>
        </p:nvGraphicFramePr>
        <p:xfrm>
          <a:off x="134634" y="2820220"/>
          <a:ext cx="8874731" cy="3469664"/>
        </p:xfrm>
        <a:graphic>
          <a:graphicData uri="http://schemas.openxmlformats.org/drawingml/2006/table">
            <a:tbl>
              <a:tblPr firstRow="1" bandRow="1">
                <a:tableStyleId>{0505E3EF-67EA-436B-97B2-0124C06EBD24}</a:tableStyleId>
              </a:tblPr>
              <a:tblGrid>
                <a:gridCol w="440878">
                  <a:extLst>
                    <a:ext uri="{9D8B030D-6E8A-4147-A177-3AD203B41FA5}">
                      <a16:colId xmlns:a16="http://schemas.microsoft.com/office/drawing/2014/main" val="20000"/>
                    </a:ext>
                  </a:extLst>
                </a:gridCol>
                <a:gridCol w="2025141">
                  <a:extLst>
                    <a:ext uri="{9D8B030D-6E8A-4147-A177-3AD203B41FA5}">
                      <a16:colId xmlns:a16="http://schemas.microsoft.com/office/drawing/2014/main" val="20001"/>
                    </a:ext>
                  </a:extLst>
                </a:gridCol>
                <a:gridCol w="6408712">
                  <a:extLst>
                    <a:ext uri="{9D8B030D-6E8A-4147-A177-3AD203B41FA5}">
                      <a16:colId xmlns:a16="http://schemas.microsoft.com/office/drawing/2014/main" val="20002"/>
                    </a:ext>
                  </a:extLst>
                </a:gridCol>
              </a:tblGrid>
              <a:tr h="370636">
                <a:tc>
                  <a:txBody>
                    <a:bodyPr/>
                    <a:lstStyle/>
                    <a:p>
                      <a:endParaRPr kumimoji="1" lang="ja-JP" altLang="en-US" b="0" i="0" dirty="0">
                        <a:ea typeface="Hiragino Maru Gothic Pro W4" panose="020F0400000000000000" pitchFamily="34" charset="-128"/>
                      </a:endParaRPr>
                    </a:p>
                  </a:txBody>
                  <a:tcPr/>
                </a:tc>
                <a:tc>
                  <a:txBody>
                    <a:bodyPr/>
                    <a:lstStyle/>
                    <a:p>
                      <a:pPr algn="ctr"/>
                      <a:r>
                        <a:rPr kumimoji="1" lang="ja-JP" altLang="en-US" b="0" i="0" dirty="0">
                          <a:ea typeface="Hiragino Maru Gothic Pro W4" panose="020F0400000000000000" pitchFamily="34" charset="-128"/>
                        </a:rPr>
                        <a:t>項目</a:t>
                      </a:r>
                      <a:endParaRPr kumimoji="1" lang="ja-JP" altLang="en-US" dirty="0"/>
                    </a:p>
                  </a:txBody>
                  <a:tcPr/>
                </a:tc>
                <a:tc>
                  <a:txBody>
                    <a:bodyPr/>
                    <a:lstStyle/>
                    <a:p>
                      <a:pPr algn="ctr"/>
                      <a:r>
                        <a:rPr kumimoji="1" lang="ja-JP" altLang="en-US" b="0" i="0" dirty="0">
                          <a:ea typeface="Hiragino Maru Gothic Pro W4" panose="020F0400000000000000" pitchFamily="34" charset="-128"/>
                        </a:rPr>
                        <a:t>説明</a:t>
                      </a:r>
                      <a:endParaRPr kumimoji="1" lang="ja-JP" altLang="en-US" dirty="0"/>
                    </a:p>
                  </a:txBody>
                  <a:tcPr/>
                </a:tc>
                <a:extLst>
                  <a:ext uri="{0D108BD9-81ED-4DB2-BD59-A6C34878D82A}">
                    <a16:rowId xmlns:a16="http://schemas.microsoft.com/office/drawing/2014/main" val="10000"/>
                  </a:ext>
                </a:extLst>
              </a:tr>
              <a:tr h="330508">
                <a:tc>
                  <a:txBody>
                    <a:bodyPr/>
                    <a:lstStyle/>
                    <a:p>
                      <a:pPr algn="ctr"/>
                      <a:r>
                        <a:rPr kumimoji="1" lang="en-US" altLang="ja-JP" sz="1600" b="0" i="0" dirty="0">
                          <a:ea typeface="Hiragino Maru Gothic Pro W4" panose="020F0400000000000000" pitchFamily="34" charset="-128"/>
                        </a:rPr>
                        <a:t>1</a:t>
                      </a:r>
                      <a:endParaRPr kumimoji="1" lang="ja-JP" altLang="en-US" sz="1600" dirty="0"/>
                    </a:p>
                  </a:txBody>
                  <a:tcPr/>
                </a:tc>
                <a:tc>
                  <a:txBody>
                    <a:bodyPr/>
                    <a:lstStyle/>
                    <a:p>
                      <a:r>
                        <a:rPr kumimoji="1" lang="ja-JP" altLang="en-US" sz="1600" b="0" i="0" dirty="0">
                          <a:ea typeface="Hiragino Maru Gothic Pro W4" panose="020F0400000000000000" pitchFamily="34" charset="-128"/>
                        </a:rPr>
                        <a:t>ユーザ名</a:t>
                      </a:r>
                      <a:endParaRPr kumimoji="1" lang="ja-JP" altLang="en-US" sz="1600" dirty="0"/>
                    </a:p>
                  </a:txBody>
                  <a:tcPr/>
                </a:tc>
                <a:tc>
                  <a:txBody>
                    <a:bodyPr/>
                    <a:lstStyle/>
                    <a:p>
                      <a:r>
                        <a:rPr kumimoji="1" lang="ja-JP" altLang="en-US" sz="1600" b="0" i="0" dirty="0">
                          <a:ea typeface="Hiragino Maru Gothic Pro W4" panose="020F0400000000000000" pitchFamily="34" charset="-128"/>
                        </a:rPr>
                        <a:t>ユーザ名を記述</a:t>
                      </a:r>
                      <a:endParaRPr kumimoji="1" lang="ja-JP" altLang="en-US" sz="1600" dirty="0"/>
                    </a:p>
                  </a:txBody>
                  <a:tcPr/>
                </a:tc>
                <a:extLst>
                  <a:ext uri="{0D108BD9-81ED-4DB2-BD59-A6C34878D82A}">
                    <a16:rowId xmlns:a16="http://schemas.microsoft.com/office/drawing/2014/main" val="10001"/>
                  </a:ext>
                </a:extLst>
              </a:tr>
              <a:tr h="811246">
                <a:tc>
                  <a:txBody>
                    <a:bodyPr/>
                    <a:lstStyle/>
                    <a:p>
                      <a:pPr algn="ctr"/>
                      <a:r>
                        <a:rPr kumimoji="1" lang="en-US" altLang="ja-JP" sz="1600" b="0" i="0" dirty="0">
                          <a:ea typeface="Hiragino Maru Gothic Pro W4" panose="020F0400000000000000" pitchFamily="34" charset="-128"/>
                        </a:rPr>
                        <a:t>2</a:t>
                      </a:r>
                      <a:endParaRPr kumimoji="1" lang="ja-JP" altLang="en-US" sz="1600" dirty="0"/>
                    </a:p>
                  </a:txBody>
                  <a:tcPr/>
                </a:tc>
                <a:tc>
                  <a:txBody>
                    <a:bodyPr/>
                    <a:lstStyle/>
                    <a:p>
                      <a:r>
                        <a:rPr kumimoji="1" lang="ja-JP" altLang="en-US" sz="1600" b="0" i="0" dirty="0">
                          <a:ea typeface="Hiragino Maru Gothic Pro W4" panose="020F0400000000000000" pitchFamily="34" charset="-128"/>
                        </a:rPr>
                        <a:t>パスワード</a:t>
                      </a:r>
                      <a:endParaRPr kumimoji="1" lang="ja-JP" altLang="en-US" sz="1600" dirty="0"/>
                    </a:p>
                  </a:txBody>
                  <a:tcPr/>
                </a:tc>
                <a:tc>
                  <a:txBody>
                    <a:bodyPr/>
                    <a:lstStyle/>
                    <a:p>
                      <a:pPr marL="285750" indent="-285750">
                        <a:buFont typeface="Arial" charset="0"/>
                        <a:buChar char="•"/>
                      </a:pPr>
                      <a:r>
                        <a:rPr kumimoji="1" lang="ja-JP" altLang="en-US" sz="1600" b="0" i="0" dirty="0">
                          <a:ea typeface="Hiragino Maru Gothic Pro W4" panose="020F0400000000000000" pitchFamily="34" charset="-128"/>
                        </a:rPr>
                        <a:t>「</a:t>
                      </a:r>
                      <a:r>
                        <a:rPr kumimoji="1" lang="en-US" altLang="ja-JP" sz="1600" dirty="0"/>
                        <a:t>x</a:t>
                      </a:r>
                      <a:r>
                        <a:rPr kumimoji="1" lang="ja-JP" altLang="en-US" sz="1600" dirty="0"/>
                        <a:t>」</a:t>
                      </a:r>
                      <a:r>
                        <a:rPr kumimoji="1" lang="en-US" altLang="ja-JP" sz="1600" baseline="0" dirty="0"/>
                        <a:t> : </a:t>
                      </a:r>
                      <a:r>
                        <a:rPr kumimoji="1" lang="ja-JP" altLang="en-US" sz="1600" baseline="0" dirty="0"/>
                        <a:t>パスワードは暗号化され</a:t>
                      </a:r>
                      <a:r>
                        <a:rPr kumimoji="1" lang="en-US" altLang="ja-JP" sz="1600" baseline="0" dirty="0"/>
                        <a:t>, </a:t>
                      </a:r>
                      <a:r>
                        <a:rPr kumimoji="1" lang="ja-JP" altLang="en-US" sz="1600" b="0" i="0" u="none" strike="noStrike" kern="1200" dirty="0">
                          <a:solidFill>
                            <a:schemeClr val="dk1"/>
                          </a:solidFill>
                          <a:effectLst/>
                          <a:latin typeface="+mn-lt"/>
                          <a:ea typeface="Hiragino Maru Gothic Pro W4" panose="020F0400000000000000" pitchFamily="34" charset="-128"/>
                          <a:cs typeface="+mn-cs"/>
                        </a:rPr>
                        <a:t>「</a:t>
                      </a:r>
                      <a:r>
                        <a:rPr kumimoji="1" lang="en-US" altLang="ja-JP" sz="1600" b="0" i="0" u="none" strike="noStrike" kern="1200" dirty="0">
                          <a:solidFill>
                            <a:schemeClr val="dk1"/>
                          </a:solidFill>
                          <a:effectLst/>
                          <a:latin typeface="+mn-lt"/>
                          <a:ea typeface="Hiragino Maru Gothic Pro W4" panose="020F0400000000000000" pitchFamily="34" charset="-128"/>
                          <a:cs typeface="+mn-cs"/>
                        </a:rPr>
                        <a:t>/</a:t>
                      </a:r>
                      <a:r>
                        <a:rPr kumimoji="1" lang="en-US" altLang="ja-JP" sz="1600" b="0" i="0" u="none" strike="noStrike" kern="1200" dirty="0" err="1">
                          <a:solidFill>
                            <a:schemeClr val="dk1"/>
                          </a:solidFill>
                          <a:effectLst/>
                          <a:latin typeface="+mn-lt"/>
                          <a:ea typeface="Hiragino Maru Gothic Pro W4" panose="020F0400000000000000" pitchFamily="34" charset="-128"/>
                          <a:cs typeface="+mn-cs"/>
                        </a:rPr>
                        <a:t>etc</a:t>
                      </a:r>
                      <a:r>
                        <a:rPr kumimoji="1" lang="en-US" altLang="ja-JP" sz="1600" b="0" i="0" u="none" strike="noStrike" kern="1200" dirty="0">
                          <a:solidFill>
                            <a:schemeClr val="dk1"/>
                          </a:solidFill>
                          <a:effectLst/>
                          <a:latin typeface="+mn-lt"/>
                          <a:ea typeface="Hiragino Maru Gothic Pro W4" panose="020F0400000000000000" pitchFamily="34" charset="-128"/>
                          <a:cs typeface="+mn-cs"/>
                        </a:rPr>
                        <a:t>/shadow</a:t>
                      </a:r>
                      <a:r>
                        <a:rPr kumimoji="1" lang="ja-JP" altLang="en-US" sz="1600" b="0" i="0" u="none" strike="noStrike" kern="1200" dirty="0">
                          <a:solidFill>
                            <a:schemeClr val="dk1"/>
                          </a:solidFill>
                          <a:effectLst/>
                          <a:latin typeface="+mn-lt"/>
                          <a:ea typeface="Hiragino Maru Gothic Pro W4" panose="020F0400000000000000" pitchFamily="34" charset="-128"/>
                          <a:cs typeface="+mn-cs"/>
                        </a:rPr>
                        <a:t>」</a:t>
                      </a:r>
                      <a:r>
                        <a:rPr kumimoji="1" lang="en-US" altLang="ja-JP" sz="1600" b="0" i="0" u="none" strike="noStrike" kern="1200" dirty="0">
                          <a:solidFill>
                            <a:schemeClr val="dk1"/>
                          </a:solidFill>
                          <a:effectLst/>
                          <a:latin typeface="+mn-lt"/>
                          <a:ea typeface="Hiragino Maru Gothic Pro W4" panose="020F0400000000000000" pitchFamily="34" charset="-128"/>
                          <a:cs typeface="+mn-cs"/>
                        </a:rPr>
                        <a:t> </a:t>
                      </a:r>
                      <a:r>
                        <a:rPr kumimoji="1" lang="ja-JP" altLang="en-US" sz="1600" b="0" i="0" u="none" strike="noStrike" kern="1200" dirty="0">
                          <a:solidFill>
                            <a:schemeClr val="dk1"/>
                          </a:solidFill>
                          <a:effectLst/>
                          <a:latin typeface="+mn-lt"/>
                          <a:ea typeface="Hiragino Maru Gothic Pro W4" panose="020F0400000000000000" pitchFamily="34" charset="-128"/>
                          <a:cs typeface="+mn-cs"/>
                        </a:rPr>
                        <a:t>ファイルで管理されている</a:t>
                      </a:r>
                      <a:endParaRPr kumimoji="1" lang="en-US" altLang="ja-JP" sz="1600" dirty="0"/>
                    </a:p>
                    <a:p>
                      <a:pPr marL="285750" indent="-285750">
                        <a:buFont typeface="Arial" charset="0"/>
                        <a:buChar char="•"/>
                      </a:pPr>
                      <a:r>
                        <a:rPr kumimoji="1" lang="ja-JP" altLang="en-US" sz="1600" dirty="0"/>
                        <a:t>「</a:t>
                      </a:r>
                      <a:r>
                        <a:rPr kumimoji="1" lang="en-US" altLang="ja-JP" sz="1600" dirty="0"/>
                        <a:t>*</a:t>
                      </a:r>
                      <a:r>
                        <a:rPr kumimoji="1" lang="ja-JP" altLang="en-US" sz="1600" dirty="0"/>
                        <a:t>」</a:t>
                      </a:r>
                      <a:r>
                        <a:rPr kumimoji="1" lang="en-US" altLang="ja-JP" sz="1600" dirty="0"/>
                        <a:t> : </a:t>
                      </a:r>
                      <a:r>
                        <a:rPr kumimoji="1" lang="ja-JP" altLang="en-US" sz="1600" b="0" i="0" u="none" strike="noStrike" kern="1200" dirty="0">
                          <a:solidFill>
                            <a:schemeClr val="dk1"/>
                          </a:solidFill>
                          <a:effectLst/>
                          <a:latin typeface="+mn-lt"/>
                          <a:ea typeface="Hiragino Maru Gothic Pro W4" panose="020F0400000000000000" pitchFamily="34" charset="-128"/>
                          <a:cs typeface="+mn-cs"/>
                        </a:rPr>
                        <a:t>一時的にユーザのアカウントを無効化する場合に設定</a:t>
                      </a:r>
                      <a:endParaRPr kumimoji="1" lang="en-US" altLang="ja-JP" sz="1600" dirty="0"/>
                    </a:p>
                    <a:p>
                      <a:pPr marL="285750" indent="-285750">
                        <a:buFont typeface="Arial" charset="0"/>
                        <a:buChar char="•"/>
                      </a:pPr>
                      <a:r>
                        <a:rPr kumimoji="1" lang="ja-JP" altLang="en-US" sz="1600" dirty="0"/>
                        <a:t>「」</a:t>
                      </a:r>
                      <a:r>
                        <a:rPr kumimoji="1" lang="en-US" altLang="ja-JP" sz="1600" dirty="0"/>
                        <a:t> (</a:t>
                      </a:r>
                      <a:r>
                        <a:rPr kumimoji="1" lang="ja-JP" altLang="en-US" sz="1600" dirty="0"/>
                        <a:t>設定なし</a:t>
                      </a:r>
                      <a:r>
                        <a:rPr kumimoji="1" lang="en-US" altLang="ja-JP" sz="1600" dirty="0"/>
                        <a:t>) : </a:t>
                      </a:r>
                      <a:r>
                        <a:rPr kumimoji="1" lang="ja-JP" altLang="en-US" sz="1600" b="0" i="0" u="none" strike="noStrike" kern="1200" dirty="0">
                          <a:solidFill>
                            <a:schemeClr val="dk1"/>
                          </a:solidFill>
                          <a:effectLst/>
                          <a:latin typeface="+mn-lt"/>
                          <a:ea typeface="Hiragino Maru Gothic Pro W4" panose="020F0400000000000000" pitchFamily="34" charset="-128"/>
                          <a:cs typeface="+mn-cs"/>
                        </a:rPr>
                        <a:t>パスワードが設定されていない状態</a:t>
                      </a:r>
                      <a:endParaRPr kumimoji="1" lang="en-US" altLang="ja-JP" sz="1600" dirty="0"/>
                    </a:p>
                  </a:txBody>
                  <a:tcPr/>
                </a:tc>
                <a:extLst>
                  <a:ext uri="{0D108BD9-81ED-4DB2-BD59-A6C34878D82A}">
                    <a16:rowId xmlns:a16="http://schemas.microsoft.com/office/drawing/2014/main" val="10002"/>
                  </a:ext>
                </a:extLst>
              </a:tr>
              <a:tr h="355828">
                <a:tc>
                  <a:txBody>
                    <a:bodyPr/>
                    <a:lstStyle/>
                    <a:p>
                      <a:pPr algn="ctr"/>
                      <a:r>
                        <a:rPr kumimoji="1" lang="en-US" altLang="ja-JP" sz="1600" b="0" i="0" dirty="0">
                          <a:ea typeface="Hiragino Maru Gothic Pro W4" panose="020F0400000000000000" pitchFamily="34" charset="-128"/>
                        </a:rPr>
                        <a:t>3</a:t>
                      </a:r>
                      <a:endParaRPr kumimoji="1" lang="ja-JP" altLang="en-US" sz="1600" dirty="0"/>
                    </a:p>
                  </a:txBody>
                  <a:tcPr/>
                </a:tc>
                <a:tc>
                  <a:txBody>
                    <a:bodyPr/>
                    <a:lstStyle/>
                    <a:p>
                      <a:r>
                        <a:rPr kumimoji="1" lang="ja-JP" altLang="en-US" sz="1600" b="0" i="0" dirty="0">
                          <a:ea typeface="Hiragino Maru Gothic Pro W4" panose="020F0400000000000000" pitchFamily="34" charset="-128"/>
                        </a:rPr>
                        <a:t>ユーザ</a:t>
                      </a:r>
                      <a:r>
                        <a:rPr kumimoji="1" lang="en-US" altLang="ja-JP" sz="1600" dirty="0"/>
                        <a:t> ID</a:t>
                      </a:r>
                      <a:endParaRPr kumimoji="1" lang="ja-JP" altLang="en-US" sz="1600" dirty="0"/>
                    </a:p>
                  </a:txBody>
                  <a:tcPr/>
                </a:tc>
                <a:tc>
                  <a:txBody>
                    <a:bodyPr/>
                    <a:lstStyle/>
                    <a:p>
                      <a:r>
                        <a:rPr kumimoji="1" lang="ja-JP" altLang="en-US" sz="1600" b="0" i="0" u="none" strike="noStrike" kern="1200" dirty="0">
                          <a:solidFill>
                            <a:schemeClr val="dk1"/>
                          </a:solidFill>
                          <a:effectLst/>
                          <a:latin typeface="+mn-lt"/>
                          <a:ea typeface="Hiragino Maru Gothic Pro W4" panose="020F0400000000000000" pitchFamily="34" charset="-128"/>
                          <a:cs typeface="+mn-cs"/>
                        </a:rPr>
                        <a:t>ユーザの</a:t>
                      </a:r>
                      <a:r>
                        <a:rPr kumimoji="1" lang="en-US" altLang="ja-JP" sz="1600" b="0" i="0" u="none" strike="noStrike" kern="1200" dirty="0">
                          <a:solidFill>
                            <a:schemeClr val="dk1"/>
                          </a:solidFill>
                          <a:effectLst/>
                          <a:latin typeface="+mn-lt"/>
                          <a:ea typeface="Hiragino Maru Gothic Pro W4" panose="020F0400000000000000" pitchFamily="34" charset="-128"/>
                          <a:cs typeface="+mn-cs"/>
                        </a:rPr>
                        <a:t> ID</a:t>
                      </a:r>
                      <a:r>
                        <a:rPr kumimoji="1" lang="en-US" altLang="ja-JP" sz="1600" b="0" i="0" u="none" strike="noStrike" kern="1200" baseline="0" dirty="0">
                          <a:solidFill>
                            <a:schemeClr val="dk1"/>
                          </a:solidFill>
                          <a:effectLst/>
                          <a:latin typeface="+mn-lt"/>
                          <a:ea typeface="Hiragino Maru Gothic Pro W4" panose="020F0400000000000000" pitchFamily="34" charset="-128"/>
                          <a:cs typeface="+mn-cs"/>
                        </a:rPr>
                        <a:t> </a:t>
                      </a:r>
                      <a:r>
                        <a:rPr kumimoji="1" lang="ja-JP" altLang="en-US" sz="1600" b="0" i="0" u="none" strike="noStrike" kern="1200" baseline="0" dirty="0">
                          <a:solidFill>
                            <a:schemeClr val="dk1"/>
                          </a:solidFill>
                          <a:effectLst/>
                          <a:latin typeface="+mn-lt"/>
                          <a:ea typeface="Hiragino Maru Gothic Pro W4" panose="020F0400000000000000" pitchFamily="34" charset="-128"/>
                          <a:cs typeface="+mn-cs"/>
                        </a:rPr>
                        <a:t>を</a:t>
                      </a:r>
                      <a:r>
                        <a:rPr kumimoji="1" lang="ja-JP" altLang="en-US" sz="1600" b="0" i="0" u="none" strike="noStrike" kern="1200" dirty="0">
                          <a:solidFill>
                            <a:schemeClr val="dk1"/>
                          </a:solidFill>
                          <a:effectLst/>
                          <a:latin typeface="+mn-lt"/>
                          <a:ea typeface="Hiragino Maru Gothic Pro W4" panose="020F0400000000000000" pitchFamily="34" charset="-128"/>
                          <a:cs typeface="+mn-cs"/>
                        </a:rPr>
                        <a:t>記述</a:t>
                      </a:r>
                      <a:endParaRPr kumimoji="1" lang="ja-JP" altLang="en-US" sz="1600" dirty="0"/>
                    </a:p>
                  </a:txBody>
                  <a:tcPr/>
                </a:tc>
                <a:extLst>
                  <a:ext uri="{0D108BD9-81ED-4DB2-BD59-A6C34878D82A}">
                    <a16:rowId xmlns:a16="http://schemas.microsoft.com/office/drawing/2014/main" val="10003"/>
                  </a:ext>
                </a:extLst>
              </a:tr>
              <a:tr h="296685">
                <a:tc>
                  <a:txBody>
                    <a:bodyPr/>
                    <a:lstStyle/>
                    <a:p>
                      <a:pPr algn="ctr"/>
                      <a:r>
                        <a:rPr kumimoji="1" lang="en-US" altLang="ja-JP" sz="1600" b="0" i="0" dirty="0">
                          <a:ea typeface="Hiragino Maru Gothic Pro W4" panose="020F0400000000000000" pitchFamily="34" charset="-128"/>
                        </a:rPr>
                        <a:t>4</a:t>
                      </a:r>
                      <a:endParaRPr kumimoji="1" lang="ja-JP" altLang="en-US" sz="1600" dirty="0"/>
                    </a:p>
                  </a:txBody>
                  <a:tcPr/>
                </a:tc>
                <a:tc>
                  <a:txBody>
                    <a:bodyPr/>
                    <a:lstStyle/>
                    <a:p>
                      <a:r>
                        <a:rPr kumimoji="1" lang="ja-JP" altLang="en-US" sz="1600" b="0" i="0" dirty="0">
                          <a:ea typeface="Hiragino Maru Gothic Pro W4" panose="020F0400000000000000" pitchFamily="34" charset="-128"/>
                        </a:rPr>
                        <a:t>グループ</a:t>
                      </a:r>
                      <a:r>
                        <a:rPr kumimoji="1" lang="en-US" altLang="ja-JP" sz="1600" dirty="0"/>
                        <a:t> ID</a:t>
                      </a:r>
                      <a:endParaRPr kumimoji="1" lang="ja-JP" altLang="en-US" sz="1600" dirty="0"/>
                    </a:p>
                  </a:txBody>
                  <a:tcPr/>
                </a:tc>
                <a:tc>
                  <a:txBody>
                    <a:bodyPr/>
                    <a:lstStyle/>
                    <a:p>
                      <a:r>
                        <a:rPr kumimoji="1" lang="ja-JP" altLang="en-US" sz="1600" b="0" i="0" u="none" strike="noStrike" kern="1200" dirty="0">
                          <a:solidFill>
                            <a:schemeClr val="dk1"/>
                          </a:solidFill>
                          <a:effectLst/>
                          <a:latin typeface="+mn-lt"/>
                          <a:ea typeface="Hiragino Maru Gothic Pro W4" panose="020F0400000000000000" pitchFamily="34" charset="-128"/>
                          <a:cs typeface="+mn-cs"/>
                        </a:rPr>
                        <a:t>ユーザが所属している主グループの</a:t>
                      </a:r>
                      <a:r>
                        <a:rPr kumimoji="1" lang="en-US" altLang="ja-JP" sz="1600" b="0" i="0" u="none" strike="noStrike" kern="1200" dirty="0">
                          <a:solidFill>
                            <a:schemeClr val="dk1"/>
                          </a:solidFill>
                          <a:effectLst/>
                          <a:latin typeface="+mn-lt"/>
                          <a:ea typeface="Hiragino Maru Gothic Pro W4" panose="020F0400000000000000" pitchFamily="34" charset="-128"/>
                          <a:cs typeface="+mn-cs"/>
                        </a:rPr>
                        <a:t> ID</a:t>
                      </a:r>
                      <a:r>
                        <a:rPr kumimoji="1" lang="en-US" altLang="ja-JP" sz="1600" b="0" i="0" u="none" strike="noStrike" kern="1200" baseline="0" dirty="0">
                          <a:solidFill>
                            <a:schemeClr val="dk1"/>
                          </a:solidFill>
                          <a:effectLst/>
                          <a:latin typeface="+mn-lt"/>
                          <a:ea typeface="Hiragino Maru Gothic Pro W4" panose="020F0400000000000000" pitchFamily="34" charset="-128"/>
                          <a:cs typeface="+mn-cs"/>
                        </a:rPr>
                        <a:t> </a:t>
                      </a:r>
                      <a:r>
                        <a:rPr kumimoji="1" lang="ja-JP" altLang="en-US" sz="1600" b="0" i="0" u="none" strike="noStrike" kern="1200" baseline="0" dirty="0">
                          <a:solidFill>
                            <a:schemeClr val="dk1"/>
                          </a:solidFill>
                          <a:effectLst/>
                          <a:latin typeface="+mn-lt"/>
                          <a:ea typeface="Hiragino Maru Gothic Pro W4" panose="020F0400000000000000" pitchFamily="34" charset="-128"/>
                          <a:cs typeface="+mn-cs"/>
                        </a:rPr>
                        <a:t>を</a:t>
                      </a:r>
                      <a:r>
                        <a:rPr kumimoji="1" lang="ja-JP" altLang="en-US" sz="1600" b="0" i="0" u="none" strike="noStrike" kern="1200" dirty="0">
                          <a:solidFill>
                            <a:schemeClr val="dk1"/>
                          </a:solidFill>
                          <a:effectLst/>
                          <a:latin typeface="+mn-lt"/>
                          <a:ea typeface="Hiragino Maru Gothic Pro W4" panose="020F0400000000000000" pitchFamily="34" charset="-128"/>
                          <a:cs typeface="+mn-cs"/>
                        </a:rPr>
                        <a:t>記述</a:t>
                      </a:r>
                      <a:endParaRPr kumimoji="1" lang="ja-JP" altLang="en-US" sz="1600" dirty="0"/>
                    </a:p>
                  </a:txBody>
                  <a:tcPr/>
                </a:tc>
                <a:extLst>
                  <a:ext uri="{0D108BD9-81ED-4DB2-BD59-A6C34878D82A}">
                    <a16:rowId xmlns:a16="http://schemas.microsoft.com/office/drawing/2014/main" val="10004"/>
                  </a:ext>
                </a:extLst>
              </a:tr>
              <a:tr h="309550">
                <a:tc>
                  <a:txBody>
                    <a:bodyPr/>
                    <a:lstStyle/>
                    <a:p>
                      <a:pPr algn="ctr"/>
                      <a:r>
                        <a:rPr kumimoji="1" lang="en-US" altLang="ja-JP" sz="1600" b="0" i="0" dirty="0">
                          <a:ea typeface="Hiragino Maru Gothic Pro W4" panose="020F0400000000000000" pitchFamily="34" charset="-128"/>
                        </a:rPr>
                        <a:t>5</a:t>
                      </a:r>
                      <a:endParaRPr kumimoji="1" lang="ja-JP" altLang="en-US" sz="1600" dirty="0"/>
                    </a:p>
                  </a:txBody>
                  <a:tcPr/>
                </a:tc>
                <a:tc>
                  <a:txBody>
                    <a:bodyPr/>
                    <a:lstStyle/>
                    <a:p>
                      <a:r>
                        <a:rPr kumimoji="1" lang="ja-JP" altLang="en-US" sz="1600" b="0" i="0" dirty="0">
                          <a:ea typeface="Hiragino Maru Gothic Pro W4" panose="020F0400000000000000" pitchFamily="34" charset="-128"/>
                        </a:rPr>
                        <a:t>コメント</a:t>
                      </a:r>
                      <a:endParaRPr kumimoji="1" lang="ja-JP" altLang="en-US" sz="1600" dirty="0"/>
                    </a:p>
                  </a:txBody>
                  <a:tcPr/>
                </a:tc>
                <a:tc>
                  <a:txBody>
                    <a:bodyPr/>
                    <a:lstStyle/>
                    <a:p>
                      <a:r>
                        <a:rPr kumimoji="1" lang="ja-JP" altLang="en-US" sz="1600" b="0" i="0" dirty="0">
                          <a:ea typeface="Hiragino Maru Gothic Pro W4" panose="020F0400000000000000" pitchFamily="34" charset="-128"/>
                        </a:rPr>
                        <a:t>フルネームや役割などのコメント情報を記述</a:t>
                      </a:r>
                      <a:endParaRPr kumimoji="1" lang="ja-JP" altLang="en-US" sz="1600" dirty="0"/>
                    </a:p>
                  </a:txBody>
                  <a:tcPr/>
                </a:tc>
                <a:extLst>
                  <a:ext uri="{0D108BD9-81ED-4DB2-BD59-A6C34878D82A}">
                    <a16:rowId xmlns:a16="http://schemas.microsoft.com/office/drawing/2014/main" val="10005"/>
                  </a:ext>
                </a:extLst>
              </a:tr>
              <a:tr h="322415">
                <a:tc>
                  <a:txBody>
                    <a:bodyPr/>
                    <a:lstStyle/>
                    <a:p>
                      <a:pPr algn="ctr"/>
                      <a:r>
                        <a:rPr kumimoji="1" lang="en-US" altLang="ja-JP" sz="1600" b="0" i="0" dirty="0">
                          <a:ea typeface="Hiragino Maru Gothic Pro W4" panose="020F0400000000000000" pitchFamily="34" charset="-128"/>
                        </a:rPr>
                        <a:t>6</a:t>
                      </a:r>
                      <a:endParaRPr kumimoji="1" lang="ja-JP" altLang="en-US" sz="1600" dirty="0"/>
                    </a:p>
                  </a:txBody>
                  <a:tcPr/>
                </a:tc>
                <a:tc>
                  <a:txBody>
                    <a:bodyPr/>
                    <a:lstStyle/>
                    <a:p>
                      <a:r>
                        <a:rPr kumimoji="1" lang="ja-JP" altLang="en-US" sz="1600" b="0" i="0" dirty="0">
                          <a:ea typeface="Hiragino Maru Gothic Pro W4" panose="020F0400000000000000" pitchFamily="34" charset="-128"/>
                        </a:rPr>
                        <a:t>ホームディレクトリ</a:t>
                      </a:r>
                      <a:endParaRPr kumimoji="1" lang="ja-JP" altLang="en-US" sz="1600" dirty="0"/>
                    </a:p>
                  </a:txBody>
                  <a:tcPr/>
                </a:tc>
                <a:tc>
                  <a:txBody>
                    <a:bodyPr/>
                    <a:lstStyle/>
                    <a:p>
                      <a:r>
                        <a:rPr kumimoji="1" lang="ja-JP" altLang="en-US" sz="1600" b="0" i="0" u="none" strike="noStrike" kern="1200" dirty="0">
                          <a:solidFill>
                            <a:schemeClr val="dk1"/>
                          </a:solidFill>
                          <a:effectLst/>
                          <a:latin typeface="+mn-lt"/>
                          <a:ea typeface="Hiragino Maru Gothic Pro W4" panose="020F0400000000000000" pitchFamily="34" charset="-128"/>
                          <a:cs typeface="+mn-cs"/>
                        </a:rPr>
                        <a:t>ユーザのホームディレクトリの場所を記述</a:t>
                      </a:r>
                      <a:endParaRPr kumimoji="1" lang="ja-JP" altLang="en-US" sz="1600" dirty="0"/>
                    </a:p>
                  </a:txBody>
                  <a:tcPr/>
                </a:tc>
                <a:extLst>
                  <a:ext uri="{0D108BD9-81ED-4DB2-BD59-A6C34878D82A}">
                    <a16:rowId xmlns:a16="http://schemas.microsoft.com/office/drawing/2014/main" val="10006"/>
                  </a:ext>
                </a:extLst>
              </a:tr>
              <a:tr h="330689">
                <a:tc>
                  <a:txBody>
                    <a:bodyPr/>
                    <a:lstStyle/>
                    <a:p>
                      <a:pPr algn="ctr"/>
                      <a:r>
                        <a:rPr kumimoji="1" lang="en-US" altLang="ja-JP" sz="1600" b="0" i="0" dirty="0">
                          <a:ea typeface="Hiragino Maru Gothic Pro W4" panose="020F0400000000000000" pitchFamily="34" charset="-128"/>
                        </a:rPr>
                        <a:t>7</a:t>
                      </a:r>
                      <a:endParaRPr kumimoji="1" lang="ja-JP" altLang="en-US" sz="1600" dirty="0"/>
                    </a:p>
                  </a:txBody>
                  <a:tcPr/>
                </a:tc>
                <a:tc>
                  <a:txBody>
                    <a:bodyPr/>
                    <a:lstStyle/>
                    <a:p>
                      <a:r>
                        <a:rPr kumimoji="1" lang="ja-JP" altLang="en-US" sz="1600" b="0" i="0" dirty="0">
                          <a:ea typeface="Hiragino Maru Gothic Pro W4" panose="020F0400000000000000" pitchFamily="34" charset="-128"/>
                        </a:rPr>
                        <a:t>ログインシェル</a:t>
                      </a:r>
                      <a:endParaRPr kumimoji="1" lang="ja-JP" altLang="en-US" sz="1600" dirty="0"/>
                    </a:p>
                  </a:txBody>
                  <a:tcPr/>
                </a:tc>
                <a:tc>
                  <a:txBody>
                    <a:bodyPr/>
                    <a:lstStyle/>
                    <a:p>
                      <a:r>
                        <a:rPr kumimoji="1" lang="ja-JP" altLang="en-US" sz="1600" b="0" i="0" u="none" strike="noStrike" kern="1200" dirty="0">
                          <a:solidFill>
                            <a:schemeClr val="dk1"/>
                          </a:solidFill>
                          <a:effectLst/>
                          <a:latin typeface="+mn-lt"/>
                          <a:ea typeface="Hiragino Maru Gothic Pro W4" panose="020F0400000000000000" pitchFamily="34" charset="-128"/>
                          <a:cs typeface="+mn-cs"/>
                        </a:rPr>
                        <a:t>ユーザがログインした際に割り当てられるシェルを記述</a:t>
                      </a:r>
                      <a:endParaRPr kumimoji="1" lang="ja-JP" altLang="en-US" sz="1600" dirty="0"/>
                    </a:p>
                  </a:txBody>
                  <a:tcPr/>
                </a:tc>
                <a:extLst>
                  <a:ext uri="{0D108BD9-81ED-4DB2-BD59-A6C34878D82A}">
                    <a16:rowId xmlns:a16="http://schemas.microsoft.com/office/drawing/2014/main" val="10007"/>
                  </a:ext>
                </a:extLst>
              </a:tr>
            </a:tbl>
          </a:graphicData>
        </a:graphic>
      </p:graphicFrame>
      <p:sp>
        <p:nvSpPr>
          <p:cNvPr id="15" name="テキスト ボックス 14"/>
          <p:cNvSpPr txBox="1"/>
          <p:nvPr/>
        </p:nvSpPr>
        <p:spPr>
          <a:xfrm>
            <a:off x="-1052945" y="3643745"/>
            <a:ext cx="184731" cy="461665"/>
          </a:xfrm>
          <a:prstGeom prst="rect">
            <a:avLst/>
          </a:prstGeom>
          <a:noFill/>
        </p:spPr>
        <p:txBody>
          <a:bodyPr wrap="none" rtlCol="0">
            <a:spAutoFit/>
          </a:bodyPr>
          <a:lstStyle/>
          <a:p>
            <a:endParaRPr kumimoji="1" lang="ja-JP" altLang="en-US" dirty="0">
              <a:ea typeface="Hiragino Maru Gothic Pro W4" panose="020F0400000000000000" pitchFamily="34" charset="-128"/>
            </a:endParaRPr>
          </a:p>
        </p:txBody>
      </p:sp>
    </p:spTree>
    <p:extLst>
      <p:ext uri="{BB962C8B-B14F-4D97-AF65-F5344CB8AC3E}">
        <p14:creationId xmlns:p14="http://schemas.microsoft.com/office/powerpoint/2010/main" val="4190345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latin typeface="Hiragino Kaku Gothic Pro W6" charset="-128"/>
                <a:ea typeface="Hiragino Kaku Gothic Pro W6" charset="-128"/>
                <a:cs typeface="Hiragino Kaku Gothic Pro W6" charset="-128"/>
              </a:rPr>
              <a:t>UNIX </a:t>
            </a:r>
            <a:r>
              <a:rPr lang="ja-JP" altLang="en-US" b="1" dirty="0">
                <a:latin typeface="Hiragino Kaku Gothic Pro W6" charset="-128"/>
                <a:ea typeface="Hiragino Kaku Gothic Pro W6" charset="-128"/>
                <a:cs typeface="Hiragino Kaku Gothic Pro W6" charset="-128"/>
              </a:rPr>
              <a:t>におけるパスワード管理</a:t>
            </a:r>
            <a:r>
              <a:rPr lang="en-US" altLang="ja-JP" b="1" dirty="0">
                <a:latin typeface="Hiragino Kaku Gothic Pro W6" charset="-128"/>
                <a:ea typeface="Hiragino Kaku Gothic Pro W6" charset="-128"/>
                <a:cs typeface="Hiragino Kaku Gothic Pro W6" charset="-128"/>
              </a:rPr>
              <a:t> (2)</a:t>
            </a:r>
            <a:endParaRPr kumimoji="1" lang="ja-JP" altLang="en-US" dirty="0"/>
          </a:p>
        </p:txBody>
      </p:sp>
      <p:sp>
        <p:nvSpPr>
          <p:cNvPr id="3" name="コンテンツ プレースホルダー 2"/>
          <p:cNvSpPr>
            <a:spLocks noGrp="1"/>
          </p:cNvSpPr>
          <p:nvPr>
            <p:ph idx="1"/>
          </p:nvPr>
        </p:nvSpPr>
        <p:spPr>
          <a:xfrm>
            <a:off x="251520" y="980728"/>
            <a:ext cx="8568952" cy="5184576"/>
          </a:xfrm>
        </p:spPr>
        <p:txBody>
          <a:bodyPr/>
          <a:lstStyle/>
          <a:p>
            <a:r>
              <a:rPr lang="en-US" altLang="ja-JP" sz="2800" dirty="0">
                <a:latin typeface="Hiragino Maru Gothic Pro W4" panose="020F0400000000000000" pitchFamily="34" charset="-128"/>
                <a:ea typeface="Hiragino Maru Gothic Pro W4" panose="020F0400000000000000" pitchFamily="34" charset="-128"/>
                <a:cs typeface="ヒラギノ角ゴ Pro W3"/>
              </a:rPr>
              <a:t>/</a:t>
            </a:r>
            <a:r>
              <a:rPr lang="en-US" altLang="ja-JP" sz="2800" dirty="0" err="1">
                <a:latin typeface="Hiragino Maru Gothic Pro W4" panose="020F0400000000000000" pitchFamily="34" charset="-128"/>
                <a:ea typeface="Hiragino Maru Gothic Pro W4" panose="020F0400000000000000" pitchFamily="34" charset="-128"/>
                <a:cs typeface="ヒラギノ角ゴ Pro W3"/>
              </a:rPr>
              <a:t>etc</a:t>
            </a:r>
            <a:r>
              <a:rPr lang="en-US" altLang="ja-JP" sz="2800" dirty="0">
                <a:latin typeface="Hiragino Maru Gothic Pro W4" panose="020F0400000000000000" pitchFamily="34" charset="-128"/>
                <a:ea typeface="Hiragino Maru Gothic Pro W4" panose="020F0400000000000000" pitchFamily="34" charset="-128"/>
                <a:cs typeface="ヒラギノ角ゴ Pro W3"/>
              </a:rPr>
              <a:t>/shadow </a:t>
            </a:r>
            <a:r>
              <a:rPr lang="ja-JP" altLang="en-US" sz="2800" dirty="0">
                <a:latin typeface="Hiragino Maru Gothic Pro W4" panose="020F0400000000000000" pitchFamily="34" charset="-128"/>
                <a:ea typeface="Hiragino Maru Gothic Pro W4" panose="020F0400000000000000" pitchFamily="34" charset="-128"/>
                <a:cs typeface="ヒラギノ角ゴ Pro W3"/>
              </a:rPr>
              <a:t>ファイル</a:t>
            </a:r>
            <a:endParaRPr lang="en-US" altLang="ja-JP" sz="2800" dirty="0">
              <a:latin typeface="Hiragino Maru Gothic Pro W4" panose="020F0400000000000000" pitchFamily="34" charset="-128"/>
              <a:ea typeface="Hiragino Maru Gothic Pro W4" panose="020F0400000000000000" pitchFamily="34" charset="-128"/>
              <a:cs typeface="ヒラギノ角ゴ Pro W3"/>
            </a:endParaRPr>
          </a:p>
          <a:p>
            <a:endParaRPr lang="en-US" altLang="ja-JP" sz="1000" dirty="0">
              <a:latin typeface="Hiragino Maru Gothic Pro W4" panose="020F0400000000000000" pitchFamily="34" charset="-128"/>
              <a:ea typeface="Hiragino Maru Gothic Pro W4" panose="020F0400000000000000" pitchFamily="34" charset="-128"/>
              <a:cs typeface="ヒラギノ角ゴ Pro W3"/>
            </a:endParaRPr>
          </a:p>
          <a:p>
            <a:pPr lvl="1">
              <a:spcAft>
                <a:spcPts val="1800"/>
              </a:spcAft>
            </a:pPr>
            <a:r>
              <a:rPr lang="ja-JP" altLang="en-US" sz="2400" dirty="0">
                <a:latin typeface="Hiragino Maru Gothic Pro W4" panose="020F0400000000000000" pitchFamily="34" charset="-128"/>
                <a:ea typeface="Hiragino Maru Gothic Pro W4" panose="020F0400000000000000" pitchFamily="34" charset="-128"/>
                <a:cs typeface="ヒラギノ角ゴ Pro W3"/>
              </a:rPr>
              <a:t>暗号化</a:t>
            </a:r>
            <a:r>
              <a:rPr lang="en-US" altLang="ja-JP" sz="2400" dirty="0">
                <a:latin typeface="Hiragino Maru Gothic Pro W4" panose="020F0400000000000000" pitchFamily="34" charset="-128"/>
                <a:cs typeface="ヒラギノ角ゴ Pro W3"/>
              </a:rPr>
              <a:t>/</a:t>
            </a:r>
            <a:r>
              <a:rPr lang="ja-JP" altLang="en-US" sz="2400" dirty="0">
                <a:latin typeface="Hiragino Maru Gothic Pro W4" panose="020F0400000000000000" pitchFamily="34" charset="-128"/>
                <a:cs typeface="ヒラギノ角ゴ Pro W3"/>
              </a:rPr>
              <a:t>ハッシュ化</a:t>
            </a:r>
            <a:r>
              <a:rPr lang="ja-JP" altLang="en-US" sz="2400" dirty="0">
                <a:latin typeface="Hiragino Maru Gothic Pro W4" panose="020F0400000000000000" pitchFamily="34" charset="-128"/>
                <a:ea typeface="Hiragino Maru Gothic Pro W4" panose="020F0400000000000000" pitchFamily="34" charset="-128"/>
                <a:cs typeface="ヒラギノ角ゴ Pro W3"/>
              </a:rPr>
              <a:t>されたパスワードと</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2400" dirty="0">
                <a:latin typeface="Hiragino Maru Gothic Pro W4" panose="020F0400000000000000" pitchFamily="34" charset="-128"/>
                <a:ea typeface="Hiragino Maru Gothic Pro W4" panose="020F0400000000000000" pitchFamily="34" charset="-128"/>
                <a:cs typeface="ヒラギノ角ゴ Pro W3"/>
              </a:rPr>
              <a:t>パスワードに関連する情報などを記録</a:t>
            </a:r>
            <a:endParaRPr lang="en-US" altLang="ja-JP" sz="2400" dirty="0">
              <a:latin typeface="Hiragino Maru Gothic Pro W4" panose="020F0400000000000000" pitchFamily="34" charset="-128"/>
              <a:ea typeface="Hiragino Maru Gothic Pro W4" panose="020F0400000000000000" pitchFamily="34" charset="-128"/>
              <a:cs typeface="ヒラギノ角ゴ Pro W3"/>
            </a:endParaRPr>
          </a:p>
          <a:p>
            <a:pPr lvl="1">
              <a:spcAft>
                <a:spcPts val="1800"/>
              </a:spcAft>
            </a:pPr>
            <a:r>
              <a:rPr lang="ja-JP" altLang="en-US" sz="2400" dirty="0">
                <a:latin typeface="Hiragino Maru Gothic Pro W4" panose="020F0400000000000000" pitchFamily="34" charset="-128"/>
                <a:ea typeface="Hiragino Maru Gothic Pro W4" panose="020F0400000000000000" pitchFamily="34" charset="-128"/>
                <a:cs typeface="ヒラギノ角ゴ Pro W3"/>
              </a:rPr>
              <a:t>ログイン時には入力されたパスワードを暗号化</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a:t>
            </a:r>
            <a:r>
              <a:rPr lang="ja-JP" altLang="en-US" sz="2400" dirty="0">
                <a:latin typeface="Hiragino Maru Gothic Pro W4" panose="020F0400000000000000" pitchFamily="34" charset="-128"/>
                <a:ea typeface="Hiragino Maru Gothic Pro W4" panose="020F0400000000000000" pitchFamily="34" charset="-128"/>
                <a:cs typeface="ヒラギノ角ゴ Pro W3"/>
              </a:rPr>
              <a:t>ハッシュ化し</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2400" dirty="0">
                <a:latin typeface="Hiragino Maru Gothic Pro W4" panose="020F0400000000000000" pitchFamily="34" charset="-128"/>
                <a:ea typeface="Hiragino Maru Gothic Pro W4" panose="020F0400000000000000" pitchFamily="34" charset="-128"/>
                <a:cs typeface="ヒラギノ角ゴ Pro W3"/>
              </a:rPr>
              <a:t>それが</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 /</a:t>
            </a:r>
            <a:r>
              <a:rPr lang="en-US" altLang="ja-JP" sz="2400" dirty="0" err="1">
                <a:latin typeface="Hiragino Maru Gothic Pro W4" panose="020F0400000000000000" pitchFamily="34" charset="-128"/>
                <a:ea typeface="Hiragino Maru Gothic Pro W4" panose="020F0400000000000000" pitchFamily="34" charset="-128"/>
                <a:cs typeface="ヒラギノ角ゴ Pro W3"/>
              </a:rPr>
              <a:t>etc</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/shadow </a:t>
            </a:r>
            <a:r>
              <a:rPr lang="ja-JP" altLang="en-US" sz="2400" dirty="0">
                <a:latin typeface="Hiragino Maru Gothic Pro W4" panose="020F0400000000000000" pitchFamily="34" charset="-128"/>
                <a:ea typeface="Hiragino Maru Gothic Pro W4" panose="020F0400000000000000" pitchFamily="34" charset="-128"/>
                <a:cs typeface="ヒラギノ角ゴ Pro W3"/>
              </a:rPr>
              <a:t>ファイルの内容と一致するか確認する</a:t>
            </a:r>
            <a:endParaRPr lang="en-US" altLang="ja-JP" sz="2400" dirty="0">
              <a:latin typeface="Hiragino Maru Gothic Pro W4" panose="020F0400000000000000" pitchFamily="34" charset="-128"/>
              <a:ea typeface="Hiragino Maru Gothic Pro W4" panose="020F0400000000000000" pitchFamily="34" charset="-128"/>
              <a:cs typeface="ヒラギノ角ゴ Pro W3"/>
            </a:endParaRPr>
          </a:p>
          <a:p>
            <a:pPr lvl="1">
              <a:spcAft>
                <a:spcPts val="0"/>
              </a:spcAft>
            </a:pPr>
            <a:r>
              <a:rPr lang="ja-JP" altLang="en-US" sz="2400" dirty="0">
                <a:latin typeface="Hiragino Maru Gothic Pro W4" panose="020F0400000000000000" pitchFamily="34" charset="-128"/>
                <a:ea typeface="Hiragino Maru Gothic Pro W4" panose="020F0400000000000000" pitchFamily="34" charset="-128"/>
                <a:cs typeface="ヒラギノ角ゴ Pro W3"/>
              </a:rPr>
              <a:t>一般ユーザは閲覧できず</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 </a:t>
            </a:r>
            <a:r>
              <a:rPr lang="en-US" altLang="ja-JP" sz="2400" dirty="0">
                <a:solidFill>
                  <a:srgbClr val="FF0000"/>
                </a:solidFill>
                <a:latin typeface="Hiragino Maru Gothic Pro W4" panose="020F0400000000000000" pitchFamily="34" charset="-128"/>
                <a:ea typeface="Hiragino Maru Gothic Pro W4" panose="020F0400000000000000" pitchFamily="34" charset="-128"/>
                <a:cs typeface="ヒラギノ角ゴ Pro W3"/>
              </a:rPr>
              <a:t>root </a:t>
            </a:r>
            <a:r>
              <a:rPr lang="ja-JP" altLang="en-US" sz="2400" dirty="0">
                <a:solidFill>
                  <a:srgbClr val="FF0000"/>
                </a:solidFill>
                <a:latin typeface="Hiragino Maru Gothic Pro W4" panose="020F0400000000000000" pitchFamily="34" charset="-128"/>
                <a:ea typeface="Hiragino Maru Gothic Pro W4" panose="020F0400000000000000" pitchFamily="34" charset="-128"/>
                <a:cs typeface="ヒラギノ角ゴ Pro W3"/>
              </a:rPr>
              <a:t>ユーザのみ読み書き可能</a:t>
            </a:r>
            <a:endParaRPr lang="en-US" altLang="ja-JP" sz="2400" dirty="0">
              <a:solidFill>
                <a:srgbClr val="FF0000"/>
              </a:solidFill>
              <a:latin typeface="Hiragino Maru Gothic Pro W4" panose="020F0400000000000000" pitchFamily="34" charset="-128"/>
              <a:ea typeface="Hiragino Maru Gothic Pro W4" panose="020F0400000000000000" pitchFamily="34" charset="-128"/>
              <a:cs typeface="ヒラギノ角ゴ Pro W3"/>
            </a:endParaRPr>
          </a:p>
          <a:p>
            <a:pPr lvl="2">
              <a:spcAft>
                <a:spcPts val="1800"/>
              </a:spcAft>
            </a:pPr>
            <a:r>
              <a:rPr lang="ja-JP" altLang="en-US" sz="2000" dirty="0">
                <a:latin typeface="Hiragino Maru Gothic Pro W4" panose="020F0400000000000000" pitchFamily="34" charset="-128"/>
                <a:ea typeface="Hiragino Maru Gothic Pro W4" panose="020F0400000000000000" pitchFamily="34" charset="-128"/>
                <a:cs typeface="ヒラギノ角ゴ Pro W3"/>
              </a:rPr>
              <a:t>一般ユーザは</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2000" dirty="0">
                <a:latin typeface="Hiragino Maru Gothic Pro W4" panose="020F0400000000000000" pitchFamily="34" charset="-128"/>
                <a:ea typeface="Hiragino Maru Gothic Pro W4" panose="020F0400000000000000" pitchFamily="34" charset="-128"/>
                <a:cs typeface="ヒラギノ角ゴ Pro W3"/>
              </a:rPr>
              <a:t>暗号化</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a:t>
            </a:r>
            <a:r>
              <a:rPr lang="ja-JP" altLang="en-US" sz="2000" dirty="0">
                <a:latin typeface="Hiragino Maru Gothic Pro W4" panose="020F0400000000000000" pitchFamily="34" charset="-128"/>
                <a:ea typeface="Hiragino Maru Gothic Pro W4" panose="020F0400000000000000" pitchFamily="34" charset="-128"/>
                <a:cs typeface="ヒラギノ角ゴ Pro W3"/>
              </a:rPr>
              <a:t>ハッシュ化されたパスワードを参照することさえできない</a:t>
            </a:r>
            <a:endParaRPr lang="en-US" altLang="ja-JP" sz="2000" dirty="0">
              <a:latin typeface="Hiragino Maru Gothic Pro W4" panose="020F0400000000000000" pitchFamily="34" charset="-128"/>
              <a:ea typeface="Hiragino Maru Gothic Pro W4" panose="020F0400000000000000" pitchFamily="34" charset="-128"/>
              <a:cs typeface="ヒラギノ角ゴ Pro W3"/>
            </a:endParaRPr>
          </a:p>
          <a:p>
            <a:pPr>
              <a:spcAft>
                <a:spcPts val="0"/>
              </a:spcAft>
            </a:pPr>
            <a:r>
              <a:rPr lang="ja-JP" altLang="en-US" sz="2400" dirty="0">
                <a:latin typeface="Hiragino Maru Gothic Pro W4" panose="020F0400000000000000" pitchFamily="34" charset="-128"/>
                <a:cs typeface="ヒラギノ角ゴ Pro W3"/>
              </a:rPr>
              <a:t>暗号化：復号可能な可逆変換</a:t>
            </a:r>
            <a:endParaRPr lang="en-US" altLang="ja-JP" sz="2400" dirty="0">
              <a:latin typeface="Hiragino Maru Gothic Pro W4" panose="020F0400000000000000" pitchFamily="34" charset="-128"/>
              <a:cs typeface="ヒラギノ角ゴ Pro W3"/>
            </a:endParaRPr>
          </a:p>
          <a:p>
            <a:pPr>
              <a:spcAft>
                <a:spcPts val="0"/>
              </a:spcAft>
            </a:pPr>
            <a:r>
              <a:rPr lang="ja-JP" altLang="en-US" sz="2400" dirty="0">
                <a:latin typeface="Hiragino Maru Gothic Pro W4" panose="020F0400000000000000" pitchFamily="34" charset="-128"/>
                <a:ea typeface="Hiragino Maru Gothic Pro W4" panose="020F0400000000000000" pitchFamily="34" charset="-128"/>
                <a:cs typeface="ヒラギノ角ゴ Pro W3"/>
              </a:rPr>
              <a:t>ハッシュ化：復号不可能な非可逆変換</a:t>
            </a:r>
          </a:p>
        </p:txBody>
      </p:sp>
    </p:spTree>
    <p:extLst>
      <p:ext uri="{BB962C8B-B14F-4D97-AF65-F5344CB8AC3E}">
        <p14:creationId xmlns:p14="http://schemas.microsoft.com/office/powerpoint/2010/main" val="1080613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98425"/>
            <a:ext cx="7990656" cy="695325"/>
          </a:xfrm>
        </p:spPr>
        <p:txBody>
          <a:bodyPr/>
          <a:lstStyle/>
          <a:p>
            <a:r>
              <a:rPr kumimoji="1" lang="en-US" altLang="ja-JP" b="1" dirty="0">
                <a:latin typeface="Hiragino Kaku Gothic Pro W6" charset="-128"/>
                <a:ea typeface="Hiragino Kaku Gothic Pro W6" charset="-128"/>
                <a:cs typeface="Hiragino Kaku Gothic Pro W6" charset="-128"/>
              </a:rPr>
              <a:t>UNIX </a:t>
            </a:r>
            <a:r>
              <a:rPr kumimoji="1" lang="ja-JP" altLang="en-US" b="1" dirty="0">
                <a:latin typeface="Hiragino Kaku Gothic Pro W6" charset="-128"/>
                <a:ea typeface="Hiragino Kaku Gothic Pro W6" charset="-128"/>
                <a:cs typeface="Hiragino Kaku Gothic Pro W6" charset="-128"/>
              </a:rPr>
              <a:t>におけるパスワード管理</a:t>
            </a:r>
            <a:r>
              <a:rPr kumimoji="1" lang="en-US" altLang="ja-JP" b="1" dirty="0">
                <a:latin typeface="Hiragino Kaku Gothic Pro W6" charset="-128"/>
                <a:ea typeface="Hiragino Kaku Gothic Pro W6" charset="-128"/>
                <a:cs typeface="Hiragino Kaku Gothic Pro W6" charset="-128"/>
              </a:rPr>
              <a:t> </a:t>
            </a:r>
            <a:r>
              <a:rPr lang="en-US" altLang="ja-JP" b="1" dirty="0">
                <a:latin typeface="Hiragino Kaku Gothic Pro W6" charset="-128"/>
                <a:ea typeface="Hiragino Kaku Gothic Pro W6" charset="-128"/>
                <a:cs typeface="Hiragino Kaku Gothic Pro W6" charset="-128"/>
              </a:rPr>
              <a:t>(</a:t>
            </a:r>
            <a:r>
              <a:rPr kumimoji="1" lang="en-US" altLang="ja-JP" b="1" dirty="0">
                <a:latin typeface="Hiragino Kaku Gothic Pro W6" charset="-128"/>
                <a:ea typeface="Hiragino Kaku Gothic Pro W6" charset="-128"/>
                <a:cs typeface="Hiragino Kaku Gothic Pro W6" charset="-128"/>
              </a:rPr>
              <a:t>2</a:t>
            </a:r>
            <a:r>
              <a:rPr lang="en-US" altLang="ja-JP" b="1" dirty="0">
                <a:latin typeface="Hiragino Kaku Gothic Pro W6" charset="-128"/>
                <a:ea typeface="Hiragino Kaku Gothic Pro W6" charset="-128"/>
                <a:cs typeface="Hiragino Kaku Gothic Pro W6" charset="-128"/>
              </a:rPr>
              <a:t>)</a:t>
            </a:r>
            <a:endParaRPr kumimoji="1" lang="ja-JP" altLang="en-US" b="1" dirty="0">
              <a:latin typeface="Hiragino Kaku Gothic Pro W6" charset="-128"/>
              <a:ea typeface="Hiragino Kaku Gothic Pro W6" charset="-128"/>
              <a:cs typeface="Hiragino Kaku Gothic Pro W6" charset="-128"/>
            </a:endParaRPr>
          </a:p>
        </p:txBody>
      </p:sp>
      <p:sp>
        <p:nvSpPr>
          <p:cNvPr id="3" name="コンテンツ プレースホルダー 2"/>
          <p:cNvSpPr>
            <a:spLocks noGrp="1"/>
          </p:cNvSpPr>
          <p:nvPr>
            <p:ph idx="1"/>
          </p:nvPr>
        </p:nvSpPr>
        <p:spPr>
          <a:xfrm>
            <a:off x="251520" y="908720"/>
            <a:ext cx="8424936" cy="1440160"/>
          </a:xfrm>
        </p:spPr>
        <p:txBody>
          <a:bodyPr/>
          <a:lstStyle/>
          <a:p>
            <a:pPr fontAlgn="auto">
              <a:spcBef>
                <a:spcPts val="0"/>
              </a:spcBef>
              <a:spcAft>
                <a:spcPts val="0"/>
              </a:spcAft>
              <a:buFont typeface="Arial" charset="0"/>
              <a:buChar char="•"/>
            </a:pPr>
            <a:r>
              <a:rPr lang="en-US" altLang="ja-JP" sz="2400" dirty="0">
                <a:latin typeface="Hiragino Maru Gothic Pro W4" panose="020F0400000000000000" pitchFamily="34" charset="-128"/>
                <a:ea typeface="Hiragino Maru Gothic Pro W4" panose="020F0400000000000000" pitchFamily="34" charset="-128"/>
                <a:cs typeface="ヒラギノ角ゴ Pro W3"/>
              </a:rPr>
              <a:t>/</a:t>
            </a:r>
            <a:r>
              <a:rPr lang="en-US" altLang="ja-JP" sz="2400" dirty="0" err="1">
                <a:latin typeface="Hiragino Maru Gothic Pro W4" panose="020F0400000000000000" pitchFamily="34" charset="-128"/>
                <a:ea typeface="Hiragino Maru Gothic Pro W4" panose="020F0400000000000000" pitchFamily="34" charset="-128"/>
                <a:cs typeface="ヒラギノ角ゴ Pro W3"/>
              </a:rPr>
              <a:t>etc</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/shadow </a:t>
            </a:r>
            <a:r>
              <a:rPr lang="ja-JP" altLang="en-US" sz="2400" dirty="0">
                <a:latin typeface="Hiragino Maru Gothic Pro W4" panose="020F0400000000000000" pitchFamily="34" charset="-128"/>
                <a:ea typeface="Hiragino Maru Gothic Pro W4" panose="020F0400000000000000" pitchFamily="34" charset="-128"/>
                <a:cs typeface="ヒラギノ角ゴ Pro W3"/>
              </a:rPr>
              <a:t>ファイルの内容例</a:t>
            </a:r>
            <a:endParaRPr lang="en-US" altLang="ja-JP" sz="2400" dirty="0">
              <a:latin typeface="Hiragino Maru Gothic Pro W4" panose="020F0400000000000000" pitchFamily="34" charset="-128"/>
              <a:ea typeface="Hiragino Maru Gothic Pro W4" panose="020F0400000000000000" pitchFamily="34" charset="-128"/>
              <a:cs typeface="ヒラギノ角ゴ Pro W3"/>
            </a:endParaRPr>
          </a:p>
          <a:p>
            <a:pPr fontAlgn="auto">
              <a:spcBef>
                <a:spcPts val="0"/>
              </a:spcBef>
              <a:spcAft>
                <a:spcPts val="0"/>
              </a:spcAft>
              <a:buFont typeface="Arial" charset="0"/>
              <a:buChar char="•"/>
            </a:pPr>
            <a:endParaRPr lang="en-US" altLang="ja-JP" sz="2400" dirty="0">
              <a:latin typeface="Hiragino Maru Gothic Pro W4" panose="020F0400000000000000" pitchFamily="34" charset="-128"/>
              <a:ea typeface="Hiragino Maru Gothic Pro W4" panose="020F0400000000000000" pitchFamily="34" charset="-128"/>
              <a:cs typeface="ヒラギノ角ゴ Pro W3"/>
            </a:endParaRPr>
          </a:p>
          <a:p>
            <a:pPr fontAlgn="auto">
              <a:spcBef>
                <a:spcPts val="0"/>
              </a:spcBef>
              <a:spcAft>
                <a:spcPts val="0"/>
              </a:spcAft>
              <a:buFont typeface="Arial" charset="0"/>
              <a:buChar char="•"/>
            </a:pPr>
            <a:endParaRPr lang="en-US" altLang="ja-JP" sz="2000" dirty="0">
              <a:latin typeface="Hiragino Maru Gothic Pro W4" panose="020F0400000000000000" pitchFamily="34" charset="-128"/>
              <a:ea typeface="Hiragino Maru Gothic Pro W4" panose="020F0400000000000000" pitchFamily="34" charset="-128"/>
              <a:cs typeface="ヒラギノ角ゴ Pro W3"/>
            </a:endParaRPr>
          </a:p>
          <a:p>
            <a:pPr marL="742950" lvl="2" indent="-342900" fontAlgn="auto">
              <a:spcBef>
                <a:spcPts val="0"/>
              </a:spcBef>
              <a:spcAft>
                <a:spcPts val="0"/>
              </a:spcAft>
              <a:buFont typeface="Wingdings" charset="2"/>
              <a:buChar char="ü"/>
            </a:pPr>
            <a:r>
              <a:rPr lang="ja-JP" altLang="en-US" sz="2000" dirty="0">
                <a:latin typeface="Hiragino Maru Gothic Pro W4" panose="020F0400000000000000" pitchFamily="34" charset="-128"/>
                <a:ea typeface="Hiragino Maru Gothic Pro W4" panose="020F0400000000000000" pitchFamily="34" charset="-128"/>
                <a:cs typeface="Hiragino Kaku Gothic Pro W3" charset="-128"/>
              </a:rPr>
              <a:t>「</a:t>
            </a:r>
            <a:r>
              <a:rPr lang="en-US" altLang="ja-JP" sz="2000" dirty="0">
                <a:latin typeface="Hiragino Maru Gothic Pro W4" panose="020F0400000000000000" pitchFamily="34" charset="-128"/>
                <a:ea typeface="Hiragino Maru Gothic Pro W4" panose="020F0400000000000000" pitchFamily="34" charset="-128"/>
                <a:cs typeface="Hiragino Kaku Gothic Pro W3" charset="-128"/>
              </a:rPr>
              <a:t> : </a:t>
            </a:r>
            <a:r>
              <a:rPr lang="ja-JP" altLang="en-US" sz="2000" dirty="0">
                <a:latin typeface="Hiragino Maru Gothic Pro W4" panose="020F0400000000000000" pitchFamily="34" charset="-128"/>
                <a:ea typeface="Hiragino Maru Gothic Pro W4" panose="020F0400000000000000" pitchFamily="34" charset="-128"/>
                <a:cs typeface="Hiragino Kaku Gothic Pro W3" charset="-128"/>
              </a:rPr>
              <a:t>」で区切られた</a:t>
            </a:r>
            <a:r>
              <a:rPr lang="en-US" altLang="ja-JP" sz="2000" dirty="0">
                <a:latin typeface="Hiragino Maru Gothic Pro W4" panose="020F0400000000000000" pitchFamily="34" charset="-128"/>
                <a:ea typeface="Hiragino Maru Gothic Pro W4" panose="020F0400000000000000" pitchFamily="34" charset="-128"/>
                <a:cs typeface="Hiragino Kaku Gothic Pro W3" charset="-128"/>
              </a:rPr>
              <a:t> 9 </a:t>
            </a:r>
            <a:r>
              <a:rPr lang="ja-JP" altLang="en-US" sz="2000" dirty="0">
                <a:latin typeface="Hiragino Maru Gothic Pro W4" panose="020F0400000000000000" pitchFamily="34" charset="-128"/>
                <a:ea typeface="Hiragino Maru Gothic Pro W4" panose="020F0400000000000000" pitchFamily="34" charset="-128"/>
                <a:cs typeface="Hiragino Kaku Gothic Pro W3" charset="-128"/>
              </a:rPr>
              <a:t>つのフィールドで構成</a:t>
            </a:r>
          </a:p>
        </p:txBody>
      </p:sp>
      <p:sp>
        <p:nvSpPr>
          <p:cNvPr id="4" name="コンテンツ プレースホルダー 2"/>
          <p:cNvSpPr txBox="1">
            <a:spLocks/>
          </p:cNvSpPr>
          <p:nvPr/>
        </p:nvSpPr>
        <p:spPr bwMode="auto">
          <a:xfrm>
            <a:off x="899592" y="4149080"/>
            <a:ext cx="7772400" cy="50405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kumimoji="1" sz="2800">
                <a:solidFill>
                  <a:srgbClr val="000000"/>
                </a:solidFill>
                <a:latin typeface="+mn-lt"/>
                <a:ea typeface="+mn-ea"/>
              </a:defRPr>
            </a:lvl2pPr>
            <a:lvl3pPr marL="1143000" indent="-228600" algn="l" rtl="0" eaLnBrk="1" fontAlgn="base" hangingPunct="1">
              <a:spcBef>
                <a:spcPct val="20000"/>
              </a:spcBef>
              <a:spcAft>
                <a:spcPct val="0"/>
              </a:spcAft>
              <a:buChar char="•"/>
              <a:defRPr kumimoji="1" sz="2400">
                <a:solidFill>
                  <a:srgbClr val="000000"/>
                </a:solidFill>
                <a:latin typeface="+mn-lt"/>
                <a:ea typeface="+mn-ea"/>
              </a:defRPr>
            </a:lvl3pPr>
            <a:lvl4pPr marL="1600200" indent="-228600" algn="l" rtl="0" eaLnBrk="1" fontAlgn="base" hangingPunct="1">
              <a:spcBef>
                <a:spcPct val="20000"/>
              </a:spcBef>
              <a:spcAft>
                <a:spcPct val="0"/>
              </a:spcAft>
              <a:buChar char="–"/>
              <a:defRPr kumimoji="1" sz="2000">
                <a:solidFill>
                  <a:srgbClr val="000000"/>
                </a:solidFill>
                <a:latin typeface="+mn-lt"/>
                <a:ea typeface="+mn-ea"/>
              </a:defRPr>
            </a:lvl4pPr>
            <a:lvl5pPr marL="2057400" indent="-228600" algn="l" rtl="0" eaLnBrk="1" fontAlgn="base" hangingPunct="1">
              <a:spcBef>
                <a:spcPct val="20000"/>
              </a:spcBef>
              <a:spcAft>
                <a:spcPct val="0"/>
              </a:spcAft>
              <a:buChar char="»"/>
              <a:defRPr kumimoji="1" sz="2000">
                <a:solidFill>
                  <a:srgbClr val="000000"/>
                </a:solidFill>
                <a:latin typeface="+mn-lt"/>
                <a:ea typeface="+mn-ea"/>
              </a:defRPr>
            </a:lvl5pPr>
            <a:lvl6pPr marL="2514600" indent="-228600" algn="l" rtl="0" eaLnBrk="1" fontAlgn="base" hangingPunct="1">
              <a:spcBef>
                <a:spcPct val="20000"/>
              </a:spcBef>
              <a:spcAft>
                <a:spcPct val="0"/>
              </a:spcAft>
              <a:buChar char="»"/>
              <a:defRPr kumimoji="1" sz="2000">
                <a:solidFill>
                  <a:srgbClr val="000000"/>
                </a:solidFill>
                <a:latin typeface="+mn-lt"/>
                <a:ea typeface="+mn-ea"/>
              </a:defRPr>
            </a:lvl6pPr>
            <a:lvl7pPr marL="2971800" indent="-228600" algn="l" rtl="0" eaLnBrk="1" fontAlgn="base" hangingPunct="1">
              <a:spcBef>
                <a:spcPct val="20000"/>
              </a:spcBef>
              <a:spcAft>
                <a:spcPct val="0"/>
              </a:spcAft>
              <a:buChar char="»"/>
              <a:defRPr kumimoji="1" sz="2000">
                <a:solidFill>
                  <a:srgbClr val="000000"/>
                </a:solidFill>
                <a:latin typeface="+mn-lt"/>
                <a:ea typeface="+mn-ea"/>
              </a:defRPr>
            </a:lvl7pPr>
            <a:lvl8pPr marL="3429000" indent="-228600" algn="l" rtl="0" eaLnBrk="1" fontAlgn="base" hangingPunct="1">
              <a:spcBef>
                <a:spcPct val="20000"/>
              </a:spcBef>
              <a:spcAft>
                <a:spcPct val="0"/>
              </a:spcAft>
              <a:buChar char="»"/>
              <a:defRPr kumimoji="1" sz="2000">
                <a:solidFill>
                  <a:srgbClr val="000000"/>
                </a:solidFill>
                <a:latin typeface="+mn-lt"/>
                <a:ea typeface="+mn-ea"/>
              </a:defRPr>
            </a:lvl8pPr>
            <a:lvl9pPr marL="3886200" indent="-228600" algn="l" rtl="0" eaLnBrk="1" fontAlgn="base" hangingPunct="1">
              <a:spcBef>
                <a:spcPct val="20000"/>
              </a:spcBef>
              <a:spcAft>
                <a:spcPct val="0"/>
              </a:spcAft>
              <a:buChar char="»"/>
              <a:defRPr kumimoji="1" sz="2000">
                <a:solidFill>
                  <a:srgbClr val="000000"/>
                </a:solidFill>
                <a:latin typeface="+mn-lt"/>
                <a:ea typeface="+mn-ea"/>
              </a:defRPr>
            </a:lvl9pPr>
          </a:lstStyle>
          <a:p>
            <a:endParaRPr lang="ja-JP" altLang="en-US" dirty="0">
              <a:latin typeface="Hiragino Maru Gothic Pro W4" panose="020F0400000000000000" pitchFamily="34" charset="-128"/>
              <a:ea typeface="Hiragino Maru Gothic Pro W4" panose="020F0400000000000000" pitchFamily="34" charset="-128"/>
              <a:cs typeface="ヒラギノ角ゴ Pro W3"/>
            </a:endParaRPr>
          </a:p>
        </p:txBody>
      </p:sp>
      <p:sp>
        <p:nvSpPr>
          <p:cNvPr id="5" name="テキスト ボックス 4"/>
          <p:cNvSpPr txBox="1"/>
          <p:nvPr/>
        </p:nvSpPr>
        <p:spPr>
          <a:xfrm>
            <a:off x="504664" y="1336412"/>
            <a:ext cx="8352928" cy="584776"/>
          </a:xfrm>
          <a:prstGeom prst="rect">
            <a:avLst/>
          </a:prstGeom>
          <a:solidFill>
            <a:schemeClr val="bg1">
              <a:lumMod val="20000"/>
              <a:lumOff val="80000"/>
            </a:schemeClr>
          </a:solidFill>
        </p:spPr>
        <p:txBody>
          <a:bodyPr wrap="square" rtlCol="0">
            <a:spAutoFit/>
          </a:bodyPr>
          <a:lstStyle/>
          <a:p>
            <a:pPr marL="0" indent="0">
              <a:buNone/>
            </a:pPr>
            <a:r>
              <a:rPr lang="nl-NL" altLang="ja-JP" sz="1600" dirty="0">
                <a:latin typeface="AppleGothic"/>
                <a:ea typeface="AppleGothic"/>
                <a:cs typeface="AppleGothic"/>
              </a:rPr>
              <a:t>hoge:EV7RndYXv5pHs:11941:0:99999:7:::0</a:t>
            </a:r>
          </a:p>
          <a:p>
            <a:pPr marL="0" indent="0">
              <a:buNone/>
            </a:pPr>
            <a:r>
              <a:rPr lang="nl-NL" altLang="ja-JP" sz="1600" dirty="0" err="1">
                <a:latin typeface="AppleGothic"/>
                <a:ea typeface="AppleGothic"/>
                <a:cs typeface="AppleGothic"/>
              </a:rPr>
              <a:t>alis</a:t>
            </a:r>
            <a:r>
              <a:rPr lang="nl-NL" altLang="ja-JP" sz="1600" dirty="0">
                <a:latin typeface="AppleGothic"/>
                <a:ea typeface="AppleGothic"/>
                <a:cs typeface="AppleGothic"/>
              </a:rPr>
              <a:t>:$1$wpkFeWyW$dRnpRo1XDyGJQkc1IM3CT1:10907:0:99999:7:::0</a:t>
            </a:r>
            <a:endParaRPr lang="en-US" altLang="ja-JP" sz="1600" dirty="0">
              <a:latin typeface="AppleGothic"/>
              <a:ea typeface="AppleGothic"/>
              <a:cs typeface="AppleGothic"/>
            </a:endParaRPr>
          </a:p>
        </p:txBody>
      </p:sp>
      <p:graphicFrame>
        <p:nvGraphicFramePr>
          <p:cNvPr id="14" name="表 13"/>
          <p:cNvGraphicFramePr>
            <a:graphicFrameLocks noGrp="1"/>
          </p:cNvGraphicFramePr>
          <p:nvPr>
            <p:extLst>
              <p:ext uri="{D42A27DB-BD31-4B8C-83A1-F6EECF244321}">
                <p14:modId xmlns:p14="http://schemas.microsoft.com/office/powerpoint/2010/main" val="523570310"/>
              </p:ext>
            </p:extLst>
          </p:nvPr>
        </p:nvGraphicFramePr>
        <p:xfrm>
          <a:off x="143507" y="2515963"/>
          <a:ext cx="8856985" cy="3770289"/>
        </p:xfrm>
        <a:graphic>
          <a:graphicData uri="http://schemas.openxmlformats.org/drawingml/2006/table">
            <a:tbl>
              <a:tblPr firstRow="1" bandRow="1">
                <a:tableStyleId>{0505E3EF-67EA-436B-97B2-0124C06EBD24}</a:tableStyleId>
              </a:tblPr>
              <a:tblGrid>
                <a:gridCol w="283423">
                  <a:extLst>
                    <a:ext uri="{9D8B030D-6E8A-4147-A177-3AD203B41FA5}">
                      <a16:colId xmlns:a16="http://schemas.microsoft.com/office/drawing/2014/main" val="20000"/>
                    </a:ext>
                  </a:extLst>
                </a:gridCol>
                <a:gridCol w="2956937">
                  <a:extLst>
                    <a:ext uri="{9D8B030D-6E8A-4147-A177-3AD203B41FA5}">
                      <a16:colId xmlns:a16="http://schemas.microsoft.com/office/drawing/2014/main" val="20001"/>
                    </a:ext>
                  </a:extLst>
                </a:gridCol>
                <a:gridCol w="5616625">
                  <a:extLst>
                    <a:ext uri="{9D8B030D-6E8A-4147-A177-3AD203B41FA5}">
                      <a16:colId xmlns:a16="http://schemas.microsoft.com/office/drawing/2014/main" val="20002"/>
                    </a:ext>
                  </a:extLst>
                </a:gridCol>
              </a:tblGrid>
              <a:tr h="357303">
                <a:tc>
                  <a:txBody>
                    <a:bodyPr/>
                    <a:lstStyle/>
                    <a:p>
                      <a:endParaRPr kumimoji="1" lang="ja-JP" altLang="en-US" b="0" i="0" dirty="0">
                        <a:ea typeface="Hiragino Maru Gothic Pro W4" panose="020F0400000000000000" pitchFamily="34" charset="-128"/>
                      </a:endParaRPr>
                    </a:p>
                  </a:txBody>
                  <a:tcPr/>
                </a:tc>
                <a:tc>
                  <a:txBody>
                    <a:bodyPr/>
                    <a:lstStyle/>
                    <a:p>
                      <a:pPr algn="ctr"/>
                      <a:r>
                        <a:rPr kumimoji="1" lang="ja-JP" altLang="en-US" sz="1600" b="0" i="0" dirty="0">
                          <a:ea typeface="Hiragino Maru Gothic Pro W4" panose="020F0400000000000000" pitchFamily="34" charset="-128"/>
                        </a:rPr>
                        <a:t>項目</a:t>
                      </a:r>
                      <a:endParaRPr kumimoji="1" lang="ja-JP" altLang="en-US" sz="1600" dirty="0"/>
                    </a:p>
                  </a:txBody>
                  <a:tcPr/>
                </a:tc>
                <a:tc>
                  <a:txBody>
                    <a:bodyPr/>
                    <a:lstStyle/>
                    <a:p>
                      <a:pPr algn="ctr"/>
                      <a:r>
                        <a:rPr kumimoji="1" lang="ja-JP" altLang="en-US" sz="1600" b="0" i="0" dirty="0">
                          <a:ea typeface="Hiragino Maru Gothic Pro W4" panose="020F0400000000000000" pitchFamily="34" charset="-128"/>
                        </a:rPr>
                        <a:t>説明</a:t>
                      </a:r>
                      <a:endParaRPr kumimoji="1" lang="ja-JP" altLang="en-US" sz="1600" dirty="0"/>
                    </a:p>
                  </a:txBody>
                  <a:tcPr/>
                </a:tc>
                <a:extLst>
                  <a:ext uri="{0D108BD9-81ED-4DB2-BD59-A6C34878D82A}">
                    <a16:rowId xmlns:a16="http://schemas.microsoft.com/office/drawing/2014/main" val="10000"/>
                  </a:ext>
                </a:extLst>
              </a:tr>
              <a:tr h="313437">
                <a:tc>
                  <a:txBody>
                    <a:bodyPr/>
                    <a:lstStyle/>
                    <a:p>
                      <a:pPr algn="ctr"/>
                      <a:r>
                        <a:rPr kumimoji="1" lang="en-US" altLang="ja-JP" sz="1400" b="0" i="0" dirty="0">
                          <a:ea typeface="Hiragino Maru Gothic Pro W4" panose="020F0400000000000000" pitchFamily="34" charset="-128"/>
                        </a:rPr>
                        <a:t>1</a:t>
                      </a:r>
                      <a:endParaRPr kumimoji="1" lang="ja-JP" altLang="en-US" sz="1400" dirty="0"/>
                    </a:p>
                  </a:txBody>
                  <a:tcPr/>
                </a:tc>
                <a:tc>
                  <a:txBody>
                    <a:bodyPr/>
                    <a:lstStyle/>
                    <a:p>
                      <a:r>
                        <a:rPr kumimoji="1" lang="ja-JP" altLang="en-US" sz="1400" b="0" i="0" dirty="0">
                          <a:ea typeface="Hiragino Maru Gothic Pro W4" panose="020F0400000000000000" pitchFamily="34" charset="-128"/>
                        </a:rPr>
                        <a:t>ユーザ名</a:t>
                      </a:r>
                      <a:endParaRPr kumimoji="1" lang="ja-JP" altLang="en-US" sz="1400" dirty="0"/>
                    </a:p>
                  </a:txBody>
                  <a:tcPr/>
                </a:tc>
                <a:tc>
                  <a:txBody>
                    <a:bodyPr/>
                    <a:lstStyle/>
                    <a:p>
                      <a:r>
                        <a:rPr kumimoji="1" lang="ja-JP" altLang="en-US" sz="1400" b="0" i="0" dirty="0">
                          <a:ea typeface="Hiragino Maru Gothic Pro W4" panose="020F0400000000000000" pitchFamily="34" charset="-128"/>
                        </a:rPr>
                        <a:t>ユーザ名を記述</a:t>
                      </a:r>
                      <a:endParaRPr kumimoji="1" lang="ja-JP" altLang="en-US" sz="1400" dirty="0"/>
                    </a:p>
                  </a:txBody>
                  <a:tcPr/>
                </a:tc>
                <a:extLst>
                  <a:ext uri="{0D108BD9-81ED-4DB2-BD59-A6C34878D82A}">
                    <a16:rowId xmlns:a16="http://schemas.microsoft.com/office/drawing/2014/main" val="10001"/>
                  </a:ext>
                </a:extLst>
              </a:tr>
              <a:tr h="271506">
                <a:tc>
                  <a:txBody>
                    <a:bodyPr/>
                    <a:lstStyle/>
                    <a:p>
                      <a:pPr algn="ctr"/>
                      <a:r>
                        <a:rPr kumimoji="1" lang="en-US" altLang="ja-JP" sz="1400" b="0" i="0" dirty="0">
                          <a:ea typeface="Hiragino Maru Gothic Pro W4" panose="020F0400000000000000" pitchFamily="34" charset="-128"/>
                        </a:rPr>
                        <a:t>2</a:t>
                      </a:r>
                      <a:endParaRPr kumimoji="1" lang="ja-JP" altLang="en-US" sz="1400" dirty="0"/>
                    </a:p>
                  </a:txBody>
                  <a:tcPr/>
                </a:tc>
                <a:tc>
                  <a:txBody>
                    <a:bodyPr/>
                    <a:lstStyle/>
                    <a:p>
                      <a:r>
                        <a:rPr kumimoji="1" lang="ja-JP" altLang="en-US" sz="1400" b="0" i="0" dirty="0">
                          <a:ea typeface="Hiragino Maru Gothic Pro W4" panose="020F0400000000000000" pitchFamily="34" charset="-128"/>
                        </a:rPr>
                        <a:t>パスワード</a:t>
                      </a:r>
                      <a:endParaRPr kumimoji="1" lang="ja-JP" altLang="en-US" sz="1400" dirty="0"/>
                    </a:p>
                  </a:txBody>
                  <a:tcPr/>
                </a:tc>
                <a:tc>
                  <a:txBody>
                    <a:bodyPr/>
                    <a:lstStyle/>
                    <a:p>
                      <a:pPr marL="0" indent="0">
                        <a:buFont typeface="Arial" charset="0"/>
                        <a:buNone/>
                      </a:pPr>
                      <a:r>
                        <a:rPr kumimoji="1" lang="ja-JP" altLang="en-US" sz="1400" b="0" i="0" baseline="0">
                          <a:ea typeface="Hiragino Maru Gothic Pro W4" panose="020F0400000000000000" pitchFamily="34" charset="-128"/>
                        </a:rPr>
                        <a:t>暗号化</a:t>
                      </a:r>
                      <a:r>
                        <a:rPr kumimoji="1" lang="en-US" altLang="ja-JP" sz="1400" b="0" i="0" baseline="0">
                          <a:ea typeface="Hiragino Maru Gothic Pro W4" panose="020F0400000000000000" pitchFamily="34" charset="-128"/>
                        </a:rPr>
                        <a:t>/</a:t>
                      </a:r>
                      <a:r>
                        <a:rPr kumimoji="1" lang="ja-JP" altLang="en-US" sz="1400" b="0" i="0" baseline="0">
                          <a:ea typeface="Hiragino Maru Gothic Pro W4" panose="020F0400000000000000" pitchFamily="34" charset="-128"/>
                        </a:rPr>
                        <a:t>ハッシュ化された</a:t>
                      </a:r>
                      <a:r>
                        <a:rPr kumimoji="1" lang="ja-JP" altLang="en-US" sz="1400" b="0" i="0" baseline="0" dirty="0">
                          <a:ea typeface="Hiragino Maru Gothic Pro W4" panose="020F0400000000000000" pitchFamily="34" charset="-128"/>
                        </a:rPr>
                        <a:t>パスワードを記述</a:t>
                      </a:r>
                      <a:endParaRPr kumimoji="1" lang="en-US" altLang="ja-JP" sz="1400" dirty="0"/>
                    </a:p>
                  </a:txBody>
                  <a:tcPr/>
                </a:tc>
                <a:extLst>
                  <a:ext uri="{0D108BD9-81ED-4DB2-BD59-A6C34878D82A}">
                    <a16:rowId xmlns:a16="http://schemas.microsoft.com/office/drawing/2014/main" val="10002"/>
                  </a:ext>
                </a:extLst>
              </a:tr>
              <a:tr h="254738">
                <a:tc>
                  <a:txBody>
                    <a:bodyPr/>
                    <a:lstStyle/>
                    <a:p>
                      <a:pPr algn="ctr"/>
                      <a:r>
                        <a:rPr kumimoji="1" lang="en-US" altLang="ja-JP" sz="1400" b="0" i="0" dirty="0">
                          <a:ea typeface="Hiragino Maru Gothic Pro W4" panose="020F0400000000000000" pitchFamily="34" charset="-128"/>
                        </a:rPr>
                        <a:t>3</a:t>
                      </a:r>
                      <a:endParaRPr kumimoji="1" lang="ja-JP" altLang="en-US" sz="1400" dirty="0"/>
                    </a:p>
                  </a:txBody>
                  <a:tcPr/>
                </a:tc>
                <a:tc>
                  <a:txBody>
                    <a:bodyPr/>
                    <a:lstStyle/>
                    <a:p>
                      <a:r>
                        <a:rPr kumimoji="1" lang="ja-JP" altLang="en-US" sz="1400" b="0" i="0" u="none" strike="noStrike" kern="1200" dirty="0">
                          <a:solidFill>
                            <a:schemeClr val="dk1"/>
                          </a:solidFill>
                          <a:effectLst/>
                          <a:latin typeface="+mn-lt"/>
                          <a:ea typeface="Hiragino Maru Gothic Pro W4" panose="020F0400000000000000" pitchFamily="34" charset="-128"/>
                          <a:cs typeface="+mn-cs"/>
                        </a:rPr>
                        <a:t>最終パスワード変更日</a:t>
                      </a:r>
                      <a:endParaRPr kumimoji="1" lang="ja-JP" altLang="en-US" sz="1400" dirty="0"/>
                    </a:p>
                  </a:txBody>
                  <a:tcPr/>
                </a:tc>
                <a:tc>
                  <a:txBody>
                    <a:bodyPr/>
                    <a:lstStyle/>
                    <a:p>
                      <a:r>
                        <a:rPr kumimoji="1" lang="ja-JP" altLang="en-US" sz="1400" b="0" i="0" u="none" strike="noStrike" kern="1200" dirty="0">
                          <a:solidFill>
                            <a:schemeClr val="dk1"/>
                          </a:solidFill>
                          <a:effectLst/>
                          <a:latin typeface="+mn-lt"/>
                          <a:ea typeface="Hiragino Maru Gothic Pro W4" panose="020F0400000000000000" pitchFamily="34" charset="-128"/>
                          <a:cs typeface="+mn-cs"/>
                        </a:rPr>
                        <a:t>最後にパスワードが変更された日を</a:t>
                      </a:r>
                      <a:r>
                        <a:rPr kumimoji="1" lang="en-US" altLang="ja-JP" sz="1400" b="0" i="0" u="none" strike="noStrike" kern="1200" dirty="0">
                          <a:solidFill>
                            <a:schemeClr val="dk1"/>
                          </a:solidFill>
                          <a:effectLst/>
                          <a:latin typeface="+mn-lt"/>
                          <a:ea typeface="Hiragino Maru Gothic Pro W4" panose="020F0400000000000000" pitchFamily="34" charset="-128"/>
                          <a:cs typeface="+mn-cs"/>
                        </a:rPr>
                        <a:t>, 1970</a:t>
                      </a:r>
                      <a:r>
                        <a:rPr kumimoji="1" lang="ja-JP" altLang="en-US" sz="1400" b="0" i="0" u="none" strike="noStrike" kern="1200" dirty="0">
                          <a:solidFill>
                            <a:schemeClr val="dk1"/>
                          </a:solidFill>
                          <a:effectLst/>
                          <a:latin typeface="+mn-lt"/>
                          <a:ea typeface="Hiragino Maru Gothic Pro W4" panose="020F0400000000000000" pitchFamily="34" charset="-128"/>
                          <a:cs typeface="+mn-cs"/>
                        </a:rPr>
                        <a:t>年</a:t>
                      </a:r>
                      <a:r>
                        <a:rPr kumimoji="1" lang="en-US" altLang="ja-JP" sz="1400" b="0" i="0" u="none" strike="noStrike" kern="1200" dirty="0">
                          <a:solidFill>
                            <a:schemeClr val="dk1"/>
                          </a:solidFill>
                          <a:effectLst/>
                          <a:latin typeface="+mn-lt"/>
                          <a:ea typeface="Hiragino Maru Gothic Pro W4" panose="020F0400000000000000" pitchFamily="34" charset="-128"/>
                          <a:cs typeface="+mn-cs"/>
                        </a:rPr>
                        <a:t>1</a:t>
                      </a:r>
                      <a:r>
                        <a:rPr kumimoji="1" lang="ja-JP" altLang="en-US" sz="1400" b="0" i="0" u="none" strike="noStrike" kern="1200" dirty="0">
                          <a:solidFill>
                            <a:schemeClr val="dk1"/>
                          </a:solidFill>
                          <a:effectLst/>
                          <a:latin typeface="+mn-lt"/>
                          <a:ea typeface="Hiragino Maru Gothic Pro W4" panose="020F0400000000000000" pitchFamily="34" charset="-128"/>
                          <a:cs typeface="+mn-cs"/>
                        </a:rPr>
                        <a:t>月</a:t>
                      </a:r>
                      <a:r>
                        <a:rPr kumimoji="1" lang="en-US" altLang="ja-JP" sz="1400" b="0" i="0" u="none" strike="noStrike" kern="1200" dirty="0">
                          <a:solidFill>
                            <a:schemeClr val="dk1"/>
                          </a:solidFill>
                          <a:effectLst/>
                          <a:latin typeface="+mn-lt"/>
                          <a:ea typeface="Hiragino Maru Gothic Pro W4" panose="020F0400000000000000" pitchFamily="34" charset="-128"/>
                          <a:cs typeface="+mn-cs"/>
                        </a:rPr>
                        <a:t>1</a:t>
                      </a:r>
                      <a:r>
                        <a:rPr kumimoji="1" lang="ja-JP" altLang="en-US" sz="1400" b="0" i="0" u="none" strike="noStrike" kern="1200" dirty="0">
                          <a:solidFill>
                            <a:schemeClr val="dk1"/>
                          </a:solidFill>
                          <a:effectLst/>
                          <a:latin typeface="+mn-lt"/>
                          <a:ea typeface="Hiragino Maru Gothic Pro W4" panose="020F0400000000000000" pitchFamily="34" charset="-128"/>
                          <a:cs typeface="+mn-cs"/>
                        </a:rPr>
                        <a:t>日からの経過日数で記述</a:t>
                      </a:r>
                      <a:endParaRPr kumimoji="1" lang="ja-JP" altLang="en-US" sz="1400" dirty="0"/>
                    </a:p>
                  </a:txBody>
                  <a:tcPr/>
                </a:tc>
                <a:extLst>
                  <a:ext uri="{0D108BD9-81ED-4DB2-BD59-A6C34878D82A}">
                    <a16:rowId xmlns:a16="http://schemas.microsoft.com/office/drawing/2014/main" val="10003"/>
                  </a:ext>
                </a:extLst>
              </a:tr>
              <a:tr h="309978">
                <a:tc>
                  <a:txBody>
                    <a:bodyPr/>
                    <a:lstStyle/>
                    <a:p>
                      <a:pPr algn="ctr"/>
                      <a:r>
                        <a:rPr kumimoji="1" lang="en-US" altLang="ja-JP" sz="1400" b="0" i="0" dirty="0">
                          <a:ea typeface="Hiragino Maru Gothic Pro W4" panose="020F0400000000000000" pitchFamily="34" charset="-128"/>
                        </a:rPr>
                        <a:t>4</a:t>
                      </a:r>
                      <a:endParaRPr kumimoji="1" lang="ja-JP" altLang="en-US" sz="1400" dirty="0"/>
                    </a:p>
                  </a:txBody>
                  <a:tcPr/>
                </a:tc>
                <a:tc>
                  <a:txBody>
                    <a:bodyPr/>
                    <a:lstStyle/>
                    <a:p>
                      <a:r>
                        <a:rPr kumimoji="1" lang="ja-JP" altLang="en-US" sz="1400" b="0" i="0" u="none" strike="noStrike" kern="1200" dirty="0">
                          <a:solidFill>
                            <a:schemeClr val="dk1"/>
                          </a:solidFill>
                          <a:effectLst/>
                          <a:latin typeface="+mn-lt"/>
                          <a:ea typeface="Hiragino Maru Gothic Pro W4" panose="020F0400000000000000" pitchFamily="34" charset="-128"/>
                          <a:cs typeface="+mn-cs"/>
                        </a:rPr>
                        <a:t>パスワード変更可能日数</a:t>
                      </a:r>
                      <a:endParaRPr kumimoji="1" lang="ja-JP" altLang="en-US" sz="1400" dirty="0"/>
                    </a:p>
                  </a:txBody>
                  <a:tcPr/>
                </a:tc>
                <a:tc>
                  <a:txBody>
                    <a:bodyPr/>
                    <a:lstStyle/>
                    <a:p>
                      <a:r>
                        <a:rPr kumimoji="1" lang="ja-JP" altLang="en-US" sz="1400" b="0" i="0" u="none" strike="noStrike" kern="1200" dirty="0">
                          <a:solidFill>
                            <a:schemeClr val="dk1"/>
                          </a:solidFill>
                          <a:effectLst/>
                          <a:latin typeface="+mn-lt"/>
                          <a:ea typeface="Hiragino Maru Gothic Pro W4" panose="020F0400000000000000" pitchFamily="34" charset="-128"/>
                          <a:cs typeface="+mn-cs"/>
                        </a:rPr>
                        <a:t>パスワードが再度変更可能になるまでの日数を記述</a:t>
                      </a:r>
                      <a:endParaRPr kumimoji="1" lang="ja-JP" altLang="en-US" sz="1400" dirty="0"/>
                    </a:p>
                  </a:txBody>
                  <a:tcPr/>
                </a:tc>
                <a:extLst>
                  <a:ext uri="{0D108BD9-81ED-4DB2-BD59-A6C34878D82A}">
                    <a16:rowId xmlns:a16="http://schemas.microsoft.com/office/drawing/2014/main" val="10004"/>
                  </a:ext>
                </a:extLst>
              </a:tr>
              <a:tr h="288032">
                <a:tc>
                  <a:txBody>
                    <a:bodyPr/>
                    <a:lstStyle/>
                    <a:p>
                      <a:pPr algn="ctr"/>
                      <a:r>
                        <a:rPr kumimoji="1" lang="en-US" altLang="ja-JP" sz="1400" b="0" i="0" dirty="0">
                          <a:ea typeface="Hiragino Maru Gothic Pro W4" panose="020F0400000000000000" pitchFamily="34" charset="-128"/>
                        </a:rPr>
                        <a:t>5</a:t>
                      </a:r>
                      <a:endParaRPr kumimoji="1" lang="ja-JP" altLang="en-US" sz="1400" dirty="0"/>
                    </a:p>
                  </a:txBody>
                  <a:tcPr/>
                </a:tc>
                <a:tc>
                  <a:txBody>
                    <a:bodyPr/>
                    <a:lstStyle/>
                    <a:p>
                      <a:r>
                        <a:rPr kumimoji="1" lang="ja-JP" altLang="en-US" sz="1400" b="0" i="0" dirty="0">
                          <a:ea typeface="Hiragino Maru Gothic Pro W4" panose="020F0400000000000000" pitchFamily="34" charset="-128"/>
                        </a:rPr>
                        <a:t>パスワード有効期間</a:t>
                      </a:r>
                      <a:endParaRPr kumimoji="1" lang="ja-JP" altLang="en-US" sz="1400" dirty="0"/>
                    </a:p>
                  </a:txBody>
                  <a:tcPr/>
                </a:tc>
                <a:tc>
                  <a:txBody>
                    <a:bodyPr/>
                    <a:lstStyle/>
                    <a:p>
                      <a:r>
                        <a:rPr kumimoji="1" lang="ja-JP" altLang="en-US" sz="1400" b="0" i="0" u="none" strike="noStrike" kern="1200" dirty="0">
                          <a:solidFill>
                            <a:schemeClr val="dk1"/>
                          </a:solidFill>
                          <a:effectLst/>
                          <a:latin typeface="+mn-lt"/>
                          <a:ea typeface="Hiragino Maru Gothic Pro W4" panose="020F0400000000000000" pitchFamily="34" charset="-128"/>
                          <a:cs typeface="+mn-cs"/>
                        </a:rPr>
                        <a:t>パスワードの変更が必要になるまでの日数を記述</a:t>
                      </a:r>
                      <a:endParaRPr kumimoji="1" lang="ja-JP" altLang="en-US" sz="1400" dirty="0"/>
                    </a:p>
                  </a:txBody>
                  <a:tcPr/>
                </a:tc>
                <a:extLst>
                  <a:ext uri="{0D108BD9-81ED-4DB2-BD59-A6C34878D82A}">
                    <a16:rowId xmlns:a16="http://schemas.microsoft.com/office/drawing/2014/main" val="10005"/>
                  </a:ext>
                </a:extLst>
              </a:tr>
              <a:tr h="271264">
                <a:tc>
                  <a:txBody>
                    <a:bodyPr/>
                    <a:lstStyle/>
                    <a:p>
                      <a:pPr algn="ctr"/>
                      <a:r>
                        <a:rPr kumimoji="1" lang="en-US" altLang="ja-JP" sz="1400" b="0" i="0" dirty="0">
                          <a:ea typeface="Hiragino Maru Gothic Pro W4" panose="020F0400000000000000" pitchFamily="34" charset="-128"/>
                        </a:rPr>
                        <a:t>6</a:t>
                      </a:r>
                      <a:endParaRPr kumimoji="1" lang="ja-JP" altLang="en-US" sz="1400" dirty="0"/>
                    </a:p>
                  </a:txBody>
                  <a:tcPr/>
                </a:tc>
                <a:tc>
                  <a:txBody>
                    <a:bodyPr/>
                    <a:lstStyle/>
                    <a:p>
                      <a:r>
                        <a:rPr kumimoji="1" lang="ja-JP" altLang="en-US" sz="1400" b="0" i="0" dirty="0">
                          <a:ea typeface="Hiragino Maru Gothic Pro W4" panose="020F0400000000000000" pitchFamily="34" charset="-128"/>
                        </a:rPr>
                        <a:t>パスワード変更期間警告通知日</a:t>
                      </a:r>
                      <a:endParaRPr kumimoji="1" lang="ja-JP" altLang="en-US" sz="1400" dirty="0"/>
                    </a:p>
                  </a:txBody>
                  <a:tcPr/>
                </a:tc>
                <a:tc>
                  <a:txBody>
                    <a:bodyPr/>
                    <a:lstStyle/>
                    <a:p>
                      <a:r>
                        <a:rPr kumimoji="1" lang="ja-JP" altLang="en-US" sz="1400" b="0" i="0" u="none" strike="noStrike" kern="1200" dirty="0">
                          <a:solidFill>
                            <a:schemeClr val="dk1"/>
                          </a:solidFill>
                          <a:effectLst/>
                          <a:latin typeface="+mn-lt"/>
                          <a:ea typeface="Hiragino Maru Gothic Pro W4" panose="020F0400000000000000" pitchFamily="34" charset="-128"/>
                          <a:cs typeface="+mn-cs"/>
                        </a:rPr>
                        <a:t>パスワード有効期限切の警告を何日前から通知するかの日数を記述</a:t>
                      </a:r>
                      <a:endParaRPr kumimoji="1" lang="ja-JP" altLang="en-US" sz="1400" dirty="0"/>
                    </a:p>
                  </a:txBody>
                  <a:tcPr/>
                </a:tc>
                <a:extLst>
                  <a:ext uri="{0D108BD9-81ED-4DB2-BD59-A6C34878D82A}">
                    <a16:rowId xmlns:a16="http://schemas.microsoft.com/office/drawing/2014/main" val="10006"/>
                  </a:ext>
                </a:extLst>
              </a:tr>
              <a:tr h="525594">
                <a:tc>
                  <a:txBody>
                    <a:bodyPr/>
                    <a:lstStyle/>
                    <a:p>
                      <a:pPr algn="ctr"/>
                      <a:r>
                        <a:rPr kumimoji="1" lang="en-US" altLang="ja-JP" sz="1400" b="0" i="0" dirty="0">
                          <a:ea typeface="Hiragino Maru Gothic Pro W4" panose="020F0400000000000000" pitchFamily="34" charset="-128"/>
                        </a:rPr>
                        <a:t>7</a:t>
                      </a:r>
                      <a:endParaRPr kumimoji="1" lang="ja-JP" altLang="en-US" sz="1400" dirty="0"/>
                    </a:p>
                  </a:txBody>
                  <a:tcPr/>
                </a:tc>
                <a:tc>
                  <a:txBody>
                    <a:bodyPr/>
                    <a:lstStyle/>
                    <a:p>
                      <a:r>
                        <a:rPr kumimoji="1" lang="ja-JP" altLang="en-US" sz="1400" b="0" i="0" u="none" strike="noStrike" kern="1200" dirty="0">
                          <a:solidFill>
                            <a:schemeClr val="dk1"/>
                          </a:solidFill>
                          <a:effectLst/>
                          <a:latin typeface="+mn-lt"/>
                          <a:ea typeface="Hiragino Maru Gothic Pro W4" panose="020F0400000000000000" pitchFamily="34" charset="-128"/>
                          <a:cs typeface="+mn-cs"/>
                        </a:rPr>
                        <a:t>パスワード有効期限経過後</a:t>
                      </a:r>
                      <a:r>
                        <a:rPr kumimoji="1" lang="en-US" altLang="ja-JP" sz="1400" b="0" i="0" u="none" strike="noStrike" kern="1200" dirty="0">
                          <a:solidFill>
                            <a:schemeClr val="dk1"/>
                          </a:solidFill>
                          <a:effectLst/>
                          <a:latin typeface="+mn-lt"/>
                          <a:ea typeface="Hiragino Maru Gothic Pro W4" panose="020F0400000000000000" pitchFamily="34" charset="-128"/>
                          <a:cs typeface="+mn-cs"/>
                        </a:rPr>
                        <a:t>, </a:t>
                      </a:r>
                      <a:r>
                        <a:rPr kumimoji="1" lang="ja-JP" altLang="en-US" sz="1400" b="0" i="0" u="none" strike="noStrike" kern="1200" dirty="0">
                          <a:solidFill>
                            <a:schemeClr val="dk1"/>
                          </a:solidFill>
                          <a:effectLst/>
                          <a:latin typeface="+mn-lt"/>
                          <a:ea typeface="Hiragino Maru Gothic Pro W4" panose="020F0400000000000000" pitchFamily="34" charset="-128"/>
                          <a:cs typeface="+mn-cs"/>
                        </a:rPr>
                        <a:t>アカウント使用不能になるまでの日数</a:t>
                      </a:r>
                      <a:r>
                        <a:rPr kumimoji="1" lang="en-US" altLang="ja-JP" sz="1400" b="0" i="0" u="none" strike="noStrike" kern="1200" dirty="0">
                          <a:solidFill>
                            <a:schemeClr val="dk1"/>
                          </a:solidFill>
                          <a:effectLst/>
                          <a:latin typeface="+mn-lt"/>
                          <a:ea typeface="Hiragino Maru Gothic Pro W4" panose="020F0400000000000000" pitchFamily="34" charset="-128"/>
                          <a:cs typeface="+mn-cs"/>
                        </a:rPr>
                        <a:t> </a:t>
                      </a:r>
                      <a:endParaRPr kumimoji="1" lang="ja-JP" altLang="en-US" sz="1400" dirty="0"/>
                    </a:p>
                  </a:txBody>
                  <a:tcPr/>
                </a:tc>
                <a:tc>
                  <a:txBody>
                    <a:bodyPr/>
                    <a:lstStyle/>
                    <a:p>
                      <a:r>
                        <a:rPr kumimoji="1" lang="ja-JP" altLang="en-US" sz="1400" b="0" i="0" u="none" strike="noStrike" kern="1200" dirty="0">
                          <a:solidFill>
                            <a:schemeClr val="dk1"/>
                          </a:solidFill>
                          <a:effectLst/>
                          <a:latin typeface="+mn-lt"/>
                          <a:ea typeface="Hiragino Maru Gothic Pro W4" panose="020F0400000000000000" pitchFamily="34" charset="-128"/>
                          <a:cs typeface="+mn-cs"/>
                        </a:rPr>
                        <a:t>有効期限経過後にパスワードを変更しなかった場合にアカウントが使用不可になるまでの日数を記述</a:t>
                      </a:r>
                      <a:endParaRPr kumimoji="1" lang="ja-JP" altLang="en-US" sz="1400" dirty="0"/>
                    </a:p>
                  </a:txBody>
                  <a:tcPr/>
                </a:tc>
                <a:extLst>
                  <a:ext uri="{0D108BD9-81ED-4DB2-BD59-A6C34878D82A}">
                    <a16:rowId xmlns:a16="http://schemas.microsoft.com/office/drawing/2014/main" val="10007"/>
                  </a:ext>
                </a:extLst>
              </a:tr>
              <a:tr h="319413">
                <a:tc>
                  <a:txBody>
                    <a:bodyPr/>
                    <a:lstStyle/>
                    <a:p>
                      <a:pPr algn="ctr"/>
                      <a:r>
                        <a:rPr kumimoji="1" lang="en-US" altLang="ja-JP" sz="1400" b="0" i="0" dirty="0">
                          <a:ea typeface="Hiragino Maru Gothic Pro W4" panose="020F0400000000000000" pitchFamily="34" charset="-128"/>
                        </a:rPr>
                        <a:t>8</a:t>
                      </a:r>
                      <a:endParaRPr kumimoji="1" lang="ja-JP" altLang="en-US" sz="1400" dirty="0"/>
                    </a:p>
                  </a:txBody>
                  <a:tcPr/>
                </a:tc>
                <a:tc>
                  <a:txBody>
                    <a:bodyPr/>
                    <a:lstStyle/>
                    <a:p>
                      <a:r>
                        <a:rPr kumimoji="1" lang="ja-JP" altLang="en-US" sz="1400" b="0" i="0" u="none" strike="noStrike" kern="1200" dirty="0">
                          <a:solidFill>
                            <a:schemeClr val="dk1"/>
                          </a:solidFill>
                          <a:effectLst/>
                          <a:latin typeface="+mn-lt"/>
                          <a:ea typeface="Hiragino Maru Gothic Pro W4" panose="020F0400000000000000" pitchFamily="34" charset="-128"/>
                          <a:cs typeface="+mn-cs"/>
                        </a:rPr>
                        <a:t>アカウント有効期間</a:t>
                      </a:r>
                      <a:endParaRPr kumimoji="1" lang="ja-JP" alt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dirty="0">
                          <a:solidFill>
                            <a:schemeClr val="dk1"/>
                          </a:solidFill>
                          <a:effectLst/>
                          <a:latin typeface="+mn-lt"/>
                          <a:ea typeface="Hiragino Maru Gothic Pro W4" panose="020F0400000000000000" pitchFamily="34" charset="-128"/>
                          <a:cs typeface="+mn-cs"/>
                        </a:rPr>
                        <a:t>アカウントが使用不可になるまでの日数を</a:t>
                      </a:r>
                      <a:r>
                        <a:rPr kumimoji="1" lang="en-US" altLang="ja-JP" sz="1400" b="0" i="0" u="none" strike="noStrike" kern="1200" dirty="0">
                          <a:solidFill>
                            <a:schemeClr val="dk1"/>
                          </a:solidFill>
                          <a:effectLst/>
                          <a:latin typeface="+mn-lt"/>
                          <a:ea typeface="Hiragino Maru Gothic Pro W4" panose="020F0400000000000000" pitchFamily="34" charset="-128"/>
                          <a:cs typeface="+mn-cs"/>
                        </a:rPr>
                        <a:t>, 1970</a:t>
                      </a:r>
                      <a:r>
                        <a:rPr kumimoji="1" lang="ja-JP" altLang="en-US" sz="1400" b="0" i="0" u="none" strike="noStrike" kern="1200" dirty="0">
                          <a:solidFill>
                            <a:schemeClr val="dk1"/>
                          </a:solidFill>
                          <a:effectLst/>
                          <a:latin typeface="+mn-lt"/>
                          <a:ea typeface="Hiragino Maru Gothic Pro W4" panose="020F0400000000000000" pitchFamily="34" charset="-128"/>
                          <a:cs typeface="+mn-cs"/>
                        </a:rPr>
                        <a:t>年</a:t>
                      </a:r>
                      <a:r>
                        <a:rPr kumimoji="1" lang="en-US" altLang="ja-JP" sz="1400" b="0" i="0" u="none" strike="noStrike" kern="1200" dirty="0">
                          <a:solidFill>
                            <a:schemeClr val="dk1"/>
                          </a:solidFill>
                          <a:effectLst/>
                          <a:latin typeface="+mn-lt"/>
                          <a:ea typeface="Hiragino Maru Gothic Pro W4" panose="020F0400000000000000" pitchFamily="34" charset="-128"/>
                          <a:cs typeface="+mn-cs"/>
                        </a:rPr>
                        <a:t>1</a:t>
                      </a:r>
                      <a:r>
                        <a:rPr kumimoji="1" lang="ja-JP" altLang="en-US" sz="1400" b="0" i="0" u="none" strike="noStrike" kern="1200" dirty="0">
                          <a:solidFill>
                            <a:schemeClr val="dk1"/>
                          </a:solidFill>
                          <a:effectLst/>
                          <a:latin typeface="+mn-lt"/>
                          <a:ea typeface="Hiragino Maru Gothic Pro W4" panose="020F0400000000000000" pitchFamily="34" charset="-128"/>
                          <a:cs typeface="+mn-cs"/>
                        </a:rPr>
                        <a:t>月</a:t>
                      </a:r>
                      <a:r>
                        <a:rPr kumimoji="1" lang="en-US" altLang="ja-JP" sz="1400" b="0" i="0" u="none" strike="noStrike" kern="1200" dirty="0">
                          <a:solidFill>
                            <a:schemeClr val="dk1"/>
                          </a:solidFill>
                          <a:effectLst/>
                          <a:latin typeface="+mn-lt"/>
                          <a:ea typeface="Hiragino Maru Gothic Pro W4" panose="020F0400000000000000" pitchFamily="34" charset="-128"/>
                          <a:cs typeface="+mn-cs"/>
                        </a:rPr>
                        <a:t>1</a:t>
                      </a:r>
                      <a:r>
                        <a:rPr kumimoji="1" lang="ja-JP" altLang="en-US" sz="1400" b="0" i="0" u="none" strike="noStrike" kern="1200" dirty="0">
                          <a:solidFill>
                            <a:schemeClr val="dk1"/>
                          </a:solidFill>
                          <a:effectLst/>
                          <a:latin typeface="+mn-lt"/>
                          <a:ea typeface="Hiragino Maru Gothic Pro W4" panose="020F0400000000000000" pitchFamily="34" charset="-128"/>
                          <a:cs typeface="+mn-cs"/>
                        </a:rPr>
                        <a:t>日からの経過</a:t>
                      </a:r>
                      <a:r>
                        <a:rPr kumimoji="1" lang="ja-JP" altLang="en-US" sz="1400" b="0" i="0" u="none" strike="noStrike" kern="1200">
                          <a:solidFill>
                            <a:schemeClr val="dk1"/>
                          </a:solidFill>
                          <a:effectLst/>
                          <a:latin typeface="+mn-lt"/>
                          <a:ea typeface="Hiragino Maru Gothic Pro W4" panose="020F0400000000000000" pitchFamily="34" charset="-128"/>
                          <a:cs typeface="+mn-cs"/>
                        </a:rPr>
                        <a:t>日数で記述</a:t>
                      </a:r>
                      <a:endParaRPr kumimoji="1" lang="ja-JP" altLang="en-US" sz="1400" dirty="0"/>
                    </a:p>
                  </a:txBody>
                  <a:tcPr/>
                </a:tc>
                <a:extLst>
                  <a:ext uri="{0D108BD9-81ED-4DB2-BD59-A6C34878D82A}">
                    <a16:rowId xmlns:a16="http://schemas.microsoft.com/office/drawing/2014/main" val="10008"/>
                  </a:ext>
                </a:extLst>
              </a:tr>
              <a:tr h="120867">
                <a:tc>
                  <a:txBody>
                    <a:bodyPr/>
                    <a:lstStyle/>
                    <a:p>
                      <a:pPr algn="ctr"/>
                      <a:r>
                        <a:rPr kumimoji="1" lang="en-US" altLang="ja-JP" sz="1400" b="0" i="0" dirty="0">
                          <a:ea typeface="Hiragino Maru Gothic Pro W4" panose="020F0400000000000000" pitchFamily="34" charset="-128"/>
                        </a:rPr>
                        <a:t>9</a:t>
                      </a:r>
                      <a:endParaRPr kumimoji="1" lang="ja-JP" altLang="en-US" sz="1400" dirty="0"/>
                    </a:p>
                  </a:txBody>
                  <a:tcPr/>
                </a:tc>
                <a:tc>
                  <a:txBody>
                    <a:bodyPr/>
                    <a:lstStyle/>
                    <a:p>
                      <a:r>
                        <a:rPr kumimoji="1" lang="ja-JP" altLang="en-US" sz="1400" b="0" i="0" dirty="0">
                          <a:ea typeface="Hiragino Maru Gothic Pro W4" panose="020F0400000000000000" pitchFamily="34" charset="-128"/>
                        </a:rPr>
                        <a:t>予約フィールド</a:t>
                      </a:r>
                      <a:endParaRPr kumimoji="1" lang="ja-JP" altLang="en-US" sz="1400" dirty="0"/>
                    </a:p>
                  </a:txBody>
                  <a:tcPr/>
                </a:tc>
                <a:tc>
                  <a:txBody>
                    <a:bodyPr/>
                    <a:lstStyle/>
                    <a:p>
                      <a:r>
                        <a:rPr kumimoji="1" lang="ja-JP" altLang="en-US" sz="1400" b="0" i="0" dirty="0">
                          <a:ea typeface="Hiragino Maru Gothic Pro W4" panose="020F0400000000000000" pitchFamily="34" charset="-128"/>
                        </a:rPr>
                        <a:t>現在は使用されていない</a:t>
                      </a:r>
                      <a:endParaRPr kumimoji="1" lang="ja-JP" altLang="en-US" sz="14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541765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98425"/>
            <a:ext cx="8206680" cy="695325"/>
          </a:xfrm>
        </p:spPr>
        <p:txBody>
          <a:bodyPr/>
          <a:lstStyle/>
          <a:p>
            <a:r>
              <a:rPr kumimoji="1" lang="en-US" altLang="ja-JP" b="1" dirty="0">
                <a:latin typeface="Hiragino Kaku Gothic Pro W6" charset="-128"/>
                <a:ea typeface="Hiragino Kaku Gothic Pro W6" charset="-128"/>
                <a:cs typeface="Hiragino Kaku Gothic Pro W6" charset="-128"/>
              </a:rPr>
              <a:t>UNIX </a:t>
            </a:r>
            <a:r>
              <a:rPr kumimoji="1" lang="ja-JP" altLang="en-US" b="1" dirty="0">
                <a:latin typeface="Hiragino Kaku Gothic Pro W6" charset="-128"/>
                <a:ea typeface="Hiragino Kaku Gothic Pro W6" charset="-128"/>
                <a:cs typeface="Hiragino Kaku Gothic Pro W6" charset="-128"/>
              </a:rPr>
              <a:t>におけるパスワード管理</a:t>
            </a:r>
            <a:r>
              <a:rPr kumimoji="1" lang="en-US" altLang="ja-JP" b="1" dirty="0">
                <a:latin typeface="Hiragino Kaku Gothic Pro W6" charset="-128"/>
                <a:ea typeface="Hiragino Kaku Gothic Pro W6" charset="-128"/>
                <a:cs typeface="Hiragino Kaku Gothic Pro W6" charset="-128"/>
              </a:rPr>
              <a:t> (3)</a:t>
            </a:r>
            <a:endParaRPr kumimoji="1" lang="ja-JP" altLang="en-US" b="1" dirty="0">
              <a:latin typeface="Hiragino Kaku Gothic Pro W6" charset="-128"/>
              <a:ea typeface="Hiragino Kaku Gothic Pro W6" charset="-128"/>
              <a:cs typeface="Hiragino Kaku Gothic Pro W6" charset="-128"/>
            </a:endParaRPr>
          </a:p>
        </p:txBody>
      </p:sp>
      <p:sp>
        <p:nvSpPr>
          <p:cNvPr id="3" name="コンテンツ プレースホルダー 2"/>
          <p:cNvSpPr>
            <a:spLocks noGrp="1"/>
          </p:cNvSpPr>
          <p:nvPr>
            <p:ph idx="1"/>
          </p:nvPr>
        </p:nvSpPr>
        <p:spPr>
          <a:xfrm>
            <a:off x="0" y="1261772"/>
            <a:ext cx="9036496" cy="3074110"/>
          </a:xfrm>
        </p:spPr>
        <p:txBody>
          <a:bodyPr/>
          <a:lstStyle/>
          <a:p>
            <a:r>
              <a:rPr lang="ja-JP" altLang="ja-JP" dirty="0"/>
              <a:t>パスワード文字列の変換に用いられる方法</a:t>
            </a:r>
            <a:endParaRPr kumimoji="1" lang="en-US" altLang="ja-JP" sz="2800" dirty="0">
              <a:latin typeface="Hiragino Maru Gothic Pro W4" panose="020F0400000000000000" pitchFamily="34" charset="-128"/>
              <a:ea typeface="Hiragino Maru Gothic Pro W4" panose="020F0400000000000000" pitchFamily="34" charset="-128"/>
              <a:cs typeface="ヒラギノ角ゴ Pro W3"/>
            </a:endParaRPr>
          </a:p>
          <a:p>
            <a:endParaRPr lang="en-US" altLang="ja-JP" sz="1000" dirty="0">
              <a:latin typeface="Hiragino Maru Gothic Pro W4" panose="020F0400000000000000" pitchFamily="34" charset="-128"/>
              <a:ea typeface="Hiragino Maru Gothic Pro W4" panose="020F0400000000000000" pitchFamily="34" charset="-128"/>
              <a:cs typeface="ヒラギノ角ゴ Pro W3"/>
            </a:endParaRPr>
          </a:p>
          <a:p>
            <a:pPr marL="914400" lvl="1" indent="-457200">
              <a:buFont typeface="+mj-ea"/>
              <a:buAutoNum type="circleNumDbPlain"/>
            </a:pPr>
            <a:r>
              <a:rPr lang="ja-JP" altLang="en-US" sz="2400" dirty="0">
                <a:latin typeface="Hiragino Maru Gothic Pro W4" panose="020F0400000000000000" pitchFamily="34" charset="-128"/>
                <a:ea typeface="Hiragino Maru Gothic Pro W4" panose="020F0400000000000000" pitchFamily="34" charset="-128"/>
                <a:cs typeface="ヒラギノ角ゴ Pro W3"/>
              </a:rPr>
              <a:t>古くは</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 DES (Data Encryption Standard) </a:t>
            </a:r>
            <a:r>
              <a:rPr lang="ja-JP" altLang="en-US" sz="2400" dirty="0">
                <a:latin typeface="Hiragino Maru Gothic Pro W4" panose="020F0400000000000000" pitchFamily="34" charset="-128"/>
                <a:ea typeface="Hiragino Maru Gothic Pro W4" panose="020F0400000000000000" pitchFamily="34" charset="-128"/>
                <a:cs typeface="ヒラギノ角ゴ Pro W3"/>
              </a:rPr>
              <a:t>を用いていた</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 </a:t>
            </a:r>
          </a:p>
          <a:p>
            <a:pPr marL="857250" lvl="2" indent="0">
              <a:buNone/>
            </a:pPr>
            <a:r>
              <a:rPr lang="ja-JP" altLang="en-US" sz="2000" dirty="0">
                <a:latin typeface="Hiragino Maru Gothic Pro W4" panose="020F0400000000000000" pitchFamily="34" charset="-128"/>
                <a:cs typeface="ヒラギノ角ゴ Pro W3"/>
              </a:rPr>
              <a:t>　</a:t>
            </a:r>
            <a:r>
              <a:rPr lang="en-US" altLang="ja-JP" sz="2000" dirty="0">
                <a:latin typeface="Hiragino Maru Gothic Pro W4" panose="020F0400000000000000" pitchFamily="34" charset="-128"/>
                <a:cs typeface="ヒラギノ角ゴ Pro W3"/>
              </a:rPr>
              <a:t>DES </a:t>
            </a:r>
            <a:r>
              <a:rPr lang="ja-JP" altLang="en-US" sz="2000" dirty="0">
                <a:latin typeface="Hiragino Maru Gothic Pro W4" panose="020F0400000000000000" pitchFamily="34" charset="-128"/>
                <a:cs typeface="ヒラギノ角ゴ Pro W3"/>
              </a:rPr>
              <a:t>→</a:t>
            </a:r>
            <a:r>
              <a:rPr lang="en-US" altLang="ja-JP" sz="2000" dirty="0">
                <a:latin typeface="Hiragino Maru Gothic Pro W4" panose="020F0400000000000000" pitchFamily="34" charset="-128"/>
                <a:cs typeface="ヒラギノ角ゴ Pro W3"/>
              </a:rPr>
              <a:t> 64bit</a:t>
            </a:r>
            <a:r>
              <a:rPr lang="ja-JP" altLang="en-US" sz="2000" dirty="0">
                <a:latin typeface="Hiragino Maru Gothic Pro W4" panose="020F0400000000000000" pitchFamily="34" charset="-128"/>
                <a:cs typeface="ヒラギノ角ゴ Pro W3"/>
              </a:rPr>
              <a:t>単位のデータを暗号化（パスワードは</a:t>
            </a:r>
            <a:r>
              <a:rPr lang="en-US" altLang="ja-JP" sz="2000" dirty="0">
                <a:latin typeface="Hiragino Maru Gothic Pro W4" panose="020F0400000000000000" pitchFamily="34" charset="-128"/>
                <a:cs typeface="ヒラギノ角ゴ Pro W3"/>
              </a:rPr>
              <a:t>8</a:t>
            </a:r>
            <a:r>
              <a:rPr lang="ja-JP" altLang="en-US" sz="2000" dirty="0">
                <a:latin typeface="Hiragino Maru Gothic Pro W4" panose="020F0400000000000000" pitchFamily="34" charset="-128"/>
                <a:cs typeface="ヒラギノ角ゴ Pro W3"/>
              </a:rPr>
              <a:t>文字以内）</a:t>
            </a:r>
            <a:endParaRPr lang="en-US" altLang="ja-JP" sz="1600" dirty="0">
              <a:latin typeface="Hiragino Maru Gothic Pro W4" panose="020F0400000000000000" pitchFamily="34" charset="-128"/>
              <a:ea typeface="Hiragino Maru Gothic Pro W4" panose="020F0400000000000000" pitchFamily="34" charset="-128"/>
              <a:cs typeface="ヒラギノ角ゴ Pro W3"/>
            </a:endParaRPr>
          </a:p>
          <a:p>
            <a:pPr marL="1314450" lvl="2" indent="-457200">
              <a:buFont typeface="+mj-ea"/>
              <a:buAutoNum type="circleNumDbPlain"/>
            </a:pPr>
            <a:endParaRPr lang="en-US" altLang="ja-JP" sz="1200" dirty="0">
              <a:latin typeface="Hiragino Maru Gothic Pro W4" panose="020F0400000000000000" pitchFamily="34" charset="-128"/>
              <a:ea typeface="Hiragino Maru Gothic Pro W4" panose="020F0400000000000000" pitchFamily="34" charset="-128"/>
              <a:cs typeface="ヒラギノ角ゴ Pro W3"/>
            </a:endParaRPr>
          </a:p>
          <a:p>
            <a:pPr marL="914400" lvl="1" indent="-457200">
              <a:buFont typeface="+mj-ea"/>
              <a:buAutoNum type="circleNumDbPlain"/>
            </a:pPr>
            <a:r>
              <a:rPr lang="ja-JP" altLang="en-US" sz="2400" dirty="0">
                <a:latin typeface="Hiragino Maru Gothic Pro W4" panose="020F0400000000000000" pitchFamily="34" charset="-128"/>
                <a:ea typeface="Hiragino Maru Gothic Pro W4" panose="020F0400000000000000" pitchFamily="34" charset="-128"/>
                <a:cs typeface="ヒラギノ角ゴ Pro W3"/>
              </a:rPr>
              <a:t>現在はより安全な</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 SHA-512 (Secure Hash Algorithm 512) </a:t>
            </a:r>
            <a:r>
              <a:rPr lang="ja-JP" altLang="en-US" sz="2400" dirty="0">
                <a:latin typeface="Hiragino Maru Gothic Pro W4" panose="020F0400000000000000" pitchFamily="34" charset="-128"/>
                <a:cs typeface="ヒラギノ角ゴ Pro W3"/>
              </a:rPr>
              <a:t>が用いられている</a:t>
            </a:r>
            <a:endParaRPr lang="en-US" altLang="ja-JP" sz="2400" dirty="0">
              <a:latin typeface="Hiragino Maru Gothic Pro W4" panose="020F0400000000000000" pitchFamily="34" charset="-128"/>
              <a:cs typeface="ヒラギノ角ゴ Pro W3"/>
            </a:endParaRPr>
          </a:p>
          <a:p>
            <a:pPr marL="857250" lvl="2" indent="0">
              <a:buNone/>
            </a:pPr>
            <a:r>
              <a:rPr kumimoji="1" lang="ja-JP" altLang="en-US" sz="2000" dirty="0">
                <a:latin typeface="Hiragino Maru Gothic Pro W4" panose="020F0400000000000000" pitchFamily="34" charset="-128"/>
                <a:ea typeface="Hiragino Maru Gothic Pro W4" panose="020F0400000000000000" pitchFamily="34" charset="-128"/>
                <a:cs typeface="ヒラギノ角ゴ Pro W3"/>
              </a:rPr>
              <a:t>　</a:t>
            </a:r>
            <a:r>
              <a:rPr kumimoji="1" lang="en-US" altLang="ja-JP" sz="2000" dirty="0">
                <a:latin typeface="Hiragino Maru Gothic Pro W4" panose="020F0400000000000000" pitchFamily="34" charset="-128"/>
                <a:ea typeface="Hiragino Maru Gothic Pro W4" panose="020F0400000000000000" pitchFamily="34" charset="-128"/>
                <a:cs typeface="ヒラギノ角ゴ Pro W3"/>
              </a:rPr>
              <a:t>SHA-512 </a:t>
            </a:r>
            <a:r>
              <a:rPr kumimoji="1" lang="ja-JP" altLang="en-US" sz="2000" dirty="0">
                <a:latin typeface="Hiragino Maru Gothic Pro W4" panose="020F0400000000000000" pitchFamily="34" charset="-128"/>
                <a:ea typeface="Hiragino Maru Gothic Pro W4" panose="020F0400000000000000" pitchFamily="34" charset="-128"/>
                <a:cs typeface="ヒラギノ角ゴ Pro W3"/>
              </a:rPr>
              <a:t>→</a:t>
            </a:r>
            <a:r>
              <a:rPr kumimoji="1" lang="en-US" altLang="ja-JP" sz="2000" dirty="0">
                <a:latin typeface="Hiragino Maru Gothic Pro W4" panose="020F0400000000000000" pitchFamily="34" charset="-128"/>
                <a:ea typeface="Hiragino Maru Gothic Pro W4" panose="020F0400000000000000" pitchFamily="34" charset="-128"/>
                <a:cs typeface="ヒラギノ角ゴ Pro W3"/>
              </a:rPr>
              <a:t> (</a:t>
            </a:r>
            <a:r>
              <a:rPr kumimoji="1" lang="ja-JP" altLang="en-US" sz="2000" dirty="0">
                <a:latin typeface="Hiragino Maru Gothic Pro W4" panose="020F0400000000000000" pitchFamily="34" charset="-128"/>
                <a:ea typeface="Hiragino Maru Gothic Pro W4" panose="020F0400000000000000" pitchFamily="34" charset="-128"/>
                <a:cs typeface="ヒラギノ角ゴ Pro W3"/>
              </a:rPr>
              <a:t>ほぼ</a:t>
            </a:r>
            <a:r>
              <a:rPr kumimoji="1" lang="en-US" altLang="ja-JP" sz="2000" dirty="0">
                <a:latin typeface="Hiragino Maru Gothic Pro W4" panose="020F0400000000000000" pitchFamily="34" charset="-128"/>
                <a:ea typeface="Hiragino Maru Gothic Pro W4" panose="020F0400000000000000" pitchFamily="34" charset="-128"/>
                <a:cs typeface="ヒラギノ角ゴ Pro W3"/>
              </a:rPr>
              <a:t>)</a:t>
            </a:r>
            <a:r>
              <a:rPr kumimoji="1" lang="ja-JP" altLang="en-US" sz="2000" dirty="0">
                <a:latin typeface="Hiragino Maru Gothic Pro W4" panose="020F0400000000000000" pitchFamily="34" charset="-128"/>
                <a:ea typeface="Hiragino Maru Gothic Pro W4" panose="020F0400000000000000" pitchFamily="34" charset="-128"/>
                <a:cs typeface="ヒラギノ角ゴ Pro W3"/>
              </a:rPr>
              <a:t>任意の長さのデータを</a:t>
            </a:r>
            <a:r>
              <a:rPr kumimoji="1" lang="en-US" altLang="ja-JP" sz="2000" dirty="0">
                <a:latin typeface="Hiragino Maru Gothic Pro W4" panose="020F0400000000000000" pitchFamily="34" charset="-128"/>
                <a:ea typeface="Hiragino Maru Gothic Pro W4" panose="020F0400000000000000" pitchFamily="34" charset="-128"/>
                <a:cs typeface="ヒラギノ角ゴ Pro W3"/>
              </a:rPr>
              <a:t>512bit</a:t>
            </a:r>
            <a:r>
              <a:rPr kumimoji="1" lang="ja-JP" altLang="en-US" sz="2000" dirty="0">
                <a:latin typeface="Hiragino Maru Gothic Pro W4" panose="020F0400000000000000" pitchFamily="34" charset="-128"/>
                <a:ea typeface="Hiragino Maru Gothic Pro W4" panose="020F0400000000000000" pitchFamily="34" charset="-128"/>
                <a:cs typeface="ヒラギノ角ゴ Pro W3"/>
              </a:rPr>
              <a:t>にハッシュ化</a:t>
            </a:r>
            <a:endParaRPr kumimoji="1" lang="en-US" altLang="ja-JP" sz="2000" dirty="0">
              <a:latin typeface="Hiragino Maru Gothic Pro W4" panose="020F0400000000000000" pitchFamily="34" charset="-128"/>
              <a:ea typeface="Hiragino Maru Gothic Pro W4" panose="020F0400000000000000" pitchFamily="34" charset="-128"/>
              <a:cs typeface="ヒラギノ角ゴ Pro W3"/>
            </a:endParaRPr>
          </a:p>
        </p:txBody>
      </p:sp>
      <p:grpSp>
        <p:nvGrpSpPr>
          <p:cNvPr id="4" name="グループ化 3">
            <a:extLst>
              <a:ext uri="{FF2B5EF4-FFF2-40B4-BE49-F238E27FC236}">
                <a16:creationId xmlns:a16="http://schemas.microsoft.com/office/drawing/2014/main" id="{B59FABE0-C369-814F-AA42-EA422FC65FC9}"/>
              </a:ext>
            </a:extLst>
          </p:cNvPr>
          <p:cNvGrpSpPr/>
          <p:nvPr/>
        </p:nvGrpSpPr>
        <p:grpSpPr>
          <a:xfrm>
            <a:off x="179512" y="4437112"/>
            <a:ext cx="8352928" cy="1637825"/>
            <a:chOff x="179512" y="4437112"/>
            <a:chExt cx="8352928" cy="1637825"/>
          </a:xfrm>
        </p:grpSpPr>
        <p:sp>
          <p:nvSpPr>
            <p:cNvPr id="5" name="テキスト ボックス 4"/>
            <p:cNvSpPr txBox="1"/>
            <p:nvPr/>
          </p:nvSpPr>
          <p:spPr>
            <a:xfrm>
              <a:off x="179512" y="4437112"/>
              <a:ext cx="8352928" cy="531614"/>
            </a:xfrm>
            <a:prstGeom prst="rect">
              <a:avLst/>
            </a:prstGeom>
            <a:solidFill>
              <a:schemeClr val="bg1">
                <a:lumMod val="20000"/>
                <a:lumOff val="80000"/>
              </a:schemeClr>
            </a:solidFill>
          </p:spPr>
          <p:txBody>
            <a:bodyPr wrap="square" rtlCol="0">
              <a:spAutoFit/>
            </a:bodyPr>
            <a:lstStyle/>
            <a:p>
              <a:pPr marL="0" indent="0">
                <a:buNone/>
              </a:pPr>
              <a:r>
                <a:rPr lang="nl-NL" altLang="ja-JP" sz="1600" dirty="0">
                  <a:latin typeface="AppleGothic"/>
                  <a:ea typeface="AppleGothic"/>
                  <a:cs typeface="AppleGothic"/>
                </a:rPr>
                <a:t>hoge:</a:t>
              </a:r>
              <a:r>
                <a:rPr lang="nl-NL" altLang="ja-JP" sz="1600" dirty="0">
                  <a:solidFill>
                    <a:srgbClr val="FF0000"/>
                  </a:solidFill>
                  <a:latin typeface="AppleGothic"/>
                  <a:ea typeface="AppleGothic"/>
                  <a:cs typeface="AppleGothic"/>
                </a:rPr>
                <a:t>EV</a:t>
              </a:r>
              <a:r>
                <a:rPr lang="nl-NL" altLang="ja-JP" sz="1600" dirty="0">
                  <a:solidFill>
                    <a:schemeClr val="accent3">
                      <a:lumMod val="50000"/>
                    </a:schemeClr>
                  </a:solidFill>
                  <a:latin typeface="AppleGothic"/>
                  <a:ea typeface="AppleGothic"/>
                  <a:cs typeface="AppleGothic"/>
                </a:rPr>
                <a:t>7RndYXv5pHs</a:t>
              </a:r>
              <a:r>
                <a:rPr lang="nl-NL" altLang="ja-JP" sz="1600" dirty="0">
                  <a:latin typeface="AppleGothic"/>
                  <a:ea typeface="AppleGothic"/>
                  <a:cs typeface="AppleGothic"/>
                </a:rPr>
                <a:t>:11941:0:99999:7:::0</a:t>
              </a:r>
              <a:r>
                <a:rPr lang="ja-JP" altLang="en-US" sz="1600" dirty="0">
                  <a:latin typeface="AppleGothic"/>
                  <a:ea typeface="AppleGothic"/>
                  <a:cs typeface="AppleGothic"/>
                </a:rPr>
                <a:t>                                    </a:t>
              </a:r>
              <a:r>
                <a:rPr lang="en-US" altLang="ja-JP" sz="1600" dirty="0">
                  <a:latin typeface="AppleGothic"/>
                  <a:ea typeface="AppleGothic"/>
                  <a:cs typeface="AppleGothic"/>
                </a:rPr>
                <a:t>          -</a:t>
              </a:r>
              <a:r>
                <a:rPr lang="ja-JP" altLang="en-US" sz="1600" dirty="0">
                  <a:latin typeface="AppleGothic"/>
                  <a:ea typeface="AppleGothic"/>
                  <a:cs typeface="AppleGothic"/>
                </a:rPr>
                <a:t>①</a:t>
              </a:r>
              <a:endParaRPr lang="nl-NL" altLang="ja-JP" sz="1600" dirty="0">
                <a:latin typeface="AppleGothic"/>
                <a:ea typeface="AppleGothic"/>
                <a:cs typeface="AppleGothic"/>
              </a:endParaRPr>
            </a:p>
            <a:p>
              <a:pPr marL="0" indent="0">
                <a:buNone/>
              </a:pPr>
              <a:r>
                <a:rPr lang="nl-NL" altLang="ja-JP" sz="1600" dirty="0">
                  <a:latin typeface="AppleGothic"/>
                  <a:ea typeface="AppleGothic"/>
                  <a:cs typeface="AppleGothic"/>
                </a:rPr>
                <a:t>alis:$</a:t>
              </a:r>
              <a:r>
                <a:rPr lang="nl-NL" altLang="ja-JP" sz="1600" dirty="0">
                  <a:solidFill>
                    <a:srgbClr val="008000"/>
                  </a:solidFill>
                  <a:latin typeface="AppleGothic"/>
                  <a:ea typeface="AppleGothic"/>
                  <a:cs typeface="AppleGothic"/>
                </a:rPr>
                <a:t>6</a:t>
              </a:r>
              <a:r>
                <a:rPr lang="nl-NL" altLang="ja-JP" sz="1600" dirty="0">
                  <a:latin typeface="AppleGothic"/>
                  <a:ea typeface="AppleGothic"/>
                  <a:cs typeface="AppleGothic"/>
                </a:rPr>
                <a:t>$</a:t>
              </a:r>
              <a:r>
                <a:rPr lang="nl-NL" altLang="ja-JP" sz="1600" dirty="0">
                  <a:solidFill>
                    <a:srgbClr val="FF0000"/>
                  </a:solidFill>
                  <a:latin typeface="AppleGothic"/>
                  <a:ea typeface="AppleGothic"/>
                  <a:cs typeface="AppleGothic"/>
                </a:rPr>
                <a:t>wpkFeWyW</a:t>
              </a:r>
              <a:r>
                <a:rPr lang="nl-NL" altLang="ja-JP" sz="1600" dirty="0">
                  <a:latin typeface="AppleGothic"/>
                  <a:ea typeface="AppleGothic"/>
                  <a:cs typeface="AppleGothic"/>
                </a:rPr>
                <a:t>$</a:t>
              </a:r>
              <a:r>
                <a:rPr lang="nl-NL" altLang="ja-JP" sz="1600" dirty="0">
                  <a:solidFill>
                    <a:srgbClr val="0037D5"/>
                  </a:solidFill>
                  <a:latin typeface="AppleGothic"/>
                  <a:ea typeface="AppleGothic"/>
                  <a:cs typeface="AppleGothic"/>
                </a:rPr>
                <a:t>dRnpRo1XDyGJQkc1IM3CT1</a:t>
              </a:r>
              <a:r>
                <a:rPr lang="nl-NL" altLang="ja-JP" sz="1600" dirty="0">
                  <a:latin typeface="AppleGothic"/>
                  <a:ea typeface="AppleGothic"/>
                  <a:cs typeface="AppleGothic"/>
                </a:rPr>
                <a:t>:10907:0:99999:7:::0    </a:t>
              </a:r>
              <a:r>
                <a:rPr lang="ja-JP" altLang="en-US" sz="1600" dirty="0">
                  <a:latin typeface="AppleGothic"/>
                  <a:ea typeface="AppleGothic"/>
                  <a:cs typeface="AppleGothic"/>
                </a:rPr>
                <a:t> </a:t>
              </a:r>
              <a:r>
                <a:rPr lang="nl-NL" altLang="ja-JP" sz="1600" dirty="0">
                  <a:latin typeface="AppleGothic"/>
                  <a:ea typeface="AppleGothic"/>
                  <a:cs typeface="AppleGothic"/>
                </a:rPr>
                <a:t>-</a:t>
              </a:r>
              <a:r>
                <a:rPr lang="ja-JP" altLang="en-US" sz="1600" dirty="0">
                  <a:latin typeface="AppleGothic"/>
                  <a:ea typeface="AppleGothic"/>
                  <a:cs typeface="AppleGothic"/>
                </a:rPr>
                <a:t>②   </a:t>
              </a:r>
              <a:endParaRPr lang="en-US" altLang="ja-JP" sz="1600" dirty="0">
                <a:latin typeface="AppleGothic"/>
                <a:ea typeface="AppleGothic"/>
                <a:cs typeface="AppleGothic"/>
              </a:endParaRPr>
            </a:p>
          </p:txBody>
        </p:sp>
        <p:sp>
          <p:nvSpPr>
            <p:cNvPr id="6" name="テキスト ボックス 5"/>
            <p:cNvSpPr txBox="1"/>
            <p:nvPr/>
          </p:nvSpPr>
          <p:spPr>
            <a:xfrm>
              <a:off x="1475656" y="5428606"/>
              <a:ext cx="2016224" cy="646331"/>
            </a:xfrm>
            <a:prstGeom prst="rect">
              <a:avLst/>
            </a:prstGeom>
            <a:noFill/>
            <a:ln w="25400">
              <a:solidFill>
                <a:srgbClr val="FF0000"/>
              </a:solidFill>
            </a:ln>
          </p:spPr>
          <p:txBody>
            <a:bodyPr wrap="square" rtlCol="0">
              <a:spAutoFit/>
            </a:bodyPr>
            <a:lstStyle/>
            <a:p>
              <a:r>
                <a:rPr lang="en-US" altLang="ja-JP" sz="1800" dirty="0">
                  <a:latin typeface="Hiragino Maru Gothic Pro W4" panose="020F0400000000000000" pitchFamily="34" charset="-128"/>
                  <a:ea typeface="Hiragino Maru Gothic Pro W4" panose="020F0400000000000000" pitchFamily="34" charset="-128"/>
                  <a:cs typeface="ヒラギノ角ゴ Pro W3"/>
                </a:rPr>
                <a:t>s</a:t>
              </a:r>
              <a:r>
                <a:rPr kumimoji="1" lang="en-US" altLang="ja-JP" sz="1800" dirty="0">
                  <a:latin typeface="Hiragino Maru Gothic Pro W4" panose="020F0400000000000000" pitchFamily="34" charset="-128"/>
                  <a:ea typeface="Hiragino Maru Gothic Pro W4" panose="020F0400000000000000" pitchFamily="34" charset="-128"/>
                  <a:cs typeface="ヒラギノ角ゴ Pro W3"/>
                </a:rPr>
                <a:t>alt</a:t>
              </a:r>
              <a:r>
                <a:rPr lang="en-US" altLang="ja-JP" sz="1800" dirty="0">
                  <a:latin typeface="Hiragino Maru Gothic Pro W4" panose="020F0400000000000000" pitchFamily="34" charset="-128"/>
                  <a:ea typeface="Hiragino Maru Gothic Pro W4" panose="020F0400000000000000" pitchFamily="34" charset="-128"/>
                  <a:cs typeface="ヒラギノ角ゴ Pro W3"/>
                </a:rPr>
                <a:t> </a:t>
              </a:r>
              <a:r>
                <a:rPr kumimoji="1" lang="en-US" altLang="ja-JP" sz="1800" dirty="0">
                  <a:latin typeface="Hiragino Maru Gothic Pro W4" panose="020F0400000000000000" pitchFamily="34" charset="-128"/>
                  <a:ea typeface="Hiragino Maru Gothic Pro W4" panose="020F0400000000000000" pitchFamily="34" charset="-128"/>
                  <a:cs typeface="ヒラギノ角ゴ Pro W3"/>
                </a:rPr>
                <a:t>(</a:t>
              </a:r>
              <a:r>
                <a:rPr lang="ja-JP" altLang="en-US" sz="1800">
                  <a:latin typeface="Hiragino Maru Gothic Pro W4" panose="020F0400000000000000" pitchFamily="34" charset="-128"/>
                  <a:ea typeface="Hiragino Maru Gothic Pro W4" panose="020F0400000000000000" pitchFamily="34" charset="-128"/>
                  <a:cs typeface="ヒラギノ角ゴ Pro W3"/>
                </a:rPr>
                <a:t>ハッシュ</a:t>
              </a:r>
              <a:r>
                <a:rPr kumimoji="1" lang="ja-JP" altLang="en-US" sz="1800">
                  <a:latin typeface="Hiragino Maru Gothic Pro W4" panose="020F0400000000000000" pitchFamily="34" charset="-128"/>
                  <a:ea typeface="Hiragino Maru Gothic Pro W4" panose="020F0400000000000000" pitchFamily="34" charset="-128"/>
                  <a:cs typeface="ヒラギノ角ゴ Pro W3"/>
                </a:rPr>
                <a:t>化</a:t>
              </a:r>
              <a:r>
                <a:rPr kumimoji="1" lang="ja-JP" altLang="en-US" sz="1800" dirty="0">
                  <a:latin typeface="Hiragino Maru Gothic Pro W4" panose="020F0400000000000000" pitchFamily="34" charset="-128"/>
                  <a:ea typeface="Hiragino Maru Gothic Pro W4" panose="020F0400000000000000" pitchFamily="34" charset="-128"/>
                  <a:cs typeface="ヒラギノ角ゴ Pro W3"/>
                </a:rPr>
                <a:t>に利用する乱数）</a:t>
              </a:r>
            </a:p>
          </p:txBody>
        </p:sp>
        <p:sp>
          <p:nvSpPr>
            <p:cNvPr id="7" name="テキスト ボックス 6"/>
            <p:cNvSpPr txBox="1"/>
            <p:nvPr/>
          </p:nvSpPr>
          <p:spPr>
            <a:xfrm>
              <a:off x="3563888" y="5416015"/>
              <a:ext cx="4392488" cy="369332"/>
            </a:xfrm>
            <a:prstGeom prst="rect">
              <a:avLst/>
            </a:prstGeom>
            <a:noFill/>
            <a:ln w="25400">
              <a:solidFill>
                <a:srgbClr val="0000FF"/>
              </a:solidFill>
            </a:ln>
          </p:spPr>
          <p:txBody>
            <a:bodyPr wrap="square" rtlCol="0">
              <a:spAutoFit/>
            </a:bodyPr>
            <a:lstStyle/>
            <a:p>
              <a:r>
                <a:rPr kumimoji="1" lang="ja-JP" altLang="en-US" sz="1800" dirty="0">
                  <a:latin typeface="Hiragino Maru Gothic Pro W4" panose="020F0400000000000000" pitchFamily="34" charset="-128"/>
                  <a:ea typeface="Hiragino Maru Gothic Pro W4" panose="020F0400000000000000" pitchFamily="34" charset="-128"/>
                  <a:cs typeface="ヒラギノ角ゴ Pro W3"/>
                </a:rPr>
                <a:t>パスワード</a:t>
              </a:r>
              <a:r>
                <a:rPr kumimoji="1" lang="en-US" altLang="ja-JP" sz="1800" dirty="0">
                  <a:latin typeface="Hiragino Maru Gothic Pro W4" panose="020F0400000000000000" pitchFamily="34" charset="-128"/>
                  <a:ea typeface="Hiragino Maru Gothic Pro W4" panose="020F0400000000000000" pitchFamily="34" charset="-128"/>
                  <a:cs typeface="ヒラギノ角ゴ Pro W3"/>
                </a:rPr>
                <a:t> + salt</a:t>
              </a:r>
              <a:r>
                <a:rPr kumimoji="1" lang="ja-JP" altLang="en-US" sz="1800">
                  <a:latin typeface="Hiragino Maru Gothic Pro W4" panose="020F0400000000000000" pitchFamily="34" charset="-128"/>
                  <a:ea typeface="Hiragino Maru Gothic Pro W4" panose="020F0400000000000000" pitchFamily="34" charset="-128"/>
                  <a:cs typeface="ヒラギノ角ゴ Pro W3"/>
                </a:rPr>
                <a:t>を</a:t>
              </a:r>
              <a:r>
                <a:rPr lang="ja-JP" altLang="en-US" sz="1800">
                  <a:latin typeface="Hiragino Maru Gothic Pro W4" panose="020F0400000000000000" pitchFamily="34" charset="-128"/>
                  <a:ea typeface="Hiragino Maru Gothic Pro W4" panose="020F0400000000000000" pitchFamily="34" charset="-128"/>
                  <a:cs typeface="ヒラギノ角ゴ Pro W3"/>
                </a:rPr>
                <a:t>ハッシュ</a:t>
              </a:r>
              <a:r>
                <a:rPr kumimoji="1" lang="ja-JP" altLang="en-US" sz="1800">
                  <a:latin typeface="Hiragino Maru Gothic Pro W4" panose="020F0400000000000000" pitchFamily="34" charset="-128"/>
                  <a:ea typeface="Hiragino Maru Gothic Pro W4" panose="020F0400000000000000" pitchFamily="34" charset="-128"/>
                  <a:cs typeface="ヒラギノ角ゴ Pro W3"/>
                </a:rPr>
                <a:t>化した</a:t>
              </a:r>
              <a:r>
                <a:rPr kumimoji="1" lang="ja-JP" altLang="en-US" sz="1800" dirty="0">
                  <a:latin typeface="Hiragino Maru Gothic Pro W4" panose="020F0400000000000000" pitchFamily="34" charset="-128"/>
                  <a:ea typeface="Hiragino Maru Gothic Pro W4" panose="020F0400000000000000" pitchFamily="34" charset="-128"/>
                  <a:cs typeface="ヒラギノ角ゴ Pro W3"/>
                </a:rPr>
                <a:t>もの</a:t>
              </a:r>
            </a:p>
          </p:txBody>
        </p:sp>
        <p:sp>
          <p:nvSpPr>
            <p:cNvPr id="8" name="テキスト ボックス 7"/>
            <p:cNvSpPr txBox="1"/>
            <p:nvPr/>
          </p:nvSpPr>
          <p:spPr>
            <a:xfrm>
              <a:off x="323528" y="5428605"/>
              <a:ext cx="1008112" cy="587574"/>
            </a:xfrm>
            <a:prstGeom prst="rect">
              <a:avLst/>
            </a:prstGeom>
            <a:solidFill>
              <a:schemeClr val="tx2"/>
            </a:solidFill>
            <a:ln w="25400">
              <a:solidFill>
                <a:srgbClr val="008000"/>
              </a:solidFill>
            </a:ln>
          </p:spPr>
          <p:txBody>
            <a:bodyPr wrap="square" rtlCol="0">
              <a:spAutoFit/>
            </a:bodyPr>
            <a:lstStyle/>
            <a:p>
              <a:r>
                <a:rPr kumimoji="1" lang="ja-JP" altLang="en-US" sz="1800" dirty="0">
                  <a:latin typeface="Hiragino Maru Gothic Pro W4" panose="020F0400000000000000" pitchFamily="34" charset="-128"/>
                  <a:ea typeface="Hiragino Maru Gothic Pro W4" panose="020F0400000000000000" pitchFamily="34" charset="-128"/>
                  <a:cs typeface="ヒラギノ角ゴ Pro W3"/>
                </a:rPr>
                <a:t>暗号化の種類</a:t>
              </a:r>
            </a:p>
          </p:txBody>
        </p:sp>
        <p:cxnSp>
          <p:nvCxnSpPr>
            <p:cNvPr id="10" name="直線矢印コネクタ 9"/>
            <p:cNvCxnSpPr/>
            <p:nvPr/>
          </p:nvCxnSpPr>
          <p:spPr>
            <a:xfrm flipV="1">
              <a:off x="820281" y="5066467"/>
              <a:ext cx="0" cy="261847"/>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1" name="直線矢印コネクタ 10"/>
            <p:cNvCxnSpPr/>
            <p:nvPr/>
          </p:nvCxnSpPr>
          <p:spPr>
            <a:xfrm flipV="1">
              <a:off x="1835696" y="5066467"/>
              <a:ext cx="0" cy="26184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直線矢印コネクタ 11"/>
            <p:cNvCxnSpPr/>
            <p:nvPr/>
          </p:nvCxnSpPr>
          <p:spPr>
            <a:xfrm flipV="1">
              <a:off x="4283968" y="5069956"/>
              <a:ext cx="0" cy="261847"/>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0236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0F3832-6B3B-9D42-A128-6F71F1EA8699}"/>
              </a:ext>
            </a:extLst>
          </p:cNvPr>
          <p:cNvSpPr>
            <a:spLocks noGrp="1"/>
          </p:cNvSpPr>
          <p:nvPr>
            <p:ph type="title"/>
          </p:nvPr>
        </p:nvSpPr>
        <p:spPr/>
        <p:txBody>
          <a:bodyPr/>
          <a:lstStyle/>
          <a:p>
            <a:r>
              <a:rPr kumimoji="1" lang="ja-JP" altLang="en-US" b="1">
                <a:latin typeface="Hiragino Kaku Gothic Pro W6" panose="020B0300000000000000" pitchFamily="34" charset="-128"/>
                <a:ea typeface="Hiragino Kaku Gothic Pro W6" panose="020B0300000000000000" pitchFamily="34" charset="-128"/>
              </a:rPr>
              <a:t>余談</a:t>
            </a:r>
            <a:r>
              <a:rPr kumimoji="1" lang="en-US" altLang="ja-JP" b="1" dirty="0">
                <a:latin typeface="Hiragino Kaku Gothic Pro W6" panose="020B0300000000000000" pitchFamily="34" charset="-128"/>
                <a:ea typeface="Hiragino Kaku Gothic Pro W6" panose="020B0300000000000000" pitchFamily="34" charset="-128"/>
              </a:rPr>
              <a:t>1</a:t>
            </a:r>
            <a:r>
              <a:rPr kumimoji="1" lang="ja-JP" altLang="en-US" b="1">
                <a:latin typeface="Hiragino Kaku Gothic Pro W6" panose="020B0300000000000000" pitchFamily="34" charset="-128"/>
                <a:ea typeface="Hiragino Kaku Gothic Pro W6" panose="020B0300000000000000" pitchFamily="34" charset="-128"/>
              </a:rPr>
              <a:t>：</a:t>
            </a:r>
            <a:r>
              <a:rPr kumimoji="1" lang="en-US" altLang="ja-JP" b="1" dirty="0">
                <a:latin typeface="Hiragino Kaku Gothic Pro W6" panose="020B0300000000000000" pitchFamily="34" charset="-128"/>
                <a:ea typeface="Hiragino Kaku Gothic Pro W6" panose="020B0300000000000000" pitchFamily="34" charset="-128"/>
              </a:rPr>
              <a:t>DES</a:t>
            </a:r>
            <a:endParaRPr kumimoji="1" lang="ja-JP" altLang="en-US" b="1">
              <a:latin typeface="Hiragino Kaku Gothic Pro W6" panose="020B0300000000000000" pitchFamily="34" charset="-128"/>
              <a:ea typeface="Hiragino Kaku Gothic Pro W6" panose="020B0300000000000000" pitchFamily="34" charset="-128"/>
            </a:endParaRPr>
          </a:p>
        </p:txBody>
      </p:sp>
      <p:sp>
        <p:nvSpPr>
          <p:cNvPr id="3" name="コンテンツ プレースホルダー 2">
            <a:extLst>
              <a:ext uri="{FF2B5EF4-FFF2-40B4-BE49-F238E27FC236}">
                <a16:creationId xmlns:a16="http://schemas.microsoft.com/office/drawing/2014/main" id="{EA34BB93-BB0E-1746-B2AB-D1DA61AD699F}"/>
              </a:ext>
            </a:extLst>
          </p:cNvPr>
          <p:cNvSpPr>
            <a:spLocks noGrp="1"/>
          </p:cNvSpPr>
          <p:nvPr>
            <p:ph idx="1"/>
          </p:nvPr>
        </p:nvSpPr>
        <p:spPr>
          <a:xfrm>
            <a:off x="0" y="908720"/>
            <a:ext cx="9144000" cy="1296144"/>
          </a:xfrm>
        </p:spPr>
        <p:txBody>
          <a:bodyPr/>
          <a:lstStyle/>
          <a:p>
            <a:r>
              <a:rPr lang="en-US" altLang="ja-JP" sz="2000" dirty="0">
                <a:latin typeface="Hiragino Maru Gothic Pro W4" panose="020F0400000000000000" pitchFamily="34" charset="-128"/>
              </a:rPr>
              <a:t>DES</a:t>
            </a:r>
            <a:r>
              <a:rPr lang="ja-JP" altLang="en-US" sz="2000">
                <a:latin typeface="Hiragino Maru Gothic Pro W4" panose="020F0400000000000000" pitchFamily="34" charset="-128"/>
              </a:rPr>
              <a:t>では、</a:t>
            </a:r>
            <a:r>
              <a:rPr lang="en-US" altLang="ja-JP" sz="2000" dirty="0">
                <a:latin typeface="Hiragino Maru Gothic Pro W4" panose="020F0400000000000000" pitchFamily="34" charset="-128"/>
              </a:rPr>
              <a:t>64bit</a:t>
            </a:r>
            <a:r>
              <a:rPr lang="ja-JP" altLang="en-US" sz="2000">
                <a:latin typeface="Hiragino Maru Gothic Pro W4" panose="020F0400000000000000" pitchFamily="34" charset="-128"/>
              </a:rPr>
              <a:t>単位のデータに対して、ビット位置の変更（転置）やテーブル参照による置き換え（置換）、</a:t>
            </a:r>
            <a:r>
              <a:rPr lang="en-US" altLang="ja-JP" sz="2000" dirty="0">
                <a:latin typeface="Hiragino Maru Gothic Pro W4" panose="020F0400000000000000" pitchFamily="34" charset="-128"/>
              </a:rPr>
              <a:t>XOR</a:t>
            </a:r>
            <a:r>
              <a:rPr lang="ja-JP" altLang="en-US" sz="2000">
                <a:latin typeface="Hiragino Maru Gothic Pro W4" panose="020F0400000000000000" pitchFamily="34" charset="-128"/>
              </a:rPr>
              <a:t>演算、シフト、繰り返し処理などを組み合わせて、入力されたデータを可能な限り「かき混ぜる」という処理を行っている。</a:t>
            </a:r>
            <a:endParaRPr kumimoji="1" lang="ja-JP" altLang="en-US" sz="2000">
              <a:latin typeface="Hiragino Maru Gothic Pro W4" panose="020F0400000000000000" pitchFamily="34" charset="-128"/>
            </a:endParaRPr>
          </a:p>
        </p:txBody>
      </p:sp>
      <p:pic>
        <p:nvPicPr>
          <p:cNvPr id="4" name="図 3">
            <a:extLst>
              <a:ext uri="{FF2B5EF4-FFF2-40B4-BE49-F238E27FC236}">
                <a16:creationId xmlns:a16="http://schemas.microsoft.com/office/drawing/2014/main" id="{C275BE97-8ADB-944B-A63A-D4EA698F1BBF}"/>
              </a:ext>
            </a:extLst>
          </p:cNvPr>
          <p:cNvPicPr>
            <a:picLocks noChangeAspect="1"/>
          </p:cNvPicPr>
          <p:nvPr/>
        </p:nvPicPr>
        <p:blipFill>
          <a:blip r:embed="rId3"/>
          <a:stretch>
            <a:fillRect/>
          </a:stretch>
        </p:blipFill>
        <p:spPr>
          <a:xfrm>
            <a:off x="685800" y="2348880"/>
            <a:ext cx="3746500" cy="4305300"/>
          </a:xfrm>
          <a:prstGeom prst="rect">
            <a:avLst/>
          </a:prstGeom>
        </p:spPr>
      </p:pic>
      <p:pic>
        <p:nvPicPr>
          <p:cNvPr id="5" name="図 4">
            <a:extLst>
              <a:ext uri="{FF2B5EF4-FFF2-40B4-BE49-F238E27FC236}">
                <a16:creationId xmlns:a16="http://schemas.microsoft.com/office/drawing/2014/main" id="{1F1946EE-DC71-104A-8C29-C182EAC7532A}"/>
              </a:ext>
            </a:extLst>
          </p:cNvPr>
          <p:cNvPicPr>
            <a:picLocks noChangeAspect="1"/>
          </p:cNvPicPr>
          <p:nvPr/>
        </p:nvPicPr>
        <p:blipFill>
          <a:blip r:embed="rId4"/>
          <a:stretch>
            <a:fillRect/>
          </a:stretch>
        </p:blipFill>
        <p:spPr>
          <a:xfrm>
            <a:off x="4860032" y="2319834"/>
            <a:ext cx="3490101" cy="2981374"/>
          </a:xfrm>
          <a:prstGeom prst="rect">
            <a:avLst/>
          </a:prstGeom>
        </p:spPr>
      </p:pic>
      <p:sp>
        <p:nvSpPr>
          <p:cNvPr id="6" name="テキスト ボックス 5">
            <a:extLst>
              <a:ext uri="{FF2B5EF4-FFF2-40B4-BE49-F238E27FC236}">
                <a16:creationId xmlns:a16="http://schemas.microsoft.com/office/drawing/2014/main" id="{1511ED52-55C3-0940-BCBE-0F0DC9562A09}"/>
              </a:ext>
            </a:extLst>
          </p:cNvPr>
          <p:cNvSpPr txBox="1"/>
          <p:nvPr/>
        </p:nvSpPr>
        <p:spPr>
          <a:xfrm>
            <a:off x="755576" y="2348880"/>
            <a:ext cx="2088232" cy="369332"/>
          </a:xfrm>
          <a:prstGeom prst="rect">
            <a:avLst/>
          </a:prstGeom>
          <a:noFill/>
        </p:spPr>
        <p:txBody>
          <a:bodyPr wrap="square" rtlCol="0">
            <a:spAutoFit/>
          </a:bodyPr>
          <a:lstStyle/>
          <a:p>
            <a:r>
              <a:rPr kumimoji="1" lang="en-US" altLang="ja-JP" sz="1800" dirty="0">
                <a:latin typeface="Hiragino Maru Gothic Pro W4" panose="020F0400000000000000" pitchFamily="34" charset="-128"/>
                <a:ea typeface="Hiragino Maru Gothic Pro W4" panose="020F0400000000000000" pitchFamily="34" charset="-128"/>
              </a:rPr>
              <a:t>DES</a:t>
            </a:r>
            <a:r>
              <a:rPr kumimoji="1" lang="ja-JP" altLang="en-US" sz="1800">
                <a:latin typeface="Hiragino Maru Gothic Pro W4" panose="020F0400000000000000" pitchFamily="34" charset="-128"/>
                <a:ea typeface="Hiragino Maru Gothic Pro W4" panose="020F0400000000000000" pitchFamily="34" charset="-128"/>
              </a:rPr>
              <a:t>の暗号化処理</a:t>
            </a:r>
          </a:p>
        </p:txBody>
      </p:sp>
      <p:sp>
        <p:nvSpPr>
          <p:cNvPr id="7" name="テキスト ボックス 6">
            <a:extLst>
              <a:ext uri="{FF2B5EF4-FFF2-40B4-BE49-F238E27FC236}">
                <a16:creationId xmlns:a16="http://schemas.microsoft.com/office/drawing/2014/main" id="{0404B7DF-ED15-704B-9822-7014D5491308}"/>
              </a:ext>
            </a:extLst>
          </p:cNvPr>
          <p:cNvSpPr txBox="1"/>
          <p:nvPr/>
        </p:nvSpPr>
        <p:spPr>
          <a:xfrm>
            <a:off x="4788024" y="2319834"/>
            <a:ext cx="2088232" cy="369332"/>
          </a:xfrm>
          <a:prstGeom prst="rect">
            <a:avLst/>
          </a:prstGeom>
          <a:noFill/>
        </p:spPr>
        <p:txBody>
          <a:bodyPr wrap="square" rtlCol="0">
            <a:spAutoFit/>
          </a:bodyPr>
          <a:lstStyle/>
          <a:p>
            <a:r>
              <a:rPr kumimoji="1" lang="ja-JP" altLang="en-US" sz="1800">
                <a:latin typeface="Hiragino Maru Gothic Pro W4" panose="020F0400000000000000" pitchFamily="34" charset="-128"/>
                <a:ea typeface="Hiragino Maru Gothic Pro W4" panose="020F0400000000000000" pitchFamily="34" charset="-128"/>
              </a:rPr>
              <a:t>暗号化関数</a:t>
            </a:r>
          </a:p>
        </p:txBody>
      </p:sp>
      <p:sp>
        <p:nvSpPr>
          <p:cNvPr id="8" name="テキスト ボックス 7">
            <a:extLst>
              <a:ext uri="{FF2B5EF4-FFF2-40B4-BE49-F238E27FC236}">
                <a16:creationId xmlns:a16="http://schemas.microsoft.com/office/drawing/2014/main" id="{3D2DD73E-045F-FC4B-AFAC-B9A4B2DCD0FA}"/>
              </a:ext>
            </a:extLst>
          </p:cNvPr>
          <p:cNvSpPr txBox="1"/>
          <p:nvPr/>
        </p:nvSpPr>
        <p:spPr>
          <a:xfrm>
            <a:off x="4860032" y="6021288"/>
            <a:ext cx="4350422" cy="276999"/>
          </a:xfrm>
          <a:prstGeom prst="rect">
            <a:avLst/>
          </a:prstGeom>
          <a:noFill/>
        </p:spPr>
        <p:txBody>
          <a:bodyPr wrap="square" rtlCol="0">
            <a:spAutoFit/>
          </a:bodyPr>
          <a:lstStyle/>
          <a:p>
            <a:r>
              <a:rPr lang="en-US" altLang="ja-JP" sz="1200" dirty="0"/>
              <a:t>(https://</a:t>
            </a:r>
            <a:r>
              <a:rPr lang="en-US" altLang="ja-JP" sz="1200" dirty="0" err="1"/>
              <a:t>www.atmarkit.co.jp</a:t>
            </a:r>
            <a:r>
              <a:rPr lang="en-US" altLang="ja-JP" sz="1200" dirty="0"/>
              <a:t>/</a:t>
            </a:r>
            <a:r>
              <a:rPr lang="en-US" altLang="ja-JP" sz="1200" dirty="0" err="1"/>
              <a:t>ait</a:t>
            </a:r>
            <a:r>
              <a:rPr lang="en-US" altLang="ja-JP" sz="1200" dirty="0"/>
              <a:t>/articles/1505/21/news030.html)</a:t>
            </a:r>
            <a:endParaRPr kumimoji="1" lang="ja-JP" altLang="en-US" sz="1200" dirty="0"/>
          </a:p>
        </p:txBody>
      </p:sp>
    </p:spTree>
    <p:extLst>
      <p:ext uri="{BB962C8B-B14F-4D97-AF65-F5344CB8AC3E}">
        <p14:creationId xmlns:p14="http://schemas.microsoft.com/office/powerpoint/2010/main" val="28515648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62C5B8-D462-9145-8C62-E728EE8608A9}"/>
              </a:ext>
            </a:extLst>
          </p:cNvPr>
          <p:cNvSpPr>
            <a:spLocks noGrp="1"/>
          </p:cNvSpPr>
          <p:nvPr>
            <p:ph type="title"/>
          </p:nvPr>
        </p:nvSpPr>
        <p:spPr/>
        <p:txBody>
          <a:bodyPr/>
          <a:lstStyle/>
          <a:p>
            <a:r>
              <a:rPr lang="ja-JP" altLang="en-US" b="1">
                <a:latin typeface="Hiragino Kaku Gothic Pro W6" panose="020B0300000000000000" pitchFamily="34" charset="-128"/>
                <a:ea typeface="Hiragino Kaku Gothic Pro W6" panose="020B0300000000000000" pitchFamily="34" charset="-128"/>
              </a:rPr>
              <a:t>余談</a:t>
            </a:r>
            <a:r>
              <a:rPr lang="en-US" altLang="ja-JP" b="1" dirty="0">
                <a:latin typeface="Hiragino Kaku Gothic Pro W6" panose="020B0300000000000000" pitchFamily="34" charset="-128"/>
                <a:ea typeface="Hiragino Kaku Gothic Pro W6" panose="020B0300000000000000" pitchFamily="34" charset="-128"/>
              </a:rPr>
              <a:t>2</a:t>
            </a:r>
            <a:r>
              <a:rPr lang="ja-JP" altLang="en-US" b="1">
                <a:latin typeface="Hiragino Kaku Gothic Pro W6" panose="020B0300000000000000" pitchFamily="34" charset="-128"/>
                <a:ea typeface="Hiragino Kaku Gothic Pro W6" panose="020B0300000000000000" pitchFamily="34" charset="-128"/>
              </a:rPr>
              <a:t>：</a:t>
            </a:r>
            <a:r>
              <a:rPr lang="en-US" altLang="ja-JP" b="1" dirty="0">
                <a:latin typeface="Hiragino Kaku Gothic Pro W6" panose="020B0300000000000000" pitchFamily="34" charset="-128"/>
                <a:ea typeface="Hiragino Kaku Gothic Pro W6" panose="020B0300000000000000" pitchFamily="34" charset="-128"/>
              </a:rPr>
              <a:t>SHA-512</a:t>
            </a:r>
            <a:endParaRPr kumimoji="1" lang="ja-JP" altLang="en-US" b="1">
              <a:latin typeface="Hiragino Kaku Gothic Pro W6" panose="020B0300000000000000" pitchFamily="34" charset="-128"/>
              <a:ea typeface="Hiragino Kaku Gothic Pro W6" panose="020B0300000000000000" pitchFamily="34" charset="-128"/>
            </a:endParaRPr>
          </a:p>
        </p:txBody>
      </p:sp>
      <p:sp>
        <p:nvSpPr>
          <p:cNvPr id="3" name="コンテンツ プレースホルダー 2">
            <a:extLst>
              <a:ext uri="{FF2B5EF4-FFF2-40B4-BE49-F238E27FC236}">
                <a16:creationId xmlns:a16="http://schemas.microsoft.com/office/drawing/2014/main" id="{BA9B9DE0-43A4-3540-87DA-18319F1C6C77}"/>
              </a:ext>
            </a:extLst>
          </p:cNvPr>
          <p:cNvSpPr>
            <a:spLocks noGrp="1"/>
          </p:cNvSpPr>
          <p:nvPr>
            <p:ph idx="1"/>
          </p:nvPr>
        </p:nvSpPr>
        <p:spPr>
          <a:xfrm>
            <a:off x="0" y="908720"/>
            <a:ext cx="9144000" cy="5257130"/>
          </a:xfrm>
        </p:spPr>
        <p:txBody>
          <a:bodyPr/>
          <a:lstStyle/>
          <a:p>
            <a:r>
              <a:rPr lang="en-US" altLang="ja-JP" sz="2000" dirty="0">
                <a:latin typeface="Hiragino Maru Gothic Pro W4" panose="020F0400000000000000" pitchFamily="34" charset="-128"/>
              </a:rPr>
              <a:t>SHA-512</a:t>
            </a:r>
            <a:r>
              <a:rPr lang="ja-JP" altLang="en-US" sz="2000">
                <a:latin typeface="Hiragino Maru Gothic Pro W4" panose="020F0400000000000000" pitchFamily="34" charset="-128"/>
              </a:rPr>
              <a:t>とは、任意の長さの原文から固定長の特徴的な値を算出するハッシュ関数（要約関数）の</a:t>
            </a:r>
            <a:r>
              <a:rPr lang="en-US" altLang="ja-JP" sz="2000" dirty="0">
                <a:latin typeface="Hiragino Maru Gothic Pro W4" panose="020F0400000000000000" pitchFamily="34" charset="-128"/>
              </a:rPr>
              <a:t>1</a:t>
            </a:r>
            <a:r>
              <a:rPr lang="ja-JP" altLang="en-US" sz="2000">
                <a:latin typeface="Hiragino Maru Gothic Pro W4" panose="020F0400000000000000" pitchFamily="34" charset="-128"/>
              </a:rPr>
              <a:t>つ。どんな長さの原文からも</a:t>
            </a:r>
            <a:r>
              <a:rPr lang="en-US" altLang="ja-JP" sz="2000" dirty="0">
                <a:latin typeface="Hiragino Maru Gothic Pro W4" panose="020F0400000000000000" pitchFamily="34" charset="-128"/>
              </a:rPr>
              <a:t>512</a:t>
            </a:r>
            <a:r>
              <a:rPr lang="ja-JP" altLang="en-US" sz="2000">
                <a:latin typeface="Hiragino Maru Gothic Pro W4" panose="020F0400000000000000" pitchFamily="34" charset="-128"/>
              </a:rPr>
              <a:t>ビットのハッシュ値を算出（ハッシュ化）する。</a:t>
            </a:r>
            <a:br>
              <a:rPr lang="en-US" altLang="ja-JP" sz="2000" dirty="0">
                <a:latin typeface="Hiragino Maru Gothic Pro W4" panose="020F0400000000000000" pitchFamily="34" charset="-128"/>
              </a:rPr>
            </a:br>
            <a:endParaRPr lang="en-US" altLang="ja-JP" sz="2000" dirty="0">
              <a:latin typeface="Hiragino Maru Gothic Pro W4" panose="020F0400000000000000" pitchFamily="34" charset="-128"/>
            </a:endParaRPr>
          </a:p>
          <a:p>
            <a:r>
              <a:rPr kumimoji="1" lang="ja-JP" altLang="en-US" sz="2000">
                <a:latin typeface="Hiragino Maru Gothic Pro W4" panose="020F0400000000000000" pitchFamily="34" charset="-128"/>
              </a:rPr>
              <a:t>ハッシュ化</a:t>
            </a:r>
            <a:r>
              <a:rPr kumimoji="1" lang="en-US" altLang="ja-JP" sz="2000" dirty="0">
                <a:latin typeface="Hiragino Maru Gothic Pro W4" panose="020F0400000000000000" pitchFamily="34" charset="-128"/>
              </a:rPr>
              <a:t> 〜</a:t>
            </a:r>
            <a:r>
              <a:rPr lang="en-US" altLang="ja-JP" sz="2000" dirty="0">
                <a:latin typeface="Hiragino Maru Gothic Pro W4" panose="020F0400000000000000" pitchFamily="34" charset="-128"/>
              </a:rPr>
              <a:t> </a:t>
            </a:r>
            <a:r>
              <a:rPr lang="ja-JP" altLang="en-US" sz="2000">
                <a:latin typeface="Hiragino Maru Gothic Pro W4" panose="020F0400000000000000" pitchFamily="34" charset="-128"/>
              </a:rPr>
              <a:t>データの非可逆変換（暗号化ではない）</a:t>
            </a:r>
            <a:endParaRPr lang="en-US" altLang="ja-JP" sz="2000" dirty="0">
              <a:latin typeface="Hiragino Maru Gothic Pro W4" panose="020F0400000000000000" pitchFamily="34" charset="-128"/>
            </a:endParaRPr>
          </a:p>
          <a:p>
            <a:endParaRPr lang="en-US" altLang="ja-JP" sz="2000" dirty="0">
              <a:latin typeface="Hiragino Maru Gothic Pro W4" panose="020F0400000000000000" pitchFamily="34" charset="-128"/>
            </a:endParaRPr>
          </a:p>
          <a:p>
            <a:endParaRPr lang="en-US" altLang="ja-JP" sz="2000" dirty="0">
              <a:latin typeface="Hiragino Maru Gothic Pro W4" panose="020F0400000000000000" pitchFamily="34" charset="-128"/>
            </a:endParaRPr>
          </a:p>
          <a:p>
            <a:endParaRPr lang="en-US" altLang="ja-JP" sz="2000" dirty="0">
              <a:latin typeface="Hiragino Maru Gothic Pro W4" panose="020F0400000000000000" pitchFamily="34" charset="-128"/>
            </a:endParaRPr>
          </a:p>
          <a:p>
            <a:endParaRPr lang="en-US" altLang="ja-JP" sz="2000" dirty="0">
              <a:latin typeface="Hiragino Maru Gothic Pro W4" panose="020F0400000000000000" pitchFamily="34" charset="-128"/>
            </a:endParaRPr>
          </a:p>
          <a:p>
            <a:r>
              <a:rPr lang="ja-JP" altLang="en-US" sz="2000">
                <a:latin typeface="Hiragino Maru Gothic Pro W4" panose="020F0400000000000000" pitchFamily="34" charset="-128"/>
              </a:rPr>
              <a:t>暗号化ではなくハッシュ化なので、復号できない。</a:t>
            </a:r>
            <a:endParaRPr lang="en-US" altLang="ja-JP" sz="2000" dirty="0">
              <a:latin typeface="Hiragino Maru Gothic Pro W4" panose="020F0400000000000000" pitchFamily="34" charset="-128"/>
            </a:endParaRPr>
          </a:p>
        </p:txBody>
      </p:sp>
      <p:pic>
        <p:nvPicPr>
          <p:cNvPr id="4" name="図 3">
            <a:extLst>
              <a:ext uri="{FF2B5EF4-FFF2-40B4-BE49-F238E27FC236}">
                <a16:creationId xmlns:a16="http://schemas.microsoft.com/office/drawing/2014/main" id="{9E87ECB4-0CF8-3C4F-8416-55B989199908}"/>
              </a:ext>
            </a:extLst>
          </p:cNvPr>
          <p:cNvPicPr>
            <a:picLocks noChangeAspect="1"/>
          </p:cNvPicPr>
          <p:nvPr/>
        </p:nvPicPr>
        <p:blipFill>
          <a:blip r:embed="rId3"/>
          <a:stretch>
            <a:fillRect/>
          </a:stretch>
        </p:blipFill>
        <p:spPr>
          <a:xfrm>
            <a:off x="1115616" y="2596607"/>
            <a:ext cx="2016224" cy="1348126"/>
          </a:xfrm>
          <a:prstGeom prst="rect">
            <a:avLst/>
          </a:prstGeom>
        </p:spPr>
      </p:pic>
      <p:pic>
        <p:nvPicPr>
          <p:cNvPr id="5" name="図 4">
            <a:extLst>
              <a:ext uri="{FF2B5EF4-FFF2-40B4-BE49-F238E27FC236}">
                <a16:creationId xmlns:a16="http://schemas.microsoft.com/office/drawing/2014/main" id="{D91AFDE1-A82D-834C-8883-73E8F5FFACD5}"/>
              </a:ext>
            </a:extLst>
          </p:cNvPr>
          <p:cNvPicPr>
            <a:picLocks noChangeAspect="1"/>
          </p:cNvPicPr>
          <p:nvPr/>
        </p:nvPicPr>
        <p:blipFill>
          <a:blip r:embed="rId4"/>
          <a:stretch>
            <a:fillRect/>
          </a:stretch>
        </p:blipFill>
        <p:spPr>
          <a:xfrm>
            <a:off x="4932040" y="2553072"/>
            <a:ext cx="1855548" cy="1391661"/>
          </a:xfrm>
          <a:prstGeom prst="rect">
            <a:avLst/>
          </a:prstGeom>
        </p:spPr>
      </p:pic>
      <p:sp>
        <p:nvSpPr>
          <p:cNvPr id="6" name="右矢印 5">
            <a:extLst>
              <a:ext uri="{FF2B5EF4-FFF2-40B4-BE49-F238E27FC236}">
                <a16:creationId xmlns:a16="http://schemas.microsoft.com/office/drawing/2014/main" id="{D0460E86-3B3D-C94E-A1FE-3B329A89F6C6}"/>
              </a:ext>
            </a:extLst>
          </p:cNvPr>
          <p:cNvSpPr/>
          <p:nvPr/>
        </p:nvSpPr>
        <p:spPr>
          <a:xfrm>
            <a:off x="3419872" y="3068960"/>
            <a:ext cx="1224136" cy="360040"/>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7B7C3D89-5206-B043-BFDF-99C99600705F}"/>
              </a:ext>
            </a:extLst>
          </p:cNvPr>
          <p:cNvSpPr/>
          <p:nvPr/>
        </p:nvSpPr>
        <p:spPr>
          <a:xfrm>
            <a:off x="4644008" y="5874140"/>
            <a:ext cx="4546437" cy="461665"/>
          </a:xfrm>
          <a:prstGeom prst="rect">
            <a:avLst/>
          </a:prstGeom>
        </p:spPr>
        <p:txBody>
          <a:bodyPr wrap="none">
            <a:spAutoFit/>
          </a:bodyPr>
          <a:lstStyle/>
          <a:p>
            <a:r>
              <a:rPr lang="en-US" altLang="ja-JP" dirty="0">
                <a:latin typeface="Arial" panose="020B0604020202020204" pitchFamily="34" charset="0"/>
                <a:cs typeface="Arial" panose="020B0604020202020204" pitchFamily="34" charset="0"/>
              </a:rPr>
              <a:t>(</a:t>
            </a:r>
            <a:r>
              <a:rPr lang="ja-JP" altLang="en-US" dirty="0">
                <a:latin typeface="Arial" panose="020B0604020202020204" pitchFamily="34" charset="0"/>
                <a:cs typeface="Arial" panose="020B0604020202020204" pitchFamily="34" charset="0"/>
              </a:rPr>
              <a:t>http://e-words.jp/w/SHA-2.html</a:t>
            </a:r>
            <a:r>
              <a:rPr lang="en-US" altLang="ja-JP" dirty="0">
                <a:latin typeface="Arial" panose="020B0604020202020204" pitchFamily="34" charset="0"/>
                <a:cs typeface="Arial" panose="020B0604020202020204" pitchFamily="34" charset="0"/>
              </a:rPr>
              <a:t>)</a:t>
            </a:r>
            <a:endParaRPr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789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latin typeface="Hiragino Kaku Gothic Pro W6" charset="-128"/>
                <a:ea typeface="Hiragino Kaku Gothic Pro W6" charset="-128"/>
                <a:cs typeface="Hiragino Kaku Gothic Pro W6" charset="-128"/>
              </a:rPr>
              <a:t>後半のまとめ</a:t>
            </a:r>
          </a:p>
        </p:txBody>
      </p:sp>
      <p:sp>
        <p:nvSpPr>
          <p:cNvPr id="3" name="コンテンツ プレースホルダー 2"/>
          <p:cNvSpPr>
            <a:spLocks noGrp="1"/>
          </p:cNvSpPr>
          <p:nvPr>
            <p:ph idx="1"/>
          </p:nvPr>
        </p:nvSpPr>
        <p:spPr>
          <a:xfrm>
            <a:off x="469454" y="1124744"/>
            <a:ext cx="8206680" cy="5184576"/>
          </a:xfrm>
        </p:spPr>
        <p:txBody>
          <a:bodyPr/>
          <a:lstStyle/>
          <a:p>
            <a:r>
              <a:rPr kumimoji="1" lang="ja-JP" altLang="en-US" sz="2800" dirty="0">
                <a:latin typeface="Hiragino Maru Gothic Pro W4" panose="020F0400000000000000" pitchFamily="34" charset="-128"/>
                <a:ea typeface="Hiragino Maru Gothic Pro W4" panose="020F0400000000000000" pitchFamily="34" charset="-128"/>
                <a:cs typeface="ヒラギノ角ゴ Pro W3"/>
              </a:rPr>
              <a:t>推測されやすい「悪い」パスワードはつけない</a:t>
            </a:r>
            <a:endParaRPr lang="en-US" altLang="ja-JP" sz="2800" dirty="0">
              <a:latin typeface="Hiragino Maru Gothic Pro W4" panose="020F0400000000000000" pitchFamily="34" charset="-128"/>
              <a:ea typeface="Hiragino Maru Gothic Pro W4" panose="020F0400000000000000" pitchFamily="34" charset="-128"/>
              <a:cs typeface="ヒラギノ角ゴ Pro W3"/>
            </a:endParaRPr>
          </a:p>
          <a:p>
            <a:pPr lvl="1"/>
            <a:r>
              <a:rPr lang="ja-JP" altLang="en-US" sz="2400" dirty="0">
                <a:latin typeface="Hiragino Maru Gothic Pro W4" panose="020F0400000000000000" pitchFamily="34" charset="-128"/>
                <a:ea typeface="Hiragino Maru Gothic Pro W4" panose="020F0400000000000000" pitchFamily="34" charset="-128"/>
                <a:cs typeface="ヒラギノ角ゴ Pro W3"/>
              </a:rPr>
              <a:t>個人情報</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2400" dirty="0">
                <a:latin typeface="Hiragino Maru Gothic Pro W4" panose="020F0400000000000000" pitchFamily="34" charset="-128"/>
                <a:ea typeface="Hiragino Maru Gothic Pro W4" panose="020F0400000000000000" pitchFamily="34" charset="-128"/>
                <a:cs typeface="ヒラギノ角ゴ Pro W3"/>
              </a:rPr>
              <a:t>辞書に載っている単語など</a:t>
            </a:r>
            <a:endParaRPr lang="en-US" altLang="ja-JP" sz="2400" dirty="0">
              <a:latin typeface="Hiragino Maru Gothic Pro W4" panose="020F0400000000000000" pitchFamily="34" charset="-128"/>
              <a:ea typeface="Hiragino Maru Gothic Pro W4" panose="020F0400000000000000" pitchFamily="34" charset="-128"/>
              <a:cs typeface="ヒラギノ角ゴ Pro W3"/>
            </a:endParaRPr>
          </a:p>
          <a:p>
            <a:pPr lvl="1"/>
            <a:endParaRPr kumimoji="1" lang="en-US" altLang="ja-JP" sz="1000" dirty="0">
              <a:latin typeface="Hiragino Maru Gothic Pro W4" panose="020F0400000000000000" pitchFamily="34" charset="-128"/>
              <a:ea typeface="Hiragino Maru Gothic Pro W4" panose="020F0400000000000000" pitchFamily="34" charset="-128"/>
              <a:cs typeface="ヒラギノ角ゴ Pro W3"/>
            </a:endParaRPr>
          </a:p>
          <a:p>
            <a:r>
              <a:rPr kumimoji="1" lang="ja-JP" altLang="en-US" sz="2800" dirty="0">
                <a:latin typeface="Hiragino Maru Gothic Pro W4" panose="020F0400000000000000" pitchFamily="34" charset="-128"/>
                <a:ea typeface="Hiragino Maru Gothic Pro W4" panose="020F0400000000000000" pitchFamily="34" charset="-128"/>
                <a:cs typeface="ヒラギノ角ゴ Pro W3"/>
              </a:rPr>
              <a:t>パスワードに関するマナー</a:t>
            </a:r>
            <a:endParaRPr lang="en-US" altLang="ja-JP" sz="2800" dirty="0">
              <a:latin typeface="Hiragino Maru Gothic Pro W4" panose="020F0400000000000000" pitchFamily="34" charset="-128"/>
              <a:ea typeface="Hiragino Maru Gothic Pro W4" panose="020F0400000000000000" pitchFamily="34" charset="-128"/>
              <a:cs typeface="ヒラギノ角ゴ Pro W3"/>
            </a:endParaRPr>
          </a:p>
          <a:p>
            <a:pPr lvl="1"/>
            <a:r>
              <a:rPr lang="ja-JP" altLang="en-US" sz="2400" dirty="0">
                <a:latin typeface="Hiragino Maru Gothic Pro W4" panose="020F0400000000000000" pitchFamily="34" charset="-128"/>
                <a:ea typeface="Hiragino Maru Gothic Pro W4" panose="020F0400000000000000" pitchFamily="34" charset="-128"/>
                <a:cs typeface="ヒラギノ角ゴ Pro W3"/>
              </a:rPr>
              <a:t>人が入力しているところは決して見ない</a:t>
            </a:r>
            <a:endParaRPr lang="en-US" altLang="ja-JP" sz="2400" dirty="0">
              <a:latin typeface="Hiragino Maru Gothic Pro W4" panose="020F0400000000000000" pitchFamily="34" charset="-128"/>
              <a:ea typeface="Hiragino Maru Gothic Pro W4" panose="020F0400000000000000" pitchFamily="34" charset="-128"/>
              <a:cs typeface="ヒラギノ角ゴ Pro W3"/>
            </a:endParaRPr>
          </a:p>
          <a:p>
            <a:pPr lvl="1"/>
            <a:r>
              <a:rPr kumimoji="1" lang="ja-JP" altLang="en-US" sz="2400" dirty="0">
                <a:latin typeface="Hiragino Maru Gothic Pro W4" panose="020F0400000000000000" pitchFamily="34" charset="-128"/>
                <a:ea typeface="Hiragino Maru Gothic Pro W4" panose="020F0400000000000000" pitchFamily="34" charset="-128"/>
                <a:cs typeface="ヒラギノ角ゴ Pro W3"/>
              </a:rPr>
              <a:t>アカウントの貸し借りはしない</a:t>
            </a:r>
            <a:endParaRPr lang="en-US" altLang="ja-JP" sz="2400" dirty="0">
              <a:latin typeface="Hiragino Maru Gothic Pro W4" panose="020F0400000000000000" pitchFamily="34" charset="-128"/>
              <a:ea typeface="Hiragino Maru Gothic Pro W4" panose="020F0400000000000000" pitchFamily="34" charset="-128"/>
              <a:cs typeface="ヒラギノ角ゴ Pro W3"/>
            </a:endParaRPr>
          </a:p>
          <a:p>
            <a:pPr lvl="1"/>
            <a:r>
              <a:rPr lang="ja-JP" altLang="en-US" sz="2400" dirty="0">
                <a:latin typeface="Hiragino Maru Gothic Pro W4" panose="020F0400000000000000" pitchFamily="34" charset="-128"/>
                <a:ea typeface="Hiragino Maru Gothic Pro W4" panose="020F0400000000000000" pitchFamily="34" charset="-128"/>
                <a:cs typeface="ヒラギノ角ゴ Pro W3"/>
              </a:rPr>
              <a:t>決して人に教えない</a:t>
            </a:r>
            <a:endParaRPr lang="en-US" altLang="ja-JP" sz="2400" dirty="0">
              <a:latin typeface="Hiragino Maru Gothic Pro W4" panose="020F0400000000000000" pitchFamily="34" charset="-128"/>
              <a:ea typeface="Hiragino Maru Gothic Pro W4" panose="020F0400000000000000" pitchFamily="34" charset="-128"/>
              <a:cs typeface="ヒラギノ角ゴ Pro W3"/>
            </a:endParaRPr>
          </a:p>
          <a:p>
            <a:pPr lvl="1"/>
            <a:r>
              <a:rPr kumimoji="1" lang="en-US" altLang="ja-JP" sz="2400" dirty="0">
                <a:latin typeface="Hiragino Maru Gothic Pro W4" panose="020F0400000000000000" pitchFamily="34" charset="-128"/>
                <a:ea typeface="Hiragino Maru Gothic Pro W4" panose="020F0400000000000000" pitchFamily="34" charset="-128"/>
                <a:cs typeface="ヒラギノ角ゴ Pro W3"/>
              </a:rPr>
              <a:t>…</a:t>
            </a:r>
          </a:p>
          <a:p>
            <a:pPr lvl="1"/>
            <a:endParaRPr kumimoji="1" lang="en-US" altLang="ja-JP" sz="1000" dirty="0">
              <a:latin typeface="Hiragino Maru Gothic Pro W4" panose="020F0400000000000000" pitchFamily="34" charset="-128"/>
              <a:ea typeface="Hiragino Maru Gothic Pro W4" panose="020F0400000000000000" pitchFamily="34" charset="-128"/>
              <a:cs typeface="ヒラギノ角ゴ Pro W3"/>
            </a:endParaRPr>
          </a:p>
          <a:p>
            <a:r>
              <a:rPr lang="ja-JP" altLang="en-US" sz="2800" dirty="0">
                <a:latin typeface="Hiragino Maru Gothic Pro W4" panose="020F0400000000000000" pitchFamily="34" charset="-128"/>
                <a:ea typeface="Hiragino Maru Gothic Pro W4" panose="020F0400000000000000" pitchFamily="34" charset="-128"/>
                <a:cs typeface="ヒラギノ角ゴ Pro W3"/>
              </a:rPr>
              <a:t>ユーザの情報はファイルに記録される</a:t>
            </a:r>
            <a:endParaRPr lang="en-US" altLang="ja-JP" sz="2800" dirty="0">
              <a:latin typeface="Hiragino Maru Gothic Pro W4" panose="020F0400000000000000" pitchFamily="34" charset="-128"/>
              <a:ea typeface="Hiragino Maru Gothic Pro W4" panose="020F0400000000000000" pitchFamily="34" charset="-128"/>
              <a:cs typeface="ヒラギノ角ゴ Pro W3"/>
            </a:endParaRPr>
          </a:p>
          <a:p>
            <a:pPr lvl="1"/>
            <a:r>
              <a:rPr lang="ja-JP" altLang="en-US" sz="2400" dirty="0">
                <a:latin typeface="Hiragino Maru Gothic Pro W4" panose="020F0400000000000000" pitchFamily="34" charset="-128"/>
                <a:ea typeface="Hiragino Maru Gothic Pro W4" panose="020F0400000000000000" pitchFamily="34" charset="-128"/>
                <a:cs typeface="ヒラギノ角ゴ Pro W3"/>
              </a:rPr>
              <a:t>基本情報</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 : /</a:t>
            </a:r>
            <a:r>
              <a:rPr lang="en-US" altLang="ja-JP" sz="2400" dirty="0" err="1">
                <a:latin typeface="Hiragino Maru Gothic Pro W4" panose="020F0400000000000000" pitchFamily="34" charset="-128"/>
                <a:ea typeface="Hiragino Maru Gothic Pro W4" panose="020F0400000000000000" pitchFamily="34" charset="-128"/>
                <a:cs typeface="ヒラギノ角ゴ Pro W3"/>
              </a:rPr>
              <a:t>etc</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a:t>
            </a:r>
            <a:r>
              <a:rPr lang="en-US" altLang="ja-JP" sz="2400" dirty="0" err="1">
                <a:latin typeface="Hiragino Maru Gothic Pro W4" panose="020F0400000000000000" pitchFamily="34" charset="-128"/>
                <a:ea typeface="Hiragino Maru Gothic Pro W4" panose="020F0400000000000000" pitchFamily="34" charset="-128"/>
                <a:cs typeface="ヒラギノ角ゴ Pro W3"/>
              </a:rPr>
              <a:t>passwd</a:t>
            </a:r>
            <a:endParaRPr lang="en-US" altLang="ja-JP" sz="2400" dirty="0">
              <a:latin typeface="Hiragino Maru Gothic Pro W4" panose="020F0400000000000000" pitchFamily="34" charset="-128"/>
              <a:ea typeface="Hiragino Maru Gothic Pro W4" panose="020F0400000000000000" pitchFamily="34" charset="-128"/>
              <a:cs typeface="ヒラギノ角ゴ Pro W3"/>
            </a:endParaRPr>
          </a:p>
          <a:p>
            <a:pPr lvl="1"/>
            <a:r>
              <a:rPr kumimoji="1" lang="ja-JP" altLang="en-US" sz="2400" dirty="0">
                <a:latin typeface="Hiragino Maru Gothic Pro W4" panose="020F0400000000000000" pitchFamily="34" charset="-128"/>
                <a:ea typeface="Hiragino Maru Gothic Pro W4" panose="020F0400000000000000" pitchFamily="34" charset="-128"/>
                <a:cs typeface="ヒラギノ角ゴ Pro W3"/>
              </a:rPr>
              <a:t>パスワード情報</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 : /</a:t>
            </a:r>
            <a:r>
              <a:rPr lang="en-US" altLang="ja-JP" sz="2400" dirty="0" err="1">
                <a:latin typeface="Hiragino Maru Gothic Pro W4" panose="020F0400000000000000" pitchFamily="34" charset="-128"/>
                <a:ea typeface="Hiragino Maru Gothic Pro W4" panose="020F0400000000000000" pitchFamily="34" charset="-128"/>
                <a:cs typeface="ヒラギノ角ゴ Pro W3"/>
              </a:rPr>
              <a:t>etc</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/shadow</a:t>
            </a:r>
            <a:endParaRPr kumimoji="1" lang="ja-JP" altLang="en-US" sz="2400" dirty="0">
              <a:latin typeface="Hiragino Maru Gothic Pro W4" panose="020F0400000000000000" pitchFamily="34" charset="-128"/>
              <a:ea typeface="Hiragino Maru Gothic Pro W4" panose="020F0400000000000000" pitchFamily="34" charset="-128"/>
              <a:cs typeface="ヒラギノ角ゴ Pro W3"/>
            </a:endParaRPr>
          </a:p>
        </p:txBody>
      </p:sp>
    </p:spTree>
    <p:extLst>
      <p:ext uri="{BB962C8B-B14F-4D97-AF65-F5344CB8AC3E}">
        <p14:creationId xmlns:p14="http://schemas.microsoft.com/office/powerpoint/2010/main" val="14772989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latin typeface="Hiragino Kaku Gothic Pro W6" charset="-128"/>
                <a:ea typeface="Hiragino Kaku Gothic Pro W6" charset="-128"/>
                <a:cs typeface="Hiragino Kaku Gothic Pro W6" charset="-128"/>
              </a:rPr>
              <a:t>参考文献</a:t>
            </a:r>
          </a:p>
        </p:txBody>
      </p:sp>
      <p:sp>
        <p:nvSpPr>
          <p:cNvPr id="3" name="コンテンツ プレースホルダー 2"/>
          <p:cNvSpPr>
            <a:spLocks noGrp="1"/>
          </p:cNvSpPr>
          <p:nvPr>
            <p:ph idx="1"/>
          </p:nvPr>
        </p:nvSpPr>
        <p:spPr>
          <a:xfrm>
            <a:off x="251520" y="980728"/>
            <a:ext cx="8712968" cy="5256584"/>
          </a:xfrm>
        </p:spPr>
        <p:txBody>
          <a:bodyPr/>
          <a:lstStyle/>
          <a:p>
            <a:r>
              <a:rPr kumimoji="1" lang="ja-JP" altLang="en-US" sz="2000" dirty="0">
                <a:latin typeface="Hiragino Maru Gothic Pro W4" panose="020F0400000000000000" pitchFamily="34" charset="-128"/>
                <a:ea typeface="Hiragino Maru Gothic Pro W4" panose="020F0400000000000000" pitchFamily="34" charset="-128"/>
                <a:cs typeface="ヒラギノ角ゴ Pro W3"/>
              </a:rPr>
              <a:t>神戸大学</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 ITPASS </a:t>
            </a:r>
            <a:r>
              <a:rPr kumimoji="1" lang="ja-JP" altLang="en-US" sz="2000" dirty="0">
                <a:latin typeface="Hiragino Maru Gothic Pro W4" panose="020F0400000000000000" pitchFamily="34" charset="-128"/>
                <a:ea typeface="Hiragino Maru Gothic Pro W4" panose="020F0400000000000000" pitchFamily="34" charset="-128"/>
                <a:cs typeface="ヒラギノ角ゴ Pro W3"/>
              </a:rPr>
              <a:t>実習</a:t>
            </a:r>
            <a:r>
              <a:rPr kumimoji="1" lang="en-US" altLang="ja-JP" sz="2000" dirty="0">
                <a:latin typeface="Hiragino Maru Gothic Pro W4" panose="020F0400000000000000" pitchFamily="34" charset="-128"/>
                <a:ea typeface="Hiragino Maru Gothic Pro W4" panose="020F0400000000000000" pitchFamily="34" charset="-128"/>
                <a:cs typeface="ヒラギノ角ゴ Pro W3"/>
              </a:rPr>
              <a:t>  2021 </a:t>
            </a:r>
            <a:r>
              <a:rPr kumimoji="1" lang="ja-JP" altLang="en-US" sz="2000" dirty="0">
                <a:latin typeface="Hiragino Maru Gothic Pro W4" panose="020F0400000000000000" pitchFamily="34" charset="-128"/>
                <a:ea typeface="Hiragino Maru Gothic Pro W4" panose="020F0400000000000000" pitchFamily="34" charset="-128"/>
                <a:cs typeface="ヒラギノ角ゴ Pro W3"/>
              </a:rPr>
              <a:t>年</a:t>
            </a:r>
            <a:r>
              <a:rPr kumimoji="1" lang="en-US" altLang="ja-JP" sz="2000" dirty="0">
                <a:latin typeface="Hiragino Maru Gothic Pro W4" panose="020F0400000000000000" pitchFamily="34" charset="-128"/>
                <a:ea typeface="Hiragino Maru Gothic Pro W4" panose="020F0400000000000000" pitchFamily="34" charset="-128"/>
                <a:cs typeface="ヒラギノ角ゴ Pro W3"/>
              </a:rPr>
              <a:t> </a:t>
            </a:r>
            <a:r>
              <a:rPr kumimoji="1" lang="en-US" altLang="ja-JP" sz="2000" dirty="0">
                <a:latin typeface="Hiragino Maru Gothic Pro W4" panose="020F0400000000000000" pitchFamily="34" charset="-128"/>
                <a:cs typeface="ヒラギノ角ゴ Pro W3"/>
              </a:rPr>
              <a:t>3</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 </a:t>
            </a:r>
            <a:r>
              <a:rPr kumimoji="1" lang="ja-JP" altLang="en-US" sz="2000" dirty="0">
                <a:latin typeface="Hiragino Maru Gothic Pro W4" panose="020F0400000000000000" pitchFamily="34" charset="-128"/>
                <a:ea typeface="Hiragino Maru Gothic Pro W4" panose="020F0400000000000000" pitchFamily="34" charset="-128"/>
                <a:cs typeface="ヒラギノ角ゴ Pro W3"/>
              </a:rPr>
              <a:t>日目</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a:t>
            </a:r>
            <a:r>
              <a:rPr lang="ja-JP" altLang="en-US" sz="2000" dirty="0">
                <a:latin typeface="Hiragino Maru Gothic Pro W4" panose="020F0400000000000000" pitchFamily="34" charset="-128"/>
                <a:ea typeface="Hiragino Maru Gothic Pro W4" panose="020F0400000000000000" pitchFamily="34" charset="-128"/>
                <a:cs typeface="ヒラギノ角ゴ Pro W3"/>
              </a:rPr>
              <a:t>利用者によるセキュリティ </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2000" dirty="0">
                <a:latin typeface="Hiragino Maru Gothic Pro W4" panose="020F0400000000000000" pitchFamily="34" charset="-128"/>
                <a:ea typeface="Hiragino Maru Gothic Pro W4" panose="020F0400000000000000" pitchFamily="34" charset="-128"/>
                <a:cs typeface="ヒラギノ角ゴ Pro W3"/>
              </a:rPr>
              <a:t>アカウントとパスワード</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1" lang="en-US" altLang="ja-JP" sz="1600" b="0" i="0" u="none" strike="noStrike" kern="0" cap="none" spc="0" normalizeH="0" baseline="0" noProof="0" dirty="0">
                <a:ln>
                  <a:noFill/>
                </a:ln>
                <a:solidFill>
                  <a:srgbClr val="000000"/>
                </a:solidFill>
                <a:effectLst/>
                <a:uLnTx/>
                <a:uFillTx/>
                <a:latin typeface="Hiragino Maru Gothic Pro W4" panose="020F0400000000000000" pitchFamily="34" charset="-128"/>
                <a:ea typeface="Hiragino Maru Gothic Pro W4" panose="020F0400000000000000" pitchFamily="34" charset="-128"/>
                <a:cs typeface="ヒラギノ角ゴ Pro W3"/>
                <a:hlinkClick r:id="rId2"/>
              </a:rPr>
              <a:t>https://itpass.scitec.kobe-u.ac.jp/exp/fy2021/210811/lecture_account/pub/itpass_lecture_account_2021.pdf</a:t>
            </a:r>
            <a:endParaRPr kumimoji="1" lang="en-US" altLang="ja-JP" sz="2000" b="0" i="0" u="none" strike="noStrike" kern="0" cap="none" spc="0" normalizeH="0" baseline="0" noProof="0" dirty="0">
              <a:ln>
                <a:noFill/>
              </a:ln>
              <a:solidFill>
                <a:srgbClr val="000000"/>
              </a:solidFill>
              <a:effectLst/>
              <a:uLnTx/>
              <a:uFillTx/>
              <a:latin typeface="Hiragino Maru Gothic Pro W4" panose="020F0400000000000000" pitchFamily="34" charset="-128"/>
              <a:ea typeface="Hiragino Maru Gothic Pro W4" panose="020F0400000000000000" pitchFamily="34" charset="-128"/>
              <a:cs typeface="ヒラギノ角ゴ Pro W3"/>
            </a:endParaRPr>
          </a:p>
          <a:p>
            <a:r>
              <a:rPr lang="ja-JP" altLang="en-US" sz="2000" dirty="0">
                <a:latin typeface="Hiragino Maru Gothic Pro W4" panose="020F0400000000000000" pitchFamily="34" charset="-128"/>
                <a:ea typeface="Hiragino Maru Gothic Pro W4" panose="020F0400000000000000" pitchFamily="34" charset="-128"/>
                <a:cs typeface="ヒラギノ角ゴ Pro W3"/>
              </a:rPr>
              <a:t>コトバンク</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2000" dirty="0">
                <a:latin typeface="Hiragino Maru Gothic Pro W4" panose="020F0400000000000000" pitchFamily="34" charset="-128"/>
                <a:ea typeface="Hiragino Maru Gothic Pro W4" panose="020F0400000000000000" pitchFamily="34" charset="-128"/>
                <a:cs typeface="ヒラギノ角ゴ Pro W3"/>
              </a:rPr>
              <a:t>セキュリティ</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a:t>
            </a:r>
          </a:p>
          <a:p>
            <a:pPr lvl="1"/>
            <a:r>
              <a:rPr lang="en-US" altLang="ja-JP" sz="1600" dirty="0">
                <a:latin typeface="Hiragino Maru Gothic Pro W4" panose="020F0400000000000000" pitchFamily="34" charset="-128"/>
                <a:ea typeface="Hiragino Maru Gothic Pro W4" panose="020F0400000000000000" pitchFamily="34" charset="-128"/>
                <a:cs typeface="ヒラギノ角ゴ Pro W3"/>
                <a:hlinkClick r:id="rId3"/>
              </a:rPr>
              <a:t>https://kotobank.jp/word/</a:t>
            </a:r>
            <a:r>
              <a:rPr lang="ja-JP" altLang="en-US" sz="1600" dirty="0">
                <a:latin typeface="Hiragino Maru Gothic Pro W4" panose="020F0400000000000000" pitchFamily="34" charset="-128"/>
                <a:ea typeface="Hiragino Maru Gothic Pro W4" panose="020F0400000000000000" pitchFamily="34" charset="-128"/>
                <a:cs typeface="ヒラギノ角ゴ Pro W3"/>
                <a:hlinkClick r:id="rId3"/>
              </a:rPr>
              <a:t>セキュリティ</a:t>
            </a:r>
            <a:r>
              <a:rPr lang="en-US" altLang="ja-JP" sz="1600" dirty="0">
                <a:latin typeface="Hiragino Maru Gothic Pro W4" panose="020F0400000000000000" pitchFamily="34" charset="-128"/>
                <a:ea typeface="Hiragino Maru Gothic Pro W4" panose="020F0400000000000000" pitchFamily="34" charset="-128"/>
                <a:cs typeface="ヒラギノ角ゴ Pro W3"/>
              </a:rPr>
              <a:t> </a:t>
            </a:r>
          </a:p>
          <a:p>
            <a:r>
              <a:rPr lang="ja-JP" altLang="en-US" sz="2000" dirty="0">
                <a:latin typeface="Hiragino Maru Gothic Pro W4" panose="020F0400000000000000" pitchFamily="34" charset="-128"/>
                <a:ea typeface="Hiragino Maru Gothic Pro W4" panose="020F0400000000000000" pitchFamily="34" charset="-128"/>
                <a:cs typeface="ヒラギノ角ゴ Pro W3"/>
              </a:rPr>
              <a:t>アカウントとは</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 (account)</a:t>
            </a:r>
          </a:p>
          <a:p>
            <a:pPr lvl="1"/>
            <a:r>
              <a:rPr lang="en-US" altLang="ja-JP" sz="1600" dirty="0">
                <a:latin typeface="Hiragino Maru Gothic Pro W4" panose="020F0400000000000000" pitchFamily="34" charset="-128"/>
                <a:ea typeface="Hiragino Maru Gothic Pro W4" panose="020F0400000000000000" pitchFamily="34" charset="-128"/>
                <a:cs typeface="ヒラギノ角ゴ Pro W3"/>
                <a:hlinkClick r:id="rId4"/>
              </a:rPr>
              <a:t>http://www.toha-search.com/it/account.htm</a:t>
            </a:r>
            <a:r>
              <a:rPr lang="en-US" altLang="ja-JP" sz="1600" dirty="0">
                <a:latin typeface="Hiragino Maru Gothic Pro W4" panose="020F0400000000000000" pitchFamily="34" charset="-128"/>
                <a:ea typeface="Hiragino Maru Gothic Pro W4" panose="020F0400000000000000" pitchFamily="34" charset="-128"/>
                <a:cs typeface="ヒラギノ角ゴ Pro W3"/>
              </a:rPr>
              <a:t> </a:t>
            </a:r>
          </a:p>
          <a:p>
            <a:r>
              <a:rPr lang="ja-JP" altLang="en-US" sz="2000" dirty="0">
                <a:latin typeface="Hiragino Maru Gothic Pro W4" panose="020F0400000000000000" pitchFamily="34" charset="-128"/>
                <a:ea typeface="Hiragino Maru Gothic Pro W4" panose="020F0400000000000000" pitchFamily="34" charset="-128"/>
                <a:cs typeface="ヒラギノ角ゴ Pro W3"/>
              </a:rPr>
              <a:t>パスワードリスト攻撃とは</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2000" dirty="0">
                <a:latin typeface="Hiragino Maru Gothic Pro W4" panose="020F0400000000000000" pitchFamily="34" charset="-128"/>
                <a:ea typeface="Hiragino Maru Gothic Pro W4" panose="020F0400000000000000" pitchFamily="34" charset="-128"/>
                <a:cs typeface="ヒラギノ角ゴ Pro W3"/>
              </a:rPr>
              <a:t>被害の原因と対策方法</a:t>
            </a:r>
            <a:endParaRPr lang="en-US" altLang="ja-JP" sz="2000" dirty="0">
              <a:latin typeface="Hiragino Maru Gothic Pro W4" panose="020F0400000000000000" pitchFamily="34" charset="-128"/>
              <a:ea typeface="Hiragino Maru Gothic Pro W4" panose="020F0400000000000000" pitchFamily="34" charset="-128"/>
              <a:cs typeface="ヒラギノ角ゴ Pro W3"/>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1" lang="en-US" altLang="ja-JP" sz="1600" b="0" i="0" u="none" strike="noStrike" kern="0" cap="none" spc="0" normalizeH="0" baseline="0" noProof="0" dirty="0">
                <a:ln>
                  <a:noFill/>
                </a:ln>
                <a:solidFill>
                  <a:srgbClr val="000000"/>
                </a:solidFill>
                <a:effectLst/>
                <a:uLnTx/>
                <a:uFillTx/>
                <a:latin typeface="Hiragino Maru Gothic Pro W4" panose="020F0400000000000000" pitchFamily="34" charset="-128"/>
                <a:ea typeface="Hiragino Maru Gothic Pro W4" panose="020F0400000000000000" pitchFamily="34" charset="-128"/>
                <a:cs typeface="ヒラギノ角ゴ Pro W3"/>
                <a:hlinkClick r:id="rId5"/>
              </a:rPr>
              <a:t>https://cybersecurity-jp.com/security-measures/18665</a:t>
            </a:r>
            <a:r>
              <a:rPr kumimoji="1" lang="en-US" altLang="ja-JP" sz="1600" b="0" i="0" u="none" strike="noStrike" kern="0" cap="none" spc="0" normalizeH="0" baseline="0" noProof="0" dirty="0">
                <a:ln>
                  <a:noFill/>
                </a:ln>
                <a:solidFill>
                  <a:srgbClr val="000000"/>
                </a:solidFill>
                <a:effectLst/>
                <a:uLnTx/>
                <a:uFillTx/>
                <a:latin typeface="Hiragino Maru Gothic Pro W4" panose="020F0400000000000000" pitchFamily="34" charset="-128"/>
                <a:ea typeface="Hiragino Maru Gothic Pro W4" panose="020F0400000000000000" pitchFamily="34" charset="-128"/>
                <a:cs typeface="ヒラギノ角ゴ Pro W3"/>
              </a:rPr>
              <a:t> </a:t>
            </a:r>
          </a:p>
          <a:p>
            <a:r>
              <a:rPr lang="en-US" altLang="ja-JP" sz="2000" dirty="0" err="1">
                <a:latin typeface="Hiragino Maru Gothic Pro W4" panose="020F0400000000000000" pitchFamily="34" charset="-128"/>
                <a:ea typeface="Hiragino Maru Gothic Pro W4" panose="020F0400000000000000" pitchFamily="34" charset="-128"/>
                <a:cs typeface="ヒラギノ角ゴ Pro W3"/>
              </a:rPr>
              <a:t>NordPass『Top</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 200 Most Common Passwords 2023』</a:t>
            </a:r>
          </a:p>
          <a:p>
            <a:pPr lvl="1"/>
            <a:r>
              <a:rPr lang="en-US" altLang="ja-JP" sz="1600" dirty="0">
                <a:latin typeface="Hiragino Maru Gothic Pro W4" panose="020F0400000000000000" pitchFamily="34" charset="-128"/>
                <a:ea typeface="Hiragino Maru Gothic Pro W4" panose="020F0400000000000000" pitchFamily="34" charset="-128"/>
                <a:cs typeface="ヒラギノ角ゴ Pro W3"/>
                <a:hlinkClick r:id="rId6"/>
              </a:rPr>
              <a:t>https://nordpass.com/most-common-passwords-list/</a:t>
            </a:r>
            <a:endParaRPr lang="en-US" altLang="ja-JP" sz="2000" dirty="0">
              <a:latin typeface="Hiragino Maru Gothic Pro W4" panose="020F0400000000000000" pitchFamily="34" charset="-128"/>
              <a:ea typeface="Hiragino Maru Gothic Pro W4" panose="020F0400000000000000" pitchFamily="34" charset="-128"/>
              <a:cs typeface="ヒラギノ角ゴ Pro W3"/>
            </a:endParaRPr>
          </a:p>
          <a:p>
            <a:r>
              <a:rPr lang="en-US" altLang="ja-JP" sz="2000" dirty="0">
                <a:latin typeface="Hiragino Maru Gothic Pro W4" panose="020F0400000000000000" pitchFamily="34" charset="-128"/>
                <a:ea typeface="Hiragino Maru Gothic Pro W4" panose="020F0400000000000000" pitchFamily="34" charset="-128"/>
                <a:cs typeface="Hiragino Kaku Gothic Pro W3" charset="-128"/>
              </a:rPr>
              <a:t>/</a:t>
            </a:r>
            <a:r>
              <a:rPr lang="en-US" altLang="ja-JP" sz="2000" dirty="0" err="1">
                <a:latin typeface="Hiragino Maru Gothic Pro W4" panose="020F0400000000000000" pitchFamily="34" charset="-128"/>
                <a:ea typeface="Hiragino Maru Gothic Pro W4" panose="020F0400000000000000" pitchFamily="34" charset="-128"/>
                <a:cs typeface="Hiragino Kaku Gothic Pro W3" charset="-128"/>
              </a:rPr>
              <a:t>etc</a:t>
            </a:r>
            <a:r>
              <a:rPr lang="en-US" altLang="ja-JP" sz="2000" dirty="0">
                <a:latin typeface="Hiragino Maru Gothic Pro W4" panose="020F0400000000000000" pitchFamily="34" charset="-128"/>
                <a:ea typeface="Hiragino Maru Gothic Pro W4" panose="020F0400000000000000" pitchFamily="34" charset="-128"/>
                <a:cs typeface="Hiragino Kaku Gothic Pro W3" charset="-128"/>
              </a:rPr>
              <a:t>/passwd </a:t>
            </a:r>
            <a:r>
              <a:rPr lang="ja-JP" altLang="en-US" sz="2000" dirty="0">
                <a:latin typeface="Hiragino Maru Gothic Pro W4" panose="020F0400000000000000" pitchFamily="34" charset="-128"/>
                <a:ea typeface="Hiragino Maru Gothic Pro W4" panose="020F0400000000000000" pitchFamily="34" charset="-128"/>
                <a:cs typeface="Hiragino Kaku Gothic Pro W3" charset="-128"/>
              </a:rPr>
              <a:t>と</a:t>
            </a:r>
            <a:r>
              <a:rPr lang="en-US" altLang="ja-JP" sz="2000" dirty="0">
                <a:latin typeface="Hiragino Maru Gothic Pro W4" panose="020F0400000000000000" pitchFamily="34" charset="-128"/>
                <a:ea typeface="Hiragino Maru Gothic Pro W4" panose="020F0400000000000000" pitchFamily="34" charset="-128"/>
                <a:cs typeface="Hiragino Kaku Gothic Pro W3" charset="-128"/>
              </a:rPr>
              <a:t> /</a:t>
            </a:r>
            <a:r>
              <a:rPr lang="en-US" altLang="ja-JP" sz="2000" dirty="0" err="1">
                <a:latin typeface="Hiragino Maru Gothic Pro W4" panose="020F0400000000000000" pitchFamily="34" charset="-128"/>
                <a:ea typeface="Hiragino Maru Gothic Pro W4" panose="020F0400000000000000" pitchFamily="34" charset="-128"/>
                <a:cs typeface="Hiragino Kaku Gothic Pro W3" charset="-128"/>
              </a:rPr>
              <a:t>etc</a:t>
            </a:r>
            <a:r>
              <a:rPr lang="en-US" altLang="ja-JP" sz="2000" dirty="0">
                <a:latin typeface="Hiragino Maru Gothic Pro W4" panose="020F0400000000000000" pitchFamily="34" charset="-128"/>
                <a:ea typeface="Hiragino Maru Gothic Pro W4" panose="020F0400000000000000" pitchFamily="34" charset="-128"/>
                <a:cs typeface="Hiragino Kaku Gothic Pro W3" charset="-128"/>
              </a:rPr>
              <a:t>/shadow </a:t>
            </a:r>
            <a:r>
              <a:rPr lang="ja-JP" altLang="en-US" sz="2000" dirty="0">
                <a:latin typeface="Hiragino Maru Gothic Pro W4" panose="020F0400000000000000" pitchFamily="34" charset="-128"/>
                <a:ea typeface="Hiragino Maru Gothic Pro W4" panose="020F0400000000000000" pitchFamily="34" charset="-128"/>
                <a:cs typeface="Hiragino Kaku Gothic Pro W3" charset="-128"/>
              </a:rPr>
              <a:t>ファイルについてのまとめ</a:t>
            </a:r>
            <a:endParaRPr lang="en-US" altLang="ja-JP" sz="2000" dirty="0">
              <a:latin typeface="Hiragino Maru Gothic Pro W4" panose="020F0400000000000000" pitchFamily="34" charset="-128"/>
              <a:ea typeface="Hiragino Maru Gothic Pro W4" panose="020F0400000000000000" pitchFamily="34" charset="-128"/>
              <a:cs typeface="ヒラギノ角ゴ Pro W3"/>
            </a:endParaRPr>
          </a:p>
          <a:p>
            <a:pPr lvl="1"/>
            <a:r>
              <a:rPr lang="en-US" altLang="ja-JP" sz="1600" dirty="0">
                <a:latin typeface="Hiragino Maru Gothic Pro W4" panose="020F0400000000000000" pitchFamily="34" charset="-128"/>
                <a:ea typeface="Hiragino Maru Gothic Pro W4" panose="020F0400000000000000" pitchFamily="34" charset="-128"/>
                <a:cs typeface="ヒラギノ角ゴ Pro W3"/>
                <a:hlinkClick r:id="rId7"/>
              </a:rPr>
              <a:t>http://www.server-memo.net/centos-settings/system/passwd_shadow.html</a:t>
            </a:r>
            <a:r>
              <a:rPr lang="en-US" altLang="ja-JP" sz="1600" dirty="0">
                <a:latin typeface="Hiragino Maru Gothic Pro W4" panose="020F0400000000000000" pitchFamily="34" charset="-128"/>
                <a:ea typeface="Hiragino Maru Gothic Pro W4" panose="020F0400000000000000" pitchFamily="34" charset="-128"/>
                <a:cs typeface="ヒラギノ角ゴ Pro W3"/>
              </a:rPr>
              <a:t> </a:t>
            </a:r>
          </a:p>
        </p:txBody>
      </p:sp>
    </p:spTree>
    <p:extLst>
      <p:ext uri="{BB962C8B-B14F-4D97-AF65-F5344CB8AC3E}">
        <p14:creationId xmlns:p14="http://schemas.microsoft.com/office/powerpoint/2010/main" val="3691593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latin typeface="Hiragino Kaku Gothic Pro W6" charset="-128"/>
                <a:ea typeface="Hiragino Kaku Gothic Pro W6" charset="-128"/>
                <a:cs typeface="Hiragino Kaku Gothic Pro W6" charset="-128"/>
              </a:rPr>
              <a:t>今日の</a:t>
            </a:r>
            <a:r>
              <a:rPr kumimoji="1" lang="en-US" altLang="ja-JP" b="1" dirty="0">
                <a:latin typeface="Hiragino Kaku Gothic Pro W6" charset="-128"/>
                <a:ea typeface="Hiragino Kaku Gothic Pro W6" charset="-128"/>
                <a:cs typeface="Hiragino Kaku Gothic Pro W6" charset="-128"/>
              </a:rPr>
              <a:t>1</a:t>
            </a:r>
            <a:r>
              <a:rPr kumimoji="1" lang="ja-JP" altLang="en-US" b="1" dirty="0">
                <a:latin typeface="Hiragino Kaku Gothic Pro W6" charset="-128"/>
                <a:ea typeface="Hiragino Kaku Gothic Pro W6" charset="-128"/>
                <a:cs typeface="Hiragino Kaku Gothic Pro W6" charset="-128"/>
              </a:rPr>
              <a:t>冊</a:t>
            </a:r>
          </a:p>
        </p:txBody>
      </p:sp>
      <p:sp>
        <p:nvSpPr>
          <p:cNvPr id="3" name="コンテンツ プレースホルダー 2"/>
          <p:cNvSpPr>
            <a:spLocks noGrp="1"/>
          </p:cNvSpPr>
          <p:nvPr>
            <p:ph idx="1"/>
          </p:nvPr>
        </p:nvSpPr>
        <p:spPr>
          <a:xfrm>
            <a:off x="251520" y="1020552"/>
            <a:ext cx="5040560" cy="5216760"/>
          </a:xfrm>
        </p:spPr>
        <p:txBody>
          <a:bodyPr/>
          <a:lstStyle/>
          <a:p>
            <a:r>
              <a:rPr lang="ja-JP" altLang="en-US" sz="2000" dirty="0">
                <a:latin typeface="Hiragino Maru Gothic Pro W4" panose="020F0400000000000000" pitchFamily="34" charset="-128"/>
                <a:ea typeface="Hiragino Maru Gothic Pro W4" panose="020F0400000000000000" pitchFamily="34" charset="-128"/>
                <a:cs typeface="ヒラギノ角ゴ Pro W3"/>
              </a:rPr>
              <a:t>高町 健一郎</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2000" dirty="0">
                <a:latin typeface="Hiragino Maru Gothic Pro W4" panose="020F0400000000000000" pitchFamily="34" charset="-128"/>
                <a:ea typeface="Hiragino Maru Gothic Pro W4" panose="020F0400000000000000" pitchFamily="34" charset="-128"/>
                <a:cs typeface="ヒラギノ角ゴ Pro W3"/>
              </a:rPr>
              <a:t>大津 真</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2000" dirty="0">
                <a:latin typeface="Hiragino Maru Gothic Pro W4" panose="020F0400000000000000" pitchFamily="34" charset="-128"/>
                <a:ea typeface="Hiragino Maru Gothic Pro W4" panose="020F0400000000000000" pitchFamily="34" charset="-128"/>
                <a:cs typeface="ヒラギノ角ゴ Pro W3"/>
              </a:rPr>
              <a:t>佐藤 竜一</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2000" dirty="0">
                <a:latin typeface="Hiragino Maru Gothic Pro W4" panose="020F0400000000000000" pitchFamily="34" charset="-128"/>
                <a:ea typeface="Hiragino Maru Gothic Pro W4" panose="020F0400000000000000" pitchFamily="34" charset="-128"/>
                <a:cs typeface="ヒラギノ角ゴ Pro W3"/>
              </a:rPr>
              <a:t>小林 峰子</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2000" dirty="0">
                <a:latin typeface="Hiragino Maru Gothic Pro W4" panose="020F0400000000000000" pitchFamily="34" charset="-128"/>
                <a:ea typeface="Hiragino Maru Gothic Pro W4" panose="020F0400000000000000" pitchFamily="34" charset="-128"/>
                <a:cs typeface="ヒラギノ角ゴ Pro W3"/>
              </a:rPr>
              <a:t>安田 幸弘</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 2011, Linux</a:t>
            </a:r>
            <a:r>
              <a:rPr lang="ja-JP" altLang="en-US" sz="2000" dirty="0">
                <a:latin typeface="Hiragino Maru Gothic Pro W4" panose="020F0400000000000000" pitchFamily="34" charset="-128"/>
                <a:ea typeface="Hiragino Maru Gothic Pro W4" panose="020F0400000000000000" pitchFamily="34" charset="-128"/>
                <a:cs typeface="ヒラギノ角ゴ Pro W3"/>
              </a:rPr>
              <a:t>の教科書</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a:t>
            </a:r>
            <a:r>
              <a:rPr lang="ja-JP" altLang="en-US" sz="2000" dirty="0">
                <a:latin typeface="Hiragino Maru Gothic Pro W4" panose="020F0400000000000000" pitchFamily="34" charset="-128"/>
                <a:ea typeface="Hiragino Maru Gothic Pro W4" panose="020F0400000000000000" pitchFamily="34" charset="-128"/>
                <a:cs typeface="ヒラギノ角ゴ Pro W3"/>
              </a:rPr>
              <a:t>ホントに読んでほしい</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root</a:t>
            </a:r>
            <a:r>
              <a:rPr lang="ja-JP" altLang="en-US" sz="2000" dirty="0">
                <a:latin typeface="Hiragino Maru Gothic Pro W4" panose="020F0400000000000000" pitchFamily="34" charset="-128"/>
                <a:ea typeface="Hiragino Maru Gothic Pro W4" panose="020F0400000000000000" pitchFamily="34" charset="-128"/>
                <a:cs typeface="ヒラギノ角ゴ Pro W3"/>
              </a:rPr>
              <a:t>入門講座 </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2000" dirty="0">
                <a:latin typeface="Hiragino Maru Gothic Pro W4" panose="020F0400000000000000" pitchFamily="34" charset="-128"/>
                <a:ea typeface="Hiragino Maru Gothic Pro W4" panose="020F0400000000000000" pitchFamily="34" charset="-128"/>
                <a:cs typeface="ヒラギノ角ゴ Pro W3"/>
              </a:rPr>
              <a:t>改訂版</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2000" dirty="0">
                <a:latin typeface="Hiragino Maru Gothic Pro W4" panose="020F0400000000000000" pitchFamily="34" charset="-128"/>
                <a:ea typeface="Hiragino Maru Gothic Pro W4" panose="020F0400000000000000" pitchFamily="34" charset="-128"/>
                <a:cs typeface="ヒラギノ角ゴ Pro W3"/>
              </a:rPr>
              <a:t>毎日コミュニケーションズ</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 ISBN-13: 978-4872802788</a:t>
            </a:r>
          </a:p>
          <a:p>
            <a:pPr marL="0" indent="0">
              <a:buNone/>
            </a:pPr>
            <a:endParaRPr kumimoji="1" lang="en-US" altLang="ja-JP" sz="1000" dirty="0">
              <a:latin typeface="Hiragino Maru Gothic Pro W4" panose="020F0400000000000000" pitchFamily="34" charset="-128"/>
              <a:ea typeface="Hiragino Maru Gothic Pro W4" panose="020F0400000000000000" pitchFamily="34" charset="-128"/>
              <a:cs typeface="ヒラギノ角ゴ Pro W3"/>
            </a:endParaRPr>
          </a:p>
          <a:p>
            <a:r>
              <a:rPr lang="en-US" altLang="ja-JP" sz="2000" dirty="0">
                <a:latin typeface="Hiragino Maru Gothic Pro W4" panose="020F0400000000000000" pitchFamily="34" charset="-128"/>
                <a:ea typeface="Hiragino Maru Gothic Pro W4" panose="020F0400000000000000" pitchFamily="34" charset="-128"/>
                <a:cs typeface="ヒラギノ角ゴ Pro W3"/>
              </a:rPr>
              <a:t>Linux </a:t>
            </a:r>
            <a:r>
              <a:rPr lang="ja-JP" altLang="en-US" sz="2000" dirty="0">
                <a:latin typeface="Hiragino Maru Gothic Pro W4" panose="020F0400000000000000" pitchFamily="34" charset="-128"/>
                <a:ea typeface="Hiragino Maru Gothic Pro W4" panose="020F0400000000000000" pitchFamily="34" charset="-128"/>
                <a:cs typeface="ヒラギノ角ゴ Pro W3"/>
              </a:rPr>
              <a:t>の運用について</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 1 </a:t>
            </a:r>
            <a:r>
              <a:rPr lang="ja-JP" altLang="en-US" sz="2000" dirty="0">
                <a:latin typeface="Hiragino Maru Gothic Pro W4" panose="020F0400000000000000" pitchFamily="34" charset="-128"/>
                <a:ea typeface="Hiragino Maru Gothic Pro W4" panose="020F0400000000000000" pitchFamily="34" charset="-128"/>
                <a:cs typeface="ヒラギノ角ゴ Pro W3"/>
              </a:rPr>
              <a:t>から解説してくれている</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2000" dirty="0">
                <a:latin typeface="Hiragino Maru Gothic Pro W4" panose="020F0400000000000000" pitchFamily="34" charset="-128"/>
                <a:ea typeface="Hiragino Maru Gothic Pro W4" panose="020F0400000000000000" pitchFamily="34" charset="-128"/>
                <a:cs typeface="ヒラギノ角ゴ Pro W3"/>
              </a:rPr>
              <a:t>システム管理者が主な対象となっている</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2000" dirty="0">
                <a:latin typeface="Hiragino Maru Gothic Pro W4" panose="020F0400000000000000" pitchFamily="34" charset="-128"/>
                <a:ea typeface="Hiragino Maru Gothic Pro W4" panose="020F0400000000000000" pitchFamily="34" charset="-128"/>
                <a:cs typeface="ヒラギノ角ゴ Pro W3"/>
              </a:rPr>
              <a:t>少し古い本</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 </a:t>
            </a:r>
          </a:p>
          <a:p>
            <a:endParaRPr lang="en-US" altLang="ja-JP" sz="1000" dirty="0">
              <a:latin typeface="Hiragino Maru Gothic Pro W4" panose="020F0400000000000000" pitchFamily="34" charset="-128"/>
              <a:ea typeface="Hiragino Maru Gothic Pro W4" panose="020F0400000000000000" pitchFamily="34" charset="-128"/>
              <a:cs typeface="ヒラギノ角ゴ Pro W3"/>
            </a:endParaRPr>
          </a:p>
          <a:p>
            <a:r>
              <a:rPr kumimoji="1" lang="ja-JP" altLang="en-US" sz="2000" dirty="0">
                <a:latin typeface="Hiragino Maru Gothic Pro W4" panose="020F0400000000000000" pitchFamily="34" charset="-128"/>
                <a:ea typeface="Hiragino Maru Gothic Pro W4" panose="020F0400000000000000" pitchFamily="34" charset="-128"/>
                <a:cs typeface="ヒラギノ角ゴ Pro W3"/>
              </a:rPr>
              <a:t>第</a:t>
            </a:r>
            <a:r>
              <a:rPr kumimoji="1" lang="en-US" altLang="ja-JP" sz="2000" dirty="0">
                <a:latin typeface="Hiragino Maru Gothic Pro W4" panose="020F0400000000000000" pitchFamily="34" charset="-128"/>
                <a:ea typeface="Hiragino Maru Gothic Pro W4" panose="020F0400000000000000" pitchFamily="34" charset="-128"/>
                <a:cs typeface="ヒラギノ角ゴ Pro W3"/>
              </a:rPr>
              <a:t> 6 </a:t>
            </a:r>
            <a:r>
              <a:rPr kumimoji="1" lang="ja-JP" altLang="en-US" sz="2000" dirty="0">
                <a:latin typeface="Hiragino Maru Gothic Pro W4" panose="020F0400000000000000" pitchFamily="34" charset="-128"/>
                <a:ea typeface="Hiragino Maru Gothic Pro W4" panose="020F0400000000000000" pitchFamily="34" charset="-128"/>
                <a:cs typeface="ヒラギノ角ゴ Pro W3"/>
              </a:rPr>
              <a:t>章に「クラッキング対策」としてパスワード管理やセキュリティ対策について解説してくれている．</a:t>
            </a:r>
            <a:endParaRPr kumimoji="1" lang="en-US" altLang="ja-JP" sz="2000" dirty="0">
              <a:latin typeface="Hiragino Maru Gothic Pro W4" panose="020F0400000000000000" pitchFamily="34" charset="-128"/>
              <a:ea typeface="Hiragino Maru Gothic Pro W4" panose="020F0400000000000000" pitchFamily="34" charset="-128"/>
              <a:cs typeface="ヒラギノ角ゴ Pro W3"/>
            </a:endParaRPr>
          </a:p>
          <a:p>
            <a:endParaRPr lang="en-US" altLang="ja-JP" sz="1000" dirty="0">
              <a:latin typeface="Hiragino Maru Gothic Pro W4" panose="020F0400000000000000" pitchFamily="34" charset="-128"/>
              <a:cs typeface="ヒラギノ角ゴ Pro W3"/>
            </a:endParaRPr>
          </a:p>
          <a:p>
            <a:r>
              <a:rPr kumimoji="1" lang="en-US" altLang="ja-JP" sz="2000" dirty="0">
                <a:latin typeface="Hiragino Maru Gothic Pro W4" panose="020F0400000000000000" pitchFamily="34" charset="-128"/>
                <a:ea typeface="Hiragino Maru Gothic Pro W4" panose="020F0400000000000000" pitchFamily="34" charset="-128"/>
                <a:cs typeface="ヒラギノ角ゴ Pro W3"/>
              </a:rPr>
              <a:t>507</a:t>
            </a:r>
            <a:r>
              <a:rPr kumimoji="1" lang="ja-JP" altLang="en-US" sz="2000" dirty="0">
                <a:latin typeface="Hiragino Maru Gothic Pro W4" panose="020F0400000000000000" pitchFamily="34" charset="-128"/>
                <a:ea typeface="Hiragino Maru Gothic Pro W4" panose="020F0400000000000000" pitchFamily="34" charset="-128"/>
                <a:cs typeface="ヒラギノ角ゴ Pro W3"/>
              </a:rPr>
              <a:t>号室の本棚と自然科学系図書館に置かれている</a:t>
            </a:r>
            <a:r>
              <a:rPr kumimoji="1" lang="en-US" altLang="ja-JP" sz="2000" dirty="0">
                <a:latin typeface="Hiragino Maru Gothic Pro W4" panose="020F0400000000000000" pitchFamily="34" charset="-128"/>
                <a:ea typeface="Hiragino Maru Gothic Pro W4" panose="020F0400000000000000" pitchFamily="34" charset="-128"/>
                <a:cs typeface="ヒラギノ角ゴ Pro W3"/>
              </a:rPr>
              <a:t>.</a:t>
            </a:r>
          </a:p>
          <a:p>
            <a:endParaRPr kumimoji="1" lang="ja-JP" altLang="en-US" sz="2000" dirty="0">
              <a:latin typeface="Hiragino Maru Gothic Pro W4" panose="020F0400000000000000" pitchFamily="34" charset="-128"/>
              <a:ea typeface="Hiragino Maru Gothic Pro W4" panose="020F0400000000000000" pitchFamily="34" charset="-128"/>
              <a:cs typeface="ヒラギノ角ゴ Pro W3"/>
            </a:endParaRPr>
          </a:p>
        </p:txBody>
      </p:sp>
      <p:pic>
        <p:nvPicPr>
          <p:cNvPr id="5" name="図 4"/>
          <p:cNvPicPr>
            <a:picLocks noChangeAspect="1"/>
          </p:cNvPicPr>
          <p:nvPr/>
        </p:nvPicPr>
        <p:blipFill>
          <a:blip r:embed="rId2"/>
          <a:stretch>
            <a:fillRect/>
          </a:stretch>
        </p:blipFill>
        <p:spPr>
          <a:xfrm>
            <a:off x="5364088" y="1052736"/>
            <a:ext cx="3564284" cy="4797152"/>
          </a:xfrm>
          <a:prstGeom prst="rect">
            <a:avLst/>
          </a:prstGeom>
        </p:spPr>
      </p:pic>
    </p:spTree>
    <p:extLst>
      <p:ext uri="{BB962C8B-B14F-4D97-AF65-F5344CB8AC3E}">
        <p14:creationId xmlns:p14="http://schemas.microsoft.com/office/powerpoint/2010/main" val="34359993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a:latin typeface="Hiragino Kaku Gothic Pro W6" charset="-128"/>
                <a:ea typeface="Hiragino Kaku Gothic Pro W6" charset="-128"/>
                <a:cs typeface="Hiragino Kaku Gothic Pro W6" charset="-128"/>
              </a:rPr>
              <a:t>実習</a:t>
            </a:r>
            <a:r>
              <a:rPr kumimoji="1" lang="en-US" altLang="ja-JP" b="1" dirty="0">
                <a:latin typeface="Hiragino Kaku Gothic Pro W6" charset="-128"/>
                <a:ea typeface="Hiragino Kaku Gothic Pro W6" charset="-128"/>
                <a:cs typeface="Hiragino Kaku Gothic Pro W6" charset="-128"/>
              </a:rPr>
              <a:t> (</a:t>
            </a:r>
            <a:r>
              <a:rPr lang="en-US" altLang="ja-JP" b="1" dirty="0">
                <a:latin typeface="Hiragino Kaku Gothic Pro W6" charset="-128"/>
                <a:ea typeface="Hiragino Kaku Gothic Pro W6" charset="-128"/>
                <a:cs typeface="Hiragino Kaku Gothic Pro W6" charset="-128"/>
              </a:rPr>
              <a:t>9/5</a:t>
            </a:r>
            <a:r>
              <a:rPr kumimoji="1" lang="en-US" altLang="ja-JP" b="1" dirty="0">
                <a:latin typeface="Hiragino Kaku Gothic Pro W6" charset="-128"/>
                <a:ea typeface="Hiragino Kaku Gothic Pro W6" charset="-128"/>
                <a:cs typeface="Hiragino Kaku Gothic Pro W6" charset="-128"/>
              </a:rPr>
              <a:t> 10</a:t>
            </a:r>
            <a:r>
              <a:rPr lang="en-US" altLang="ja-JP" b="1" dirty="0">
                <a:latin typeface="Hiragino Kaku Gothic Pro W6" charset="-128"/>
                <a:ea typeface="Hiragino Kaku Gothic Pro W6" charset="-128"/>
                <a:cs typeface="Hiragino Kaku Gothic Pro W6" charset="-128"/>
              </a:rPr>
              <a:t>:05 ~ </a:t>
            </a:r>
            <a:r>
              <a:rPr kumimoji="1" lang="en-US" altLang="ja-JP" b="1" dirty="0">
                <a:latin typeface="Hiragino Kaku Gothic Pro W6" charset="-128"/>
                <a:ea typeface="Hiragino Kaku Gothic Pro W6" charset="-128"/>
                <a:cs typeface="Hiragino Kaku Gothic Pro W6" charset="-128"/>
              </a:rPr>
              <a:t>) </a:t>
            </a:r>
            <a:r>
              <a:rPr kumimoji="1" lang="ja-JP" altLang="en-US" b="1" dirty="0">
                <a:latin typeface="Hiragino Kaku Gothic Pro W6" charset="-128"/>
                <a:ea typeface="Hiragino Kaku Gothic Pro W6" charset="-128"/>
                <a:cs typeface="Hiragino Kaku Gothic Pro W6" charset="-128"/>
              </a:rPr>
              <a:t>の概要</a:t>
            </a:r>
          </a:p>
        </p:txBody>
      </p:sp>
      <p:sp>
        <p:nvSpPr>
          <p:cNvPr id="3" name="コンテンツ プレースホルダー 2"/>
          <p:cNvSpPr>
            <a:spLocks noGrp="1"/>
          </p:cNvSpPr>
          <p:nvPr>
            <p:ph idx="1"/>
          </p:nvPr>
        </p:nvSpPr>
        <p:spPr>
          <a:xfrm>
            <a:off x="323528" y="1268760"/>
            <a:ext cx="8568952" cy="4897090"/>
          </a:xfrm>
        </p:spPr>
        <p:txBody>
          <a:bodyPr/>
          <a:lstStyle/>
          <a:p>
            <a:r>
              <a:rPr kumimoji="1" lang="en-US" altLang="ja-JP" dirty="0">
                <a:latin typeface="Hiragino Maru Gothic Pro W4" panose="020F0400000000000000" pitchFamily="34" charset="-128"/>
                <a:cs typeface="ヒラギノ角ゴ Pro W3"/>
              </a:rPr>
              <a:t>2</a:t>
            </a:r>
            <a:r>
              <a:rPr kumimoji="1" lang="ja-JP" altLang="en-US" dirty="0">
                <a:latin typeface="Hiragino Maru Gothic Pro W4" panose="020F0400000000000000" pitchFamily="34" charset="-128"/>
                <a:ea typeface="Hiragino Maru Gothic Pro W4" panose="020F0400000000000000" pitchFamily="34" charset="-128"/>
                <a:cs typeface="ヒラギノ角ゴ Pro W3"/>
              </a:rPr>
              <a:t>つの計算機にアカウントを作成します</a:t>
            </a:r>
            <a:endParaRPr kumimoji="1" lang="en-US" altLang="ja-JP" dirty="0">
              <a:latin typeface="Hiragino Maru Gothic Pro W4" panose="020F0400000000000000" pitchFamily="34" charset="-128"/>
              <a:ea typeface="Hiragino Maru Gothic Pro W4" panose="020F0400000000000000" pitchFamily="34" charset="-128"/>
              <a:cs typeface="ヒラギノ角ゴ Pro W3"/>
            </a:endParaRPr>
          </a:p>
          <a:p>
            <a:endParaRPr lang="en-US" altLang="ja-JP" sz="1000" dirty="0">
              <a:latin typeface="Hiragino Maru Gothic Pro W4" panose="020F0400000000000000" pitchFamily="34" charset="-128"/>
              <a:ea typeface="Hiragino Maru Gothic Pro W4" panose="020F0400000000000000" pitchFamily="34" charset="-128"/>
              <a:cs typeface="ヒラギノ角ゴ Pro W3"/>
            </a:endParaRPr>
          </a:p>
          <a:p>
            <a:pPr lvl="1"/>
            <a:r>
              <a:rPr lang="ja-JP" altLang="en-US" dirty="0">
                <a:latin typeface="Hiragino Maru Gothic Pro W4" panose="020F0400000000000000" pitchFamily="34" charset="-128"/>
                <a:ea typeface="Hiragino Maru Gothic Pro W4" panose="020F0400000000000000" pitchFamily="34" charset="-128"/>
                <a:cs typeface="ヒラギノ角ゴ Pro W3"/>
              </a:rPr>
              <a:t>情報実験機</a:t>
            </a:r>
            <a:r>
              <a:rPr lang="en-US" altLang="ja-JP" dirty="0">
                <a:latin typeface="Hiragino Maru Gothic Pro W4" panose="020F0400000000000000" pitchFamily="34" charset="-128"/>
                <a:ea typeface="Hiragino Maru Gothic Pro W4" panose="020F0400000000000000" pitchFamily="34" charset="-128"/>
                <a:cs typeface="ヒラギノ角ゴ Pro W3"/>
              </a:rPr>
              <a:t> (</a:t>
            </a:r>
            <a:r>
              <a:rPr lang="en-US" altLang="ja-JP" dirty="0" err="1">
                <a:latin typeface="Hiragino Maru Gothic Pro W4" panose="020F0400000000000000" pitchFamily="34" charset="-128"/>
                <a:ea typeface="Hiragino Maru Gothic Pro W4" panose="020F0400000000000000" pitchFamily="34" charset="-128"/>
                <a:cs typeface="ヒラギノ角ゴ Pro W3"/>
              </a:rPr>
              <a:t>joho</a:t>
            </a:r>
            <a:r>
              <a:rPr lang="en-US" altLang="ja-JP" dirty="0">
                <a:latin typeface="Hiragino Maru Gothic Pro W4" panose="020F0400000000000000" pitchFamily="34" charset="-128"/>
                <a:ea typeface="Hiragino Maru Gothic Pro W4" panose="020F0400000000000000" pitchFamily="34" charset="-128"/>
                <a:cs typeface="ヒラギノ角ゴ Pro W3"/>
              </a:rPr>
              <a:t>??) : </a:t>
            </a:r>
            <a:r>
              <a:rPr lang="ja-JP" altLang="en-US" dirty="0">
                <a:latin typeface="Hiragino Maru Gothic Pro W4" panose="020F0400000000000000" pitchFamily="34" charset="-128"/>
                <a:ea typeface="Hiragino Maru Gothic Pro W4" panose="020F0400000000000000" pitchFamily="34" charset="-128"/>
                <a:cs typeface="ヒラギノ角ゴ Pro W3"/>
              </a:rPr>
              <a:t>目の前の計算機</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lvl="2"/>
            <a:r>
              <a:rPr lang="ja-JP" altLang="en-US" dirty="0">
                <a:latin typeface="Hiragino Maru Gothic Pro W4" panose="020F0400000000000000" pitchFamily="34" charset="-128"/>
                <a:ea typeface="Hiragino Maru Gothic Pro W4" panose="020F0400000000000000" pitchFamily="34" charset="-128"/>
                <a:cs typeface="ヒラギノ角ゴ Pro W3"/>
              </a:rPr>
              <a:t>実習で使う計算機です</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lvl="2"/>
            <a:endParaRPr lang="en-US" altLang="ja-JP" sz="1000" dirty="0">
              <a:latin typeface="Hiragino Maru Gothic Pro W4" panose="020F0400000000000000" pitchFamily="34" charset="-128"/>
              <a:ea typeface="Hiragino Maru Gothic Pro W4" panose="020F0400000000000000" pitchFamily="34" charset="-128"/>
              <a:cs typeface="ヒラギノ角ゴ Pro W3"/>
            </a:endParaRPr>
          </a:p>
          <a:p>
            <a:pPr lvl="1"/>
            <a:r>
              <a:rPr kumimoji="1" lang="en-US" altLang="ja-JP" sz="2800" dirty="0">
                <a:latin typeface="Hiragino Maru Gothic Pro W4" panose="020F0400000000000000" pitchFamily="34" charset="-128"/>
                <a:ea typeface="Hiragino Maru Gothic Pro W4" panose="020F0400000000000000" pitchFamily="34" charset="-128"/>
                <a:cs typeface="ヒラギノ角ゴ Pro W3"/>
              </a:rPr>
              <a:t>ITPASS </a:t>
            </a:r>
            <a:r>
              <a:rPr kumimoji="1" lang="ja-JP" altLang="en-US" sz="2800" dirty="0">
                <a:latin typeface="Hiragino Maru Gothic Pro W4" panose="020F0400000000000000" pitchFamily="34" charset="-128"/>
                <a:ea typeface="Hiragino Maru Gothic Pro W4" panose="020F0400000000000000" pitchFamily="34" charset="-128"/>
                <a:cs typeface="ヒラギノ角ゴ Pro W3"/>
              </a:rPr>
              <a:t>サーバ</a:t>
            </a:r>
            <a:r>
              <a:rPr kumimoji="1" lang="en-US" altLang="ja-JP" sz="2800" dirty="0">
                <a:latin typeface="Hiragino Maru Gothic Pro W4" panose="020F0400000000000000" pitchFamily="34" charset="-128"/>
                <a:ea typeface="Hiragino Maru Gothic Pro W4" panose="020F0400000000000000" pitchFamily="34" charset="-128"/>
                <a:cs typeface="ヒラギノ角ゴ Pro W3"/>
              </a:rPr>
              <a:t> : 507</a:t>
            </a:r>
            <a:r>
              <a:rPr kumimoji="1" lang="ja-JP" altLang="en-US" sz="2800" dirty="0">
                <a:latin typeface="Hiragino Maru Gothic Pro W4" panose="020F0400000000000000" pitchFamily="34" charset="-128"/>
                <a:ea typeface="Hiragino Maru Gothic Pro W4" panose="020F0400000000000000" pitchFamily="34" charset="-128"/>
                <a:cs typeface="ヒラギノ角ゴ Pro W3"/>
              </a:rPr>
              <a:t>号室の南側にありま</a:t>
            </a:r>
            <a:r>
              <a:rPr kumimoji="1" lang="ja-JP" altLang="en-US" dirty="0">
                <a:latin typeface="Hiragino Maru Gothic Pro W4" panose="020F0400000000000000" pitchFamily="34" charset="-128"/>
                <a:ea typeface="Hiragino Maru Gothic Pro W4" panose="020F0400000000000000" pitchFamily="34" charset="-128"/>
                <a:cs typeface="ヒラギノ角ゴ Pro W3"/>
              </a:rPr>
              <a:t>す</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lvl="2"/>
            <a:r>
              <a:rPr lang="en-US" altLang="ja-JP" dirty="0">
                <a:latin typeface="Hiragino Maru Gothic Pro W4" panose="020F0400000000000000" pitchFamily="34" charset="-128"/>
                <a:ea typeface="Hiragino Maru Gothic Pro W4" panose="020F0400000000000000" pitchFamily="34" charset="-128"/>
                <a:cs typeface="ヒラギノ角ゴ Pro W3"/>
              </a:rPr>
              <a:t>ITPASS </a:t>
            </a:r>
            <a:r>
              <a:rPr lang="ja-JP" altLang="en-US" dirty="0">
                <a:latin typeface="Hiragino Maru Gothic Pro W4" panose="020F0400000000000000" pitchFamily="34" charset="-128"/>
                <a:ea typeface="Hiragino Maru Gothic Pro W4" panose="020F0400000000000000" pitchFamily="34" charset="-128"/>
                <a:cs typeface="ヒラギノ角ゴ Pro W3"/>
              </a:rPr>
              <a:t>グループで運用しているサーバ</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lvl="2"/>
            <a:r>
              <a:rPr lang="ja-JP" altLang="en-US" dirty="0">
                <a:latin typeface="Hiragino Maru Gothic Pro W4" panose="020F0400000000000000" pitchFamily="34" charset="-128"/>
                <a:ea typeface="Hiragino Maru Gothic Pro W4" panose="020F0400000000000000" pitchFamily="34" charset="-128"/>
                <a:cs typeface="ヒラギノ角ゴ Pro W3"/>
              </a:rPr>
              <a:t>レポート提出はこのサーバで行います</a:t>
            </a:r>
            <a:r>
              <a:rPr lang="en-US" altLang="ja-JP" dirty="0">
                <a:latin typeface="Hiragino Maru Gothic Pro W4" panose="020F0400000000000000" pitchFamily="34" charset="-128"/>
                <a:ea typeface="Hiragino Maru Gothic Pro W4" panose="020F0400000000000000" pitchFamily="34" charset="-128"/>
                <a:cs typeface="ヒラギノ角ゴ Pro W3"/>
              </a:rPr>
              <a:t> (</a:t>
            </a:r>
            <a:r>
              <a:rPr lang="ja-JP" altLang="en-US" dirty="0">
                <a:latin typeface="Hiragino Maru Gothic Pro W4" panose="020F0400000000000000" pitchFamily="34" charset="-128"/>
                <a:ea typeface="Hiragino Maru Gothic Pro W4" panose="020F0400000000000000" pitchFamily="34" charset="-128"/>
                <a:cs typeface="ヒラギノ角ゴ Pro W3"/>
              </a:rPr>
              <a:t>詳細は後ほど説明します</a:t>
            </a:r>
            <a:r>
              <a:rPr lang="en-US" altLang="ja-JP" dirty="0">
                <a:latin typeface="Hiragino Maru Gothic Pro W4" panose="020F0400000000000000" pitchFamily="34" charset="-128"/>
                <a:ea typeface="Hiragino Maru Gothic Pro W4" panose="020F0400000000000000" pitchFamily="34" charset="-128"/>
                <a:cs typeface="ヒラギノ角ゴ Pro W3"/>
              </a:rPr>
              <a:t>)</a:t>
            </a:r>
          </a:p>
          <a:p>
            <a:pPr lvl="2"/>
            <a:r>
              <a:rPr lang="ja-JP" altLang="en-US" dirty="0">
                <a:latin typeface="Hiragino Maru Gothic Pro W4" panose="020F0400000000000000" pitchFamily="34" charset="-128"/>
                <a:ea typeface="Hiragino Maru Gothic Pro W4" panose="020F0400000000000000" pitchFamily="34" charset="-128"/>
                <a:cs typeface="ヒラギノ角ゴ Pro W3"/>
              </a:rPr>
              <a:t>通称「</a:t>
            </a:r>
            <a:r>
              <a:rPr lang="en-US" altLang="ja-JP" dirty="0" err="1">
                <a:latin typeface="Hiragino Maru Gothic Pro W4" panose="020F0400000000000000" pitchFamily="34" charset="-128"/>
                <a:ea typeface="Hiragino Maru Gothic Pro W4" panose="020F0400000000000000" pitchFamily="34" charset="-128"/>
                <a:cs typeface="ヒラギノ角ゴ Pro W3"/>
              </a:rPr>
              <a:t>ika</a:t>
            </a:r>
            <a:r>
              <a:rPr lang="en-US" altLang="ja-JP" dirty="0">
                <a:latin typeface="Hiragino Maru Gothic Pro W4" panose="020F0400000000000000" pitchFamily="34" charset="-128"/>
                <a:ea typeface="Hiragino Maru Gothic Pro W4" panose="020F0400000000000000" pitchFamily="34" charset="-128"/>
                <a:cs typeface="ヒラギノ角ゴ Pro W3"/>
              </a:rPr>
              <a:t> (</a:t>
            </a:r>
            <a:r>
              <a:rPr lang="ja-JP" altLang="en-US" dirty="0">
                <a:latin typeface="Hiragino Maru Gothic Pro W4" panose="020F0400000000000000" pitchFamily="34" charset="-128"/>
                <a:ea typeface="Hiragino Maru Gothic Pro W4" panose="020F0400000000000000" pitchFamily="34" charset="-128"/>
                <a:cs typeface="ヒラギノ角ゴ Pro W3"/>
              </a:rPr>
              <a:t>イカ</a:t>
            </a:r>
            <a:r>
              <a:rPr lang="en-US" altLang="ja-JP" dirty="0">
                <a:latin typeface="Hiragino Maru Gothic Pro W4" panose="020F0400000000000000" pitchFamily="34" charset="-128"/>
                <a:ea typeface="Hiragino Maru Gothic Pro W4" panose="020F0400000000000000" pitchFamily="34" charset="-128"/>
                <a:cs typeface="ヒラギノ角ゴ Pro W3"/>
              </a:rPr>
              <a:t>) </a:t>
            </a:r>
            <a:r>
              <a:rPr lang="ja-JP" altLang="en-US" dirty="0">
                <a:latin typeface="Hiragino Maru Gothic Pro W4" panose="020F0400000000000000" pitchFamily="34" charset="-128"/>
                <a:ea typeface="Hiragino Maru Gothic Pro W4" panose="020F0400000000000000" pitchFamily="34" charset="-128"/>
                <a:cs typeface="ヒラギノ角ゴ Pro W3"/>
              </a:rPr>
              <a:t>」</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 </a:t>
            </a:r>
            <a:r>
              <a:rPr lang="en-US" altLang="ja-JP" sz="18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1800" dirty="0">
                <a:latin typeface="Hiragino Maru Gothic Pro W4" panose="020F0400000000000000" pitchFamily="34" charset="-128"/>
                <a:ea typeface="Hiragino Maru Gothic Pro W4" panose="020F0400000000000000" pitchFamily="34" charset="-128"/>
                <a:cs typeface="ヒラギノ角ゴ Pro W3"/>
              </a:rPr>
              <a:t>ちなみに</a:t>
            </a:r>
            <a:r>
              <a:rPr lang="en-US" altLang="ja-JP" sz="1800" dirty="0">
                <a:latin typeface="Hiragino Maru Gothic Pro W4" panose="020F0400000000000000" pitchFamily="34" charset="-128"/>
                <a:ea typeface="Hiragino Maru Gothic Pro W4" panose="020F0400000000000000" pitchFamily="34" charset="-128"/>
                <a:cs typeface="ヒラギノ角ゴ Pro W3"/>
              </a:rPr>
              <a:t>, </a:t>
            </a:r>
            <a:r>
              <a:rPr lang="en-US" altLang="ja-JP" sz="1800" dirty="0" err="1">
                <a:latin typeface="Hiragino Maru Gothic Pro W4" panose="020F0400000000000000" pitchFamily="34" charset="-128"/>
                <a:ea typeface="Hiragino Maru Gothic Pro W4" panose="020F0400000000000000" pitchFamily="34" charset="-128"/>
                <a:cs typeface="ヒラギノ角ゴ Pro W3"/>
              </a:rPr>
              <a:t>tako</a:t>
            </a:r>
            <a:r>
              <a:rPr lang="en-US" altLang="ja-JP" sz="18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1800" dirty="0">
                <a:latin typeface="Hiragino Maru Gothic Pro W4" panose="020F0400000000000000" pitchFamily="34" charset="-128"/>
                <a:ea typeface="Hiragino Maru Gothic Pro W4" panose="020F0400000000000000" pitchFamily="34" charset="-128"/>
                <a:cs typeface="ヒラギノ角ゴ Pro W3"/>
              </a:rPr>
              <a:t>タコ</a:t>
            </a:r>
            <a:r>
              <a:rPr lang="en-US" altLang="ja-JP" sz="18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1800" dirty="0">
                <a:latin typeface="Hiragino Maru Gothic Pro W4" panose="020F0400000000000000" pitchFamily="34" charset="-128"/>
                <a:ea typeface="Hiragino Maru Gothic Pro W4" panose="020F0400000000000000" pitchFamily="34" charset="-128"/>
                <a:cs typeface="ヒラギノ角ゴ Pro W3"/>
              </a:rPr>
              <a:t>もいます</a:t>
            </a:r>
            <a:endParaRPr kumimoji="1" lang="ja-JP" altLang="en-US" sz="1800" dirty="0">
              <a:latin typeface="Hiragino Maru Gothic Pro W4" panose="020F0400000000000000" pitchFamily="34" charset="-128"/>
              <a:ea typeface="Hiragino Maru Gothic Pro W4" panose="020F0400000000000000" pitchFamily="34" charset="-128"/>
              <a:cs typeface="ヒラギノ角ゴ Pro W3"/>
            </a:endParaRPr>
          </a:p>
        </p:txBody>
      </p:sp>
    </p:spTree>
    <p:extLst>
      <p:ext uri="{BB962C8B-B14F-4D97-AF65-F5344CB8AC3E}">
        <p14:creationId xmlns:p14="http://schemas.microsoft.com/office/powerpoint/2010/main" val="2186198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3"/>
          <p:cNvSpPr>
            <a:spLocks noGrp="1"/>
          </p:cNvSpPr>
          <p:nvPr>
            <p:ph type="title"/>
          </p:nvPr>
        </p:nvSpPr>
        <p:spPr/>
        <p:txBody>
          <a:bodyPr/>
          <a:lstStyle/>
          <a:p>
            <a:r>
              <a:rPr lang="ja-JP" altLang="en-US" b="1" dirty="0">
                <a:latin typeface="Hiragino Kaku Gothic Pro W6" charset="-128"/>
                <a:ea typeface="Hiragino Kaku Gothic Pro W6" charset="-128"/>
                <a:cs typeface="Hiragino Kaku Gothic Pro W6" charset="-128"/>
              </a:rPr>
              <a:t>目次</a:t>
            </a:r>
          </a:p>
        </p:txBody>
      </p:sp>
      <p:sp>
        <p:nvSpPr>
          <p:cNvPr id="4099" name="コンテンツ プレースホルダー 4"/>
          <p:cNvSpPr>
            <a:spLocks noGrp="1"/>
          </p:cNvSpPr>
          <p:nvPr>
            <p:ph idx="1"/>
          </p:nvPr>
        </p:nvSpPr>
        <p:spPr>
          <a:xfrm>
            <a:off x="685800" y="793750"/>
            <a:ext cx="7772400" cy="5083522"/>
          </a:xfrm>
        </p:spPr>
        <p:txBody>
          <a:bodyPr/>
          <a:lstStyle/>
          <a:p>
            <a:pPr>
              <a:lnSpc>
                <a:spcPct val="150000"/>
              </a:lnSpc>
            </a:pPr>
            <a:r>
              <a:rPr lang="ja-JP" altLang="en-US" dirty="0">
                <a:solidFill>
                  <a:srgbClr val="FF0000"/>
                </a:solidFill>
                <a:latin typeface="Hiragino Maru Gothic Pro W4" panose="020F0400000000000000" pitchFamily="34" charset="-128"/>
                <a:ea typeface="Hiragino Maru Gothic Pro W4" panose="020F0400000000000000" pitchFamily="34" charset="-128"/>
                <a:cs typeface="ヒラギノ角ゴ Pro W3"/>
              </a:rPr>
              <a:t>アカウントについて</a:t>
            </a:r>
            <a:endParaRPr lang="en-US" altLang="ja-JP" dirty="0">
              <a:solidFill>
                <a:srgbClr val="FF0000"/>
              </a:solidFill>
              <a:latin typeface="Hiragino Maru Gothic Pro W4" panose="020F0400000000000000" pitchFamily="34" charset="-128"/>
              <a:ea typeface="Hiragino Maru Gothic Pro W4" panose="020F0400000000000000" pitchFamily="34" charset="-128"/>
              <a:cs typeface="ヒラギノ角ゴ Pro W3"/>
            </a:endParaRPr>
          </a:p>
          <a:p>
            <a:pPr>
              <a:lnSpc>
                <a:spcPct val="150000"/>
              </a:lnSpc>
            </a:pPr>
            <a:r>
              <a:rPr lang="ja-JP" altLang="en-US" dirty="0">
                <a:latin typeface="Hiragino Maru Gothic Pro W4" panose="020F0400000000000000" pitchFamily="34" charset="-128"/>
                <a:ea typeface="Hiragino Maru Gothic Pro W4" panose="020F0400000000000000" pitchFamily="34" charset="-128"/>
                <a:cs typeface="ヒラギノ角ゴ Pro W3"/>
              </a:rPr>
              <a:t>パスワードの重要性</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a:lnSpc>
                <a:spcPct val="150000"/>
              </a:lnSpc>
            </a:pPr>
            <a:r>
              <a:rPr lang="ja-JP" altLang="en-US" dirty="0">
                <a:latin typeface="Hiragino Maru Gothic Pro W4" panose="020F0400000000000000" pitchFamily="34" charset="-128"/>
                <a:ea typeface="Hiragino Maru Gothic Pro W4" panose="020F0400000000000000" pitchFamily="34" charset="-128"/>
                <a:cs typeface="ヒラギノ角ゴ Pro W3"/>
              </a:rPr>
              <a:t>パスワードクラック</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a:lnSpc>
                <a:spcPct val="150000"/>
              </a:lnSpc>
            </a:pPr>
            <a:r>
              <a:rPr lang="ja-JP" altLang="en-US" dirty="0">
                <a:latin typeface="Hiragino Maru Gothic Pro W4" panose="020F0400000000000000" pitchFamily="34" charset="-128"/>
                <a:ea typeface="Hiragino Maru Gothic Pro W4" panose="020F0400000000000000" pitchFamily="34" charset="-128"/>
                <a:cs typeface="ヒラギノ角ゴ Pro W3"/>
              </a:rPr>
              <a:t>悪いパスワード・良いパスワード</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a:lnSpc>
                <a:spcPct val="150000"/>
              </a:lnSpc>
            </a:pPr>
            <a:r>
              <a:rPr lang="ja-JP" altLang="en-US" dirty="0">
                <a:latin typeface="Hiragino Maru Gothic Pro W4" panose="020F0400000000000000" pitchFamily="34" charset="-128"/>
                <a:ea typeface="Hiragino Maru Gothic Pro W4" panose="020F0400000000000000" pitchFamily="34" charset="-128"/>
                <a:cs typeface="ヒラギノ角ゴ Pro W3"/>
              </a:rPr>
              <a:t>パスワードに関するマナー</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a:lnSpc>
                <a:spcPct val="150000"/>
              </a:lnSpc>
            </a:pPr>
            <a:r>
              <a:rPr lang="en-US" altLang="ja-JP" dirty="0">
                <a:latin typeface="Hiragino Maru Gothic Pro W4" panose="020F0400000000000000" pitchFamily="34" charset="-128"/>
                <a:ea typeface="Hiragino Maru Gothic Pro W4" panose="020F0400000000000000" pitchFamily="34" charset="-128"/>
                <a:cs typeface="ヒラギノ角ゴ Pro W3"/>
              </a:rPr>
              <a:t>UNIX </a:t>
            </a:r>
            <a:r>
              <a:rPr lang="ja-JP" altLang="en-US" dirty="0">
                <a:latin typeface="Hiragino Maru Gothic Pro W4" panose="020F0400000000000000" pitchFamily="34" charset="-128"/>
                <a:ea typeface="Hiragino Maru Gothic Pro W4" panose="020F0400000000000000" pitchFamily="34" charset="-128"/>
                <a:cs typeface="ヒラギノ角ゴ Pro W3"/>
              </a:rPr>
              <a:t>におけるパスワード管理</a:t>
            </a:r>
          </a:p>
          <a:p>
            <a:pPr>
              <a:lnSpc>
                <a:spcPct val="150000"/>
              </a:lnSpc>
            </a:pPr>
            <a:endParaRPr lang="ja-JP" altLang="en-US" dirty="0"/>
          </a:p>
        </p:txBody>
      </p:sp>
    </p:spTree>
    <p:extLst>
      <p:ext uri="{BB962C8B-B14F-4D97-AF65-F5344CB8AC3E}">
        <p14:creationId xmlns:p14="http://schemas.microsoft.com/office/powerpoint/2010/main" val="6855760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latin typeface="Hiragino Kaku Gothic Pro W6" charset="-128"/>
                <a:ea typeface="Hiragino Kaku Gothic Pro W6" charset="-128"/>
                <a:cs typeface="Hiragino Kaku Gothic Pro W6" charset="-128"/>
              </a:rPr>
              <a:t>実習に向けて</a:t>
            </a:r>
          </a:p>
        </p:txBody>
      </p:sp>
      <p:sp>
        <p:nvSpPr>
          <p:cNvPr id="3" name="コンテンツ プレースホルダー 2"/>
          <p:cNvSpPr>
            <a:spLocks noGrp="1"/>
          </p:cNvSpPr>
          <p:nvPr>
            <p:ph idx="1"/>
          </p:nvPr>
        </p:nvSpPr>
        <p:spPr>
          <a:xfrm>
            <a:off x="216310" y="980728"/>
            <a:ext cx="8712968" cy="5184576"/>
          </a:xfrm>
        </p:spPr>
        <p:txBody>
          <a:bodyPr/>
          <a:lstStyle/>
          <a:p>
            <a:r>
              <a:rPr kumimoji="1" lang="ja-JP" altLang="en-US" sz="2400" dirty="0">
                <a:latin typeface="Hiragino Maru Gothic Pro W4" panose="020F0400000000000000" pitchFamily="34" charset="-128"/>
                <a:ea typeface="Hiragino Maru Gothic Pro W4" panose="020F0400000000000000" pitchFamily="34" charset="-128"/>
                <a:cs typeface="ヒラギノ角ゴ Pro W3"/>
              </a:rPr>
              <a:t>今の講義を参考にして</a:t>
            </a:r>
            <a:r>
              <a:rPr kumimoji="1" lang="en-US" altLang="ja-JP" sz="2400" dirty="0">
                <a:latin typeface="Hiragino Maru Gothic Pro W4" panose="020F0400000000000000" pitchFamily="34" charset="-128"/>
                <a:ea typeface="Hiragino Maru Gothic Pro W4" panose="020F0400000000000000" pitchFamily="34" charset="-128"/>
                <a:cs typeface="ヒラギノ角ゴ Pro W3"/>
              </a:rPr>
              <a:t>, </a:t>
            </a:r>
            <a:r>
              <a:rPr kumimoji="1" lang="ja-JP" altLang="en-US" sz="2400" dirty="0">
                <a:latin typeface="Hiragino Maru Gothic Pro W4" panose="020F0400000000000000" pitchFamily="34" charset="-128"/>
                <a:ea typeface="Hiragino Maru Gothic Pro W4" panose="020F0400000000000000" pitchFamily="34" charset="-128"/>
                <a:cs typeface="ヒラギノ角ゴ Pro W3"/>
              </a:rPr>
              <a:t>考えてきたパスワードを再考して下さい</a:t>
            </a:r>
            <a:endParaRPr lang="en-US" altLang="ja-JP" sz="2400" dirty="0">
              <a:latin typeface="Hiragino Maru Gothic Pro W4" panose="020F0400000000000000" pitchFamily="34" charset="-128"/>
              <a:ea typeface="Hiragino Maru Gothic Pro W4" panose="020F0400000000000000" pitchFamily="34" charset="-128"/>
              <a:cs typeface="ヒラギノ角ゴ Pro W3"/>
            </a:endParaRPr>
          </a:p>
          <a:p>
            <a:pPr lvl="1"/>
            <a:r>
              <a:rPr lang="ja-JP" altLang="en-US" sz="2000" dirty="0">
                <a:latin typeface="Hiragino Maru Gothic Pro W4" panose="020F0400000000000000" pitchFamily="34" charset="-128"/>
                <a:ea typeface="Hiragino Maru Gothic Pro W4" panose="020F0400000000000000" pitchFamily="34" charset="-128"/>
                <a:cs typeface="ヒラギノ角ゴ Pro W3"/>
              </a:rPr>
              <a:t>「悪いパスワード」ではないですか</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a:t>
            </a:r>
            <a:r>
              <a:rPr lang="ja-JP" altLang="en-US" sz="2000" dirty="0">
                <a:latin typeface="Hiragino Maru Gothic Pro W4" panose="020F0400000000000000" pitchFamily="34" charset="-128"/>
                <a:ea typeface="Hiragino Maru Gothic Pro W4" panose="020F0400000000000000" pitchFamily="34" charset="-128"/>
                <a:cs typeface="ヒラギノ角ゴ Pro W3"/>
              </a:rPr>
              <a:t>？</a:t>
            </a:r>
            <a:endParaRPr lang="en-US" altLang="ja-JP" sz="2000" dirty="0">
              <a:latin typeface="Hiragino Maru Gothic Pro W4" panose="020F0400000000000000" pitchFamily="34" charset="-128"/>
              <a:ea typeface="Hiragino Maru Gothic Pro W4" panose="020F0400000000000000" pitchFamily="34" charset="-128"/>
              <a:cs typeface="ヒラギノ角ゴ Pro W3"/>
            </a:endParaRPr>
          </a:p>
          <a:p>
            <a:pPr lvl="1"/>
            <a:endParaRPr kumimoji="1" lang="en-US" altLang="ja-JP" sz="1000" dirty="0">
              <a:latin typeface="Hiragino Maru Gothic Pro W4" panose="020F0400000000000000" pitchFamily="34" charset="-128"/>
              <a:ea typeface="Hiragino Maru Gothic Pro W4" panose="020F0400000000000000" pitchFamily="34" charset="-128"/>
              <a:cs typeface="ヒラギノ角ゴ Pro W3"/>
            </a:endParaRPr>
          </a:p>
          <a:p>
            <a:r>
              <a:rPr lang="ja-JP" altLang="en-US" sz="2400" dirty="0">
                <a:latin typeface="Hiragino Maru Gothic Pro W4" panose="020F0400000000000000" pitchFamily="34" charset="-128"/>
                <a:ea typeface="Hiragino Maru Gothic Pro W4" panose="020F0400000000000000" pitchFamily="34" charset="-128"/>
                <a:cs typeface="ヒラギノ角ゴ Pro W3"/>
              </a:rPr>
              <a:t>アカウント名は</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2800" dirty="0">
                <a:solidFill>
                  <a:srgbClr val="FF0000"/>
                </a:solidFill>
                <a:latin typeface="Hiragino Maru Gothic Pro W4" panose="020F0400000000000000" pitchFamily="34" charset="-128"/>
                <a:ea typeface="Hiragino Maru Gothic Pro W4" panose="020F0400000000000000" pitchFamily="34" charset="-128"/>
                <a:cs typeface="ヒラギノ角ゴ Pro W3"/>
              </a:rPr>
              <a:t>英小文字</a:t>
            </a:r>
            <a:r>
              <a:rPr lang="en-US" altLang="ja-JP" sz="2800" dirty="0">
                <a:solidFill>
                  <a:srgbClr val="FF0000"/>
                </a:solidFill>
                <a:latin typeface="Hiragino Maru Gothic Pro W4" panose="020F0400000000000000" pitchFamily="34" charset="-128"/>
                <a:ea typeface="Hiragino Maru Gothic Pro W4" panose="020F0400000000000000" pitchFamily="34" charset="-128"/>
                <a:cs typeface="ヒラギノ角ゴ Pro W3"/>
              </a:rPr>
              <a:t> + </a:t>
            </a:r>
            <a:r>
              <a:rPr lang="ja-JP" altLang="en-US" sz="2800" dirty="0">
                <a:solidFill>
                  <a:srgbClr val="FF0000"/>
                </a:solidFill>
                <a:latin typeface="Hiragino Maru Gothic Pro W4" panose="020F0400000000000000" pitchFamily="34" charset="-128"/>
                <a:ea typeface="Hiragino Maru Gothic Pro W4" panose="020F0400000000000000" pitchFamily="34" charset="-128"/>
                <a:cs typeface="ヒラギノ角ゴ Pro W3"/>
              </a:rPr>
              <a:t>数字で</a:t>
            </a:r>
            <a:r>
              <a:rPr lang="en-US" altLang="ja-JP" sz="2800" dirty="0">
                <a:solidFill>
                  <a:srgbClr val="FF0000"/>
                </a:solidFill>
                <a:latin typeface="Hiragino Maru Gothic Pro W4" panose="020F0400000000000000" pitchFamily="34" charset="-128"/>
                <a:ea typeface="Hiragino Maru Gothic Pro W4" panose="020F0400000000000000" pitchFamily="34" charset="-128"/>
                <a:cs typeface="ヒラギノ角ゴ Pro W3"/>
              </a:rPr>
              <a:t> 8 </a:t>
            </a:r>
            <a:r>
              <a:rPr lang="ja-JP" altLang="en-US" sz="2800" dirty="0">
                <a:solidFill>
                  <a:srgbClr val="FF0000"/>
                </a:solidFill>
                <a:latin typeface="Hiragino Maru Gothic Pro W4" panose="020F0400000000000000" pitchFamily="34" charset="-128"/>
                <a:ea typeface="Hiragino Maru Gothic Pro W4" panose="020F0400000000000000" pitchFamily="34" charset="-128"/>
                <a:cs typeface="ヒラギノ角ゴ Pro W3"/>
              </a:rPr>
              <a:t>文字以内</a:t>
            </a:r>
            <a:r>
              <a:rPr lang="en-US" altLang="ja-JP" sz="2800" dirty="0">
                <a:solidFill>
                  <a:srgbClr val="FF0000"/>
                </a:solidFill>
                <a:latin typeface="Hiragino Maru Gothic Pro W4" panose="020F0400000000000000" pitchFamily="34" charset="-128"/>
                <a:ea typeface="Hiragino Maru Gothic Pro W4" panose="020F0400000000000000" pitchFamily="34" charset="-128"/>
                <a:cs typeface="ヒラギノ角ゴ Pro W3"/>
              </a:rPr>
              <a:t> </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a:t>
            </a:r>
            <a:r>
              <a:rPr lang="ja-JP" altLang="en-US" sz="2400" dirty="0">
                <a:latin typeface="Hiragino Maru Gothic Pro W4" panose="020F0400000000000000" pitchFamily="34" charset="-128"/>
                <a:ea typeface="Hiragino Maru Gothic Pro W4" panose="020F0400000000000000" pitchFamily="34" charset="-128"/>
                <a:cs typeface="ヒラギノ角ゴ Pro W3"/>
              </a:rPr>
              <a:t>混在でなくて良い</a:t>
            </a:r>
            <a:r>
              <a:rPr lang="en-US" altLang="ja-JP" sz="2400" dirty="0">
                <a:latin typeface="Hiragino Maru Gothic Pro W4" panose="020F0400000000000000" pitchFamily="34" charset="-128"/>
                <a:ea typeface="Hiragino Maru Gothic Pro W4" panose="020F0400000000000000" pitchFamily="34" charset="-128"/>
                <a:cs typeface="ヒラギノ角ゴ Pro W3"/>
              </a:rPr>
              <a:t>) </a:t>
            </a:r>
          </a:p>
          <a:p>
            <a:pPr lvl="1"/>
            <a:r>
              <a:rPr kumimoji="1" lang="ja-JP" altLang="en-US" sz="2000" dirty="0">
                <a:latin typeface="Hiragino Maru Gothic Pro W4" panose="020F0400000000000000" pitchFamily="34" charset="-128"/>
                <a:ea typeface="Hiragino Maru Gothic Pro W4" panose="020F0400000000000000" pitchFamily="34" charset="-128"/>
                <a:cs typeface="ヒラギノ角ゴ Pro W3"/>
              </a:rPr>
              <a:t>先頭は英小文字のみ</a:t>
            </a:r>
            <a:endParaRPr lang="en-US" altLang="ja-JP" sz="2000" dirty="0">
              <a:latin typeface="Hiragino Maru Gothic Pro W4" panose="020F0400000000000000" pitchFamily="34" charset="-128"/>
              <a:ea typeface="Hiragino Maru Gothic Pro W4" panose="020F0400000000000000" pitchFamily="34" charset="-128"/>
              <a:cs typeface="ヒラギノ角ゴ Pro W3"/>
            </a:endParaRPr>
          </a:p>
          <a:p>
            <a:pPr lvl="1"/>
            <a:r>
              <a:rPr lang="ja-JP" altLang="en-US" sz="2000" dirty="0">
                <a:latin typeface="Hiragino Maru Gothic Pro W4" panose="020F0400000000000000" pitchFamily="34" charset="-128"/>
                <a:ea typeface="Hiragino Maru Gothic Pro W4" panose="020F0400000000000000" pitchFamily="34" charset="-128"/>
                <a:cs typeface="ヒラギノ角ゴ Pro W3"/>
              </a:rPr>
              <a:t>「</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a:t>
            </a:r>
            <a:r>
              <a:rPr lang="ja-JP" altLang="en-US" sz="2000" dirty="0">
                <a:latin typeface="Hiragino Maru Gothic Pro W4" panose="020F0400000000000000" pitchFamily="34" charset="-128"/>
                <a:ea typeface="Hiragino Maru Gothic Pro W4" panose="020F0400000000000000" pitchFamily="34" charset="-128"/>
                <a:cs typeface="ヒラギノ角ゴ Pro W3"/>
              </a:rPr>
              <a:t>」「</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_</a:t>
            </a:r>
            <a:r>
              <a:rPr lang="ja-JP" altLang="en-US" sz="2000" dirty="0">
                <a:latin typeface="Hiragino Maru Gothic Pro W4" panose="020F0400000000000000" pitchFamily="34" charset="-128"/>
                <a:ea typeface="Hiragino Maru Gothic Pro W4" panose="020F0400000000000000" pitchFamily="34" charset="-128"/>
                <a:cs typeface="ヒラギノ角ゴ Pro W3"/>
              </a:rPr>
              <a:t>」「</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a:t>
            </a:r>
            <a:r>
              <a:rPr lang="ja-JP" altLang="en-US" sz="2000" dirty="0">
                <a:latin typeface="Hiragino Maru Gothic Pro W4" panose="020F0400000000000000" pitchFamily="34" charset="-128"/>
                <a:ea typeface="Hiragino Maru Gothic Pro W4" panose="020F0400000000000000" pitchFamily="34" charset="-128"/>
                <a:cs typeface="ヒラギノ角ゴ Pro W3"/>
              </a:rPr>
              <a:t>」「</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a:t>
            </a:r>
            <a:r>
              <a:rPr lang="ja-JP" altLang="en-US" sz="2000" dirty="0">
                <a:latin typeface="Hiragino Maru Gothic Pro W4" panose="020F0400000000000000" pitchFamily="34" charset="-128"/>
                <a:ea typeface="Hiragino Maru Gothic Pro W4" panose="020F0400000000000000" pitchFamily="34" charset="-128"/>
                <a:cs typeface="ヒラギノ角ゴ Pro W3"/>
              </a:rPr>
              <a:t>」などは使用不可</a:t>
            </a:r>
            <a:endParaRPr lang="en-US" altLang="ja-JP" sz="2000" dirty="0">
              <a:latin typeface="Hiragino Maru Gothic Pro W4" panose="020F0400000000000000" pitchFamily="34" charset="-128"/>
              <a:ea typeface="Hiragino Maru Gothic Pro W4" panose="020F0400000000000000" pitchFamily="34" charset="-128"/>
              <a:cs typeface="ヒラギノ角ゴ Pro W3"/>
            </a:endParaRPr>
          </a:p>
          <a:p>
            <a:pPr lvl="1"/>
            <a:r>
              <a:rPr kumimoji="1" lang="ja-JP" altLang="en-US" sz="2000" dirty="0">
                <a:latin typeface="Hiragino Maru Gothic Pro W4" panose="020F0400000000000000" pitchFamily="34" charset="-128"/>
                <a:ea typeface="Hiragino Maru Gothic Pro W4" panose="020F0400000000000000" pitchFamily="34" charset="-128"/>
                <a:cs typeface="ヒラギノ角ゴ Pro W3"/>
              </a:rPr>
              <a:t>学籍番号</a:t>
            </a:r>
            <a:r>
              <a:rPr kumimoji="1" lang="en-US" altLang="ja-JP" sz="2000" dirty="0">
                <a:latin typeface="Hiragino Maru Gothic Pro W4" panose="020F0400000000000000" pitchFamily="34" charset="-128"/>
                <a:ea typeface="Hiragino Maru Gothic Pro W4" panose="020F0400000000000000" pitchFamily="34" charset="-128"/>
                <a:cs typeface="ヒラギノ角ゴ Pro W3"/>
              </a:rPr>
              <a:t>, </a:t>
            </a:r>
            <a:r>
              <a:rPr kumimoji="1" lang="ja-JP" altLang="en-US" sz="2000" dirty="0">
                <a:latin typeface="Hiragino Maru Gothic Pro W4" panose="020F0400000000000000" pitchFamily="34" charset="-128"/>
                <a:ea typeface="Hiragino Maru Gothic Pro W4" panose="020F0400000000000000" pitchFamily="34" charset="-128"/>
                <a:cs typeface="ヒラギノ角ゴ Pro W3"/>
              </a:rPr>
              <a:t>無意味な文字列は避けて下さい</a:t>
            </a:r>
            <a:endParaRPr lang="en-US" altLang="ja-JP" sz="2000" dirty="0">
              <a:latin typeface="Hiragino Maru Gothic Pro W4" panose="020F0400000000000000" pitchFamily="34" charset="-128"/>
              <a:ea typeface="Hiragino Maru Gothic Pro W4" panose="020F0400000000000000" pitchFamily="34" charset="-128"/>
              <a:cs typeface="ヒラギノ角ゴ Pro W3"/>
            </a:endParaRPr>
          </a:p>
          <a:p>
            <a:pPr lvl="1"/>
            <a:r>
              <a:rPr lang="ja-JP" altLang="en-US" sz="2000" dirty="0">
                <a:latin typeface="Hiragino Maru Gothic Pro W4" panose="020F0400000000000000" pitchFamily="34" charset="-128"/>
                <a:ea typeface="Hiragino Maru Gothic Pro W4" panose="020F0400000000000000" pitchFamily="34" charset="-128"/>
                <a:cs typeface="ヒラギノ角ゴ Pro W3"/>
              </a:rPr>
              <a:t>本人であることが分かるものが望ましい</a:t>
            </a:r>
            <a:endParaRPr lang="en-US" altLang="ja-JP" sz="2000" dirty="0">
              <a:latin typeface="Hiragino Maru Gothic Pro W4" panose="020F0400000000000000" pitchFamily="34" charset="-128"/>
              <a:ea typeface="Hiragino Maru Gothic Pro W4" panose="020F0400000000000000" pitchFamily="34" charset="-128"/>
              <a:cs typeface="ヒラギノ角ゴ Pro W3"/>
            </a:endParaRPr>
          </a:p>
          <a:p>
            <a:pPr lvl="1"/>
            <a:r>
              <a:rPr lang="ja-JP" altLang="en-US" sz="2000" dirty="0">
                <a:latin typeface="Hiragino Maru Gothic Pro W4" panose="020F0400000000000000" pitchFamily="34" charset="-128"/>
                <a:cs typeface="ヒラギノ角ゴ Pro W3"/>
              </a:rPr>
              <a:t>ただし、珍しくない姓や</a:t>
            </a:r>
            <a:r>
              <a:rPr lang="ja-JP" altLang="en-US" sz="2000" dirty="0">
                <a:latin typeface="Hiragino Maru Gothic Pro W4" panose="020F0400000000000000" pitchFamily="34" charset="-128"/>
                <a:ea typeface="Hiragino Maru Gothic Pro W4" panose="020F0400000000000000" pitchFamily="34" charset="-128"/>
                <a:cs typeface="ヒラギノ角ゴ Pro W3"/>
              </a:rPr>
              <a:t>名だけは避けましょう</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 </a:t>
            </a:r>
            <a:br>
              <a:rPr lang="en-US" altLang="ja-JP" sz="2000" dirty="0">
                <a:latin typeface="Hiragino Maru Gothic Pro W4" panose="020F0400000000000000" pitchFamily="34" charset="-128"/>
                <a:ea typeface="Hiragino Maru Gothic Pro W4" panose="020F0400000000000000" pitchFamily="34" charset="-128"/>
                <a:cs typeface="ヒラギノ角ゴ Pro W3"/>
              </a:rPr>
            </a:br>
            <a:r>
              <a:rPr lang="en-US" altLang="ja-JP" sz="2000" dirty="0">
                <a:latin typeface="Hiragino Maru Gothic Pro W4" panose="020F0400000000000000" pitchFamily="34" charset="-128"/>
                <a:ea typeface="Hiragino Maru Gothic Pro W4" panose="020F0400000000000000" pitchFamily="34" charset="-128"/>
                <a:cs typeface="ヒラギノ角ゴ Pro W3"/>
              </a:rPr>
              <a:t>(</a:t>
            </a:r>
            <a:r>
              <a:rPr lang="en-US" altLang="ja-JP" sz="2000" dirty="0" err="1">
                <a:latin typeface="Hiragino Maru Gothic Pro W4" panose="020F0400000000000000" pitchFamily="34" charset="-128"/>
                <a:cs typeface="ヒラギノ角ゴ Pro W3"/>
              </a:rPr>
              <a:t>tanaka</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 </a:t>
            </a:r>
            <a:r>
              <a:rPr lang="en-US" altLang="ja-JP" sz="2000" dirty="0" err="1">
                <a:latin typeface="Hiragino Maru Gothic Pro W4" panose="020F0400000000000000" pitchFamily="34" charset="-128"/>
                <a:ea typeface="Hiragino Maru Gothic Pro W4" panose="020F0400000000000000" pitchFamily="34" charset="-128"/>
                <a:cs typeface="ヒラギノ角ゴ Pro W3"/>
              </a:rPr>
              <a:t>yamada</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2000" dirty="0">
                <a:latin typeface="Hiragino Maru Gothic Pro W4" panose="020F0400000000000000" pitchFamily="34" charset="-128"/>
                <a:ea typeface="Hiragino Maru Gothic Pro W4" panose="020F0400000000000000" pitchFamily="34" charset="-128"/>
                <a:cs typeface="ヒラギノ角ゴ Pro W3"/>
              </a:rPr>
              <a:t>など</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 </a:t>
            </a:r>
          </a:p>
          <a:p>
            <a:pPr lvl="1"/>
            <a:endParaRPr lang="en-US" altLang="ja-JP" sz="1000" dirty="0">
              <a:latin typeface="Hiragino Maru Gothic Pro W4" panose="020F0400000000000000" pitchFamily="34" charset="-128"/>
              <a:ea typeface="Hiragino Maru Gothic Pro W4" panose="020F0400000000000000" pitchFamily="34" charset="-128"/>
              <a:cs typeface="ヒラギノ角ゴ Pro W3"/>
            </a:endParaRPr>
          </a:p>
          <a:p>
            <a:r>
              <a:rPr lang="ja-JP" altLang="en-US" sz="2400" dirty="0">
                <a:latin typeface="Hiragino Maru Gothic Pro W4" panose="020F0400000000000000" pitchFamily="34" charset="-128"/>
                <a:ea typeface="Hiragino Maru Gothic Pro W4" panose="020F0400000000000000" pitchFamily="34" charset="-128"/>
                <a:cs typeface="ヒラギノ角ゴ Pro W3"/>
              </a:rPr>
              <a:t>パスワードは</a:t>
            </a:r>
            <a:r>
              <a:rPr lang="en-US" altLang="ja-JP" dirty="0">
                <a:latin typeface="Hiragino Maru Gothic Pro W4" panose="020F0400000000000000" pitchFamily="34" charset="-128"/>
                <a:ea typeface="Hiragino Maru Gothic Pro W4" panose="020F0400000000000000" pitchFamily="34" charset="-128"/>
                <a:cs typeface="ヒラギノ角ゴ Pro W3"/>
              </a:rPr>
              <a:t> </a:t>
            </a:r>
            <a:r>
              <a:rPr lang="ja-JP" altLang="en-US" sz="2800" dirty="0">
                <a:solidFill>
                  <a:srgbClr val="FF0000"/>
                </a:solidFill>
                <a:latin typeface="Hiragino Maru Gothic Pro W4" panose="020F0400000000000000" pitchFamily="34" charset="-128"/>
                <a:ea typeface="Hiragino Maru Gothic Pro W4" panose="020F0400000000000000" pitchFamily="34" charset="-128"/>
                <a:cs typeface="ヒラギノ角ゴ Pro W3"/>
              </a:rPr>
              <a:t>５</a:t>
            </a:r>
            <a:r>
              <a:rPr lang="en-US" altLang="ja-JP" sz="2800" dirty="0">
                <a:solidFill>
                  <a:srgbClr val="FF0000"/>
                </a:solidFill>
                <a:latin typeface="Hiragino Maru Gothic Pro W4" panose="020F0400000000000000" pitchFamily="34" charset="-128"/>
                <a:ea typeface="Hiragino Maru Gothic Pro W4" panose="020F0400000000000000" pitchFamily="34" charset="-128"/>
                <a:cs typeface="ヒラギノ角ゴ Pro W3"/>
              </a:rPr>
              <a:t> </a:t>
            </a:r>
            <a:r>
              <a:rPr lang="ja-JP" altLang="en-US" sz="2800" dirty="0">
                <a:solidFill>
                  <a:srgbClr val="FF0000"/>
                </a:solidFill>
                <a:latin typeface="Hiragino Maru Gothic Pro W4" panose="020F0400000000000000" pitchFamily="34" charset="-128"/>
                <a:ea typeface="Hiragino Maru Gothic Pro W4" panose="020F0400000000000000" pitchFamily="34" charset="-128"/>
                <a:cs typeface="ヒラギノ角ゴ Pro W3"/>
              </a:rPr>
              <a:t>個</a:t>
            </a:r>
            <a:r>
              <a:rPr lang="en-US" altLang="ja-JP" dirty="0">
                <a:solidFill>
                  <a:srgbClr val="FF0000"/>
                </a:solidFill>
                <a:latin typeface="Hiragino Maru Gothic Pro W4" panose="020F0400000000000000" pitchFamily="34" charset="-128"/>
                <a:ea typeface="Hiragino Maru Gothic Pro W4" panose="020F0400000000000000" pitchFamily="34" charset="-128"/>
                <a:cs typeface="ヒラギノ角ゴ Pro W3"/>
              </a:rPr>
              <a:t> </a:t>
            </a:r>
            <a:r>
              <a:rPr lang="ja-JP" altLang="en-US" sz="2400" dirty="0">
                <a:latin typeface="Hiragino Maru Gothic Pro W4" panose="020F0400000000000000" pitchFamily="34" charset="-128"/>
                <a:ea typeface="Hiragino Maru Gothic Pro W4" panose="020F0400000000000000" pitchFamily="34" charset="-128"/>
                <a:cs typeface="ヒラギノ角ゴ Pro W3"/>
              </a:rPr>
              <a:t>必要です</a:t>
            </a:r>
            <a:endParaRPr kumimoji="1" lang="ja-JP" altLang="en-US" sz="2400" dirty="0">
              <a:latin typeface="Hiragino Maru Gothic Pro W4" panose="020F0400000000000000" pitchFamily="34" charset="-128"/>
              <a:ea typeface="Hiragino Maru Gothic Pro W4" panose="020F0400000000000000" pitchFamily="34" charset="-128"/>
              <a:cs typeface="ヒラギノ角ゴ Pro W3"/>
            </a:endParaRPr>
          </a:p>
        </p:txBody>
      </p:sp>
    </p:spTree>
    <p:extLst>
      <p:ext uri="{BB962C8B-B14F-4D97-AF65-F5344CB8AC3E}">
        <p14:creationId xmlns:p14="http://schemas.microsoft.com/office/powerpoint/2010/main" val="3720511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latin typeface="Hiragino Kaku Gothic Pro W6" charset="-128"/>
                <a:ea typeface="Hiragino Kaku Gothic Pro W6" charset="-128"/>
                <a:cs typeface="Hiragino Kaku Gothic Pro W6" charset="-128"/>
              </a:rPr>
              <a:t>アカウントについて</a:t>
            </a:r>
            <a:endParaRPr kumimoji="1" lang="ja-JP" altLang="en-US" b="1" dirty="0">
              <a:latin typeface="Hiragino Kaku Gothic Pro W6" charset="-128"/>
              <a:ea typeface="Hiragino Kaku Gothic Pro W6" charset="-128"/>
              <a:cs typeface="Hiragino Kaku Gothic Pro W6" charset="-128"/>
            </a:endParaRPr>
          </a:p>
        </p:txBody>
      </p:sp>
      <p:sp>
        <p:nvSpPr>
          <p:cNvPr id="3" name="コンテンツ プレースホルダー 2"/>
          <p:cNvSpPr>
            <a:spLocks noGrp="1"/>
          </p:cNvSpPr>
          <p:nvPr>
            <p:ph idx="1"/>
          </p:nvPr>
        </p:nvSpPr>
        <p:spPr>
          <a:xfrm>
            <a:off x="252314" y="1196752"/>
            <a:ext cx="8640960" cy="5040560"/>
          </a:xfrm>
        </p:spPr>
        <p:txBody>
          <a:bodyPr/>
          <a:lstStyle/>
          <a:p>
            <a:r>
              <a:rPr kumimoji="1" lang="ja-JP" altLang="en-US">
                <a:latin typeface="Hiragino Maru Gothic Pro W4" panose="020F0400000000000000" pitchFamily="34" charset="-128"/>
                <a:ea typeface="Hiragino Maru Gothic Pro W4" panose="020F0400000000000000" pitchFamily="34" charset="-128"/>
                <a:cs typeface="ヒラギノ角ゴ Pro W3"/>
              </a:rPr>
              <a:t>アカウント</a:t>
            </a:r>
            <a:r>
              <a:rPr kumimoji="1" lang="en-US" altLang="ja-JP" dirty="0">
                <a:latin typeface="Hiragino Maru Gothic Pro W4" panose="020F0400000000000000" pitchFamily="34" charset="-128"/>
                <a:ea typeface="Hiragino Maru Gothic Pro W4" panose="020F0400000000000000" pitchFamily="34" charset="-128"/>
                <a:cs typeface="ヒラギノ角ゴ Pro W3"/>
              </a:rPr>
              <a:t>【account】</a:t>
            </a:r>
            <a:r>
              <a:rPr lang="ja-JP" altLang="en-US">
                <a:latin typeface="Hiragino Maru Gothic Pro W4" panose="020F0400000000000000" pitchFamily="34" charset="-128"/>
                <a:ea typeface="Hiragino Maru Gothic Pro W4" panose="020F0400000000000000" pitchFamily="34" charset="-128"/>
                <a:cs typeface="ヒラギノ角ゴ Pro W3"/>
              </a:rPr>
              <a:t>と</a:t>
            </a:r>
            <a:r>
              <a:rPr lang="ja-JP" altLang="en-US" dirty="0">
                <a:latin typeface="Hiragino Maru Gothic Pro W4" panose="020F0400000000000000" pitchFamily="34" charset="-128"/>
                <a:ea typeface="Hiragino Maru Gothic Pro W4" panose="020F0400000000000000" pitchFamily="34" charset="-128"/>
                <a:cs typeface="ヒラギノ角ゴ Pro W3"/>
              </a:rPr>
              <a:t>は</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lvl="1"/>
            <a:endParaRPr lang="en-US" altLang="ja-JP" sz="1000" dirty="0">
              <a:latin typeface="Hiragino Maru Gothic Pro W4" panose="020F0400000000000000" pitchFamily="34" charset="-128"/>
              <a:ea typeface="Hiragino Maru Gothic Pro W4" panose="020F0400000000000000" pitchFamily="34" charset="-128"/>
              <a:cs typeface="ヒラギノ角ゴ Pro W3"/>
            </a:endParaRPr>
          </a:p>
          <a:p>
            <a:pPr lvl="1"/>
            <a:r>
              <a:rPr lang="ja-JP" altLang="en-US" dirty="0">
                <a:latin typeface="Hiragino Maru Gothic Pro W4" panose="020F0400000000000000" pitchFamily="34" charset="-128"/>
                <a:ea typeface="Hiragino Maru Gothic Pro W4" panose="020F0400000000000000" pitchFamily="34" charset="-128"/>
                <a:cs typeface="ヒラギノ角ゴ Pro W3"/>
              </a:rPr>
              <a:t>システムを</a:t>
            </a:r>
            <a:r>
              <a:rPr lang="ja-JP" altLang="en-US">
                <a:latin typeface="Hiragino Maru Gothic Pro W4" panose="020F0400000000000000" pitchFamily="34" charset="-128"/>
                <a:ea typeface="Hiragino Maru Gothic Pro W4" panose="020F0400000000000000" pitchFamily="34" charset="-128"/>
                <a:cs typeface="ヒラギノ角ゴ Pro W3"/>
              </a:rPr>
              <a:t>利用する</a:t>
            </a:r>
            <a:r>
              <a:rPr lang="ja-JP" altLang="en-US">
                <a:latin typeface="Hiragino Maru Gothic Pro W4" panose="020F0400000000000000" pitchFamily="34" charset="-128"/>
                <a:cs typeface="ヒラギノ角ゴ Pro W3"/>
              </a:rPr>
              <a:t>権利</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lvl="2"/>
            <a:r>
              <a:rPr lang="ja-JP" altLang="en-US" dirty="0">
                <a:latin typeface="Hiragino Maru Gothic Pro W4" panose="020F0400000000000000" pitchFamily="34" charset="-128"/>
                <a:ea typeface="Hiragino Maru Gothic Pro W4" panose="020F0400000000000000" pitchFamily="34" charset="-128"/>
                <a:cs typeface="ヒラギノ角ゴ Pro W3"/>
              </a:rPr>
              <a:t>今回の実習では</a:t>
            </a:r>
            <a:r>
              <a:rPr lang="en-US" altLang="ja-JP" dirty="0">
                <a:latin typeface="Hiragino Maru Gothic Pro W4" panose="020F0400000000000000" pitchFamily="34" charset="-128"/>
                <a:ea typeface="Hiragino Maru Gothic Pro W4" panose="020F0400000000000000" pitchFamily="34" charset="-128"/>
                <a:cs typeface="ヒラギノ角ゴ Pro W3"/>
              </a:rPr>
              <a:t>, </a:t>
            </a:r>
            <a:r>
              <a:rPr lang="ja-JP" altLang="en-US" dirty="0">
                <a:latin typeface="Hiragino Maru Gothic Pro W4" panose="020F0400000000000000" pitchFamily="34" charset="-128"/>
                <a:ea typeface="Hiragino Maru Gothic Pro W4" panose="020F0400000000000000" pitchFamily="34" charset="-128"/>
                <a:cs typeface="ヒラギノ角ゴ Pro W3"/>
              </a:rPr>
              <a:t>計算機を利用するための権利</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lvl="2"/>
            <a:r>
              <a:rPr lang="ja-JP" altLang="en-US">
                <a:latin typeface="Hiragino Maru Gothic Pro W4" panose="020F0400000000000000" pitchFamily="34" charset="-128"/>
                <a:cs typeface="ヒラギノ角ゴ Pro W3"/>
              </a:rPr>
              <a:t>権利</a:t>
            </a:r>
            <a:r>
              <a:rPr lang="ja-JP" altLang="en-US">
                <a:latin typeface="Hiragino Maru Gothic Pro W4" panose="020F0400000000000000" pitchFamily="34" charset="-128"/>
                <a:ea typeface="Hiragino Maru Gothic Pro W4" panose="020F0400000000000000" pitchFamily="34" charset="-128"/>
                <a:cs typeface="ヒラギノ角ゴ Pro W3"/>
              </a:rPr>
              <a:t>を</a:t>
            </a:r>
            <a:r>
              <a:rPr lang="ja-JP" altLang="en-US" dirty="0">
                <a:latin typeface="Hiragino Maru Gothic Pro W4" panose="020F0400000000000000" pitchFamily="34" charset="-128"/>
                <a:ea typeface="Hiragino Maru Gothic Pro W4" panose="020F0400000000000000" pitchFamily="34" charset="-128"/>
                <a:cs typeface="ヒラギノ角ゴ Pro W3"/>
              </a:rPr>
              <a:t>持った人の</a:t>
            </a:r>
            <a:r>
              <a:rPr lang="ja-JP" altLang="en-US">
                <a:latin typeface="Hiragino Maru Gothic Pro W4" panose="020F0400000000000000" pitchFamily="34" charset="-128"/>
                <a:ea typeface="Hiragino Maru Gothic Pro W4" panose="020F0400000000000000" pitchFamily="34" charset="-128"/>
                <a:cs typeface="ヒラギノ角ゴ Pro W3"/>
              </a:rPr>
              <a:t>ことを</a:t>
            </a:r>
            <a:r>
              <a:rPr lang="en-US" altLang="ja-JP" dirty="0">
                <a:latin typeface="Hiragino Maru Gothic Pro W4" panose="020F0400000000000000" pitchFamily="34" charset="-128"/>
                <a:ea typeface="Hiragino Maru Gothic Pro W4" panose="020F0400000000000000" pitchFamily="34" charset="-128"/>
                <a:cs typeface="ヒラギノ角ゴ Pro W3"/>
              </a:rPr>
              <a:t> </a:t>
            </a:r>
            <a:r>
              <a:rPr lang="ja-JP" altLang="en-US">
                <a:latin typeface="Hiragino Maru Gothic Pro W4" panose="020F0400000000000000" pitchFamily="34" charset="-128"/>
                <a:ea typeface="Hiragino Maru Gothic Pro W4" panose="020F0400000000000000" pitchFamily="34" charset="-128"/>
                <a:cs typeface="ヒラギノ角ゴ Pro W3"/>
              </a:rPr>
              <a:t>ユーザ</a:t>
            </a:r>
            <a:r>
              <a:rPr lang="en-US" altLang="ja-JP" dirty="0">
                <a:latin typeface="Hiragino Maru Gothic Pro W4" panose="020F0400000000000000" pitchFamily="34" charset="-128"/>
                <a:ea typeface="Hiragino Maru Gothic Pro W4" panose="020F0400000000000000" pitchFamily="34" charset="-128"/>
                <a:cs typeface="ヒラギノ角ゴ Pro W3"/>
              </a:rPr>
              <a:t> (</a:t>
            </a:r>
            <a:r>
              <a:rPr lang="ja-JP" altLang="en-US">
                <a:latin typeface="Hiragino Maru Gothic Pro W4" panose="020F0400000000000000" pitchFamily="34" charset="-128"/>
                <a:ea typeface="Hiragino Maru Gothic Pro W4" panose="020F0400000000000000" pitchFamily="34" charset="-128"/>
                <a:cs typeface="ヒラギノ角ゴ Pro W3"/>
              </a:rPr>
              <a:t>利用者</a:t>
            </a:r>
            <a:r>
              <a:rPr lang="en-US" altLang="ja-JP" dirty="0">
                <a:latin typeface="Hiragino Maru Gothic Pro W4" panose="020F0400000000000000" pitchFamily="34" charset="-128"/>
                <a:ea typeface="Hiragino Maru Gothic Pro W4" panose="020F0400000000000000" pitchFamily="34" charset="-128"/>
                <a:cs typeface="ヒラギノ角ゴ Pro W3"/>
              </a:rPr>
              <a:t>) </a:t>
            </a:r>
            <a:r>
              <a:rPr lang="ja-JP" altLang="en-US">
                <a:latin typeface="Hiragino Maru Gothic Pro W4" panose="020F0400000000000000" pitchFamily="34" charset="-128"/>
                <a:ea typeface="Hiragino Maru Gothic Pro W4" panose="020F0400000000000000" pitchFamily="34" charset="-128"/>
                <a:cs typeface="ヒラギノ角ゴ Pro W3"/>
              </a:rPr>
              <a:t>と</a:t>
            </a:r>
            <a:r>
              <a:rPr lang="ja-JP" altLang="en-US" dirty="0">
                <a:latin typeface="Hiragino Maru Gothic Pro W4" panose="020F0400000000000000" pitchFamily="34" charset="-128"/>
                <a:ea typeface="Hiragino Maru Gothic Pro W4" panose="020F0400000000000000" pitchFamily="34" charset="-128"/>
                <a:cs typeface="ヒラギノ角ゴ Pro W3"/>
              </a:rPr>
              <a:t>呼ぶ</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lvl="1"/>
            <a:endParaRPr lang="en-US" altLang="ja-JP" sz="1000" dirty="0">
              <a:latin typeface="Hiragino Maru Gothic Pro W4" panose="020F0400000000000000" pitchFamily="34" charset="-128"/>
              <a:ea typeface="Hiragino Maru Gothic Pro W4" panose="020F0400000000000000" pitchFamily="34" charset="-128"/>
              <a:cs typeface="ヒラギノ角ゴ Pro W3"/>
            </a:endParaRPr>
          </a:p>
          <a:p>
            <a:pPr lvl="1"/>
            <a:r>
              <a:rPr lang="ja-JP" altLang="en-US" sz="2800" dirty="0">
                <a:latin typeface="Hiragino Maru Gothic Pro W4" panose="020F0400000000000000" pitchFamily="34" charset="-128"/>
                <a:ea typeface="Hiragino Maru Gothic Pro W4" panose="020F0400000000000000" pitchFamily="34" charset="-128"/>
                <a:cs typeface="ヒラギノ角ゴ Pro W3"/>
              </a:rPr>
              <a:t>ユーザになるためには</a:t>
            </a:r>
            <a:r>
              <a:rPr lang="ja-JP" altLang="en-US" sz="2800">
                <a:latin typeface="Hiragino Maru Gothic Pro W4" panose="020F0400000000000000" pitchFamily="34" charset="-128"/>
                <a:ea typeface="Hiragino Maru Gothic Pro W4" panose="020F0400000000000000" pitchFamily="34" charset="-128"/>
                <a:cs typeface="ヒラギノ角ゴ Pro W3"/>
              </a:rPr>
              <a:t>事前にシステムに登録</a:t>
            </a:r>
            <a:r>
              <a:rPr lang="en-US" altLang="ja-JP" sz="28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2800" dirty="0">
                <a:latin typeface="Hiragino Maru Gothic Pro W4" panose="020F0400000000000000" pitchFamily="34" charset="-128"/>
                <a:ea typeface="Hiragino Maru Gothic Pro W4" panose="020F0400000000000000" pitchFamily="34" charset="-128"/>
                <a:cs typeface="ヒラギノ角ゴ Pro W3"/>
              </a:rPr>
              <a:t>アカウントを作成</a:t>
            </a:r>
            <a:r>
              <a:rPr lang="en-US" altLang="ja-JP" sz="2800" dirty="0">
                <a:latin typeface="Hiragino Maru Gothic Pro W4" panose="020F0400000000000000" pitchFamily="34" charset="-128"/>
                <a:ea typeface="Hiragino Maru Gothic Pro W4" panose="020F0400000000000000" pitchFamily="34" charset="-128"/>
                <a:cs typeface="ヒラギノ角ゴ Pro W3"/>
              </a:rPr>
              <a:t>) </a:t>
            </a:r>
            <a:r>
              <a:rPr lang="ja-JP" altLang="en-US" dirty="0">
                <a:latin typeface="Hiragino Maru Gothic Pro W4" panose="020F0400000000000000" pitchFamily="34" charset="-128"/>
                <a:ea typeface="Hiragino Maru Gothic Pro W4" panose="020F0400000000000000" pitchFamily="34" charset="-128"/>
                <a:cs typeface="ヒラギノ角ゴ Pro W3"/>
              </a:rPr>
              <a:t>する必要がある</a:t>
            </a:r>
            <a:endParaRPr lang="en-US" altLang="ja-JP" sz="2800" dirty="0">
              <a:latin typeface="Hiragino Maru Gothic Pro W4" panose="020F0400000000000000" pitchFamily="34" charset="-128"/>
              <a:ea typeface="Hiragino Maru Gothic Pro W4" panose="020F0400000000000000" pitchFamily="34" charset="-128"/>
              <a:cs typeface="ヒラギノ角ゴ Pro W3"/>
            </a:endParaRPr>
          </a:p>
          <a:p>
            <a:pPr lvl="2"/>
            <a:r>
              <a:rPr lang="ja-JP" altLang="en-US">
                <a:latin typeface="Hiragino Maru Gothic Pro W4" panose="020F0400000000000000" pitchFamily="34" charset="-128"/>
                <a:ea typeface="Hiragino Maru Gothic Pro W4" panose="020F0400000000000000" pitchFamily="34" charset="-128"/>
                <a:cs typeface="ヒラギノ角ゴ Pro W3"/>
              </a:rPr>
              <a:t>アカウント名</a:t>
            </a:r>
            <a:r>
              <a:rPr lang="en-US" altLang="ja-JP" dirty="0">
                <a:latin typeface="Hiragino Maru Gothic Pro W4" panose="020F0400000000000000" pitchFamily="34" charset="-128"/>
                <a:ea typeface="Hiragino Maru Gothic Pro W4" panose="020F0400000000000000" pitchFamily="34" charset="-128"/>
                <a:cs typeface="ヒラギノ角ゴ Pro W3"/>
              </a:rPr>
              <a:t> (</a:t>
            </a:r>
            <a:r>
              <a:rPr lang="ja-JP" altLang="en-US">
                <a:latin typeface="Hiragino Maru Gothic Pro W4" panose="020F0400000000000000" pitchFamily="34" charset="-128"/>
                <a:ea typeface="Hiragino Maru Gothic Pro W4" panose="020F0400000000000000" pitchFamily="34" charset="-128"/>
                <a:cs typeface="ヒラギノ角ゴ Pro W3"/>
              </a:rPr>
              <a:t>ユーザ名</a:t>
            </a:r>
            <a:r>
              <a:rPr lang="en-US" altLang="ja-JP" dirty="0">
                <a:latin typeface="Hiragino Maru Gothic Pro W4" panose="020F0400000000000000" pitchFamily="34" charset="-128"/>
                <a:ea typeface="Hiragino Maru Gothic Pro W4" panose="020F0400000000000000" pitchFamily="34" charset="-128"/>
                <a:cs typeface="ヒラギノ角ゴ Pro W3"/>
              </a:rPr>
              <a:t>)</a:t>
            </a:r>
          </a:p>
          <a:p>
            <a:pPr lvl="2"/>
            <a:r>
              <a:rPr lang="ja-JP" altLang="en-US">
                <a:latin typeface="Hiragino Maru Gothic Pro W4" panose="020F0400000000000000" pitchFamily="34" charset="-128"/>
                <a:ea typeface="Hiragino Maru Gothic Pro W4" panose="020F0400000000000000" pitchFamily="34" charset="-128"/>
                <a:cs typeface="ヒラギノ角ゴ Pro W3"/>
              </a:rPr>
              <a:t>フルネーム</a:t>
            </a:r>
            <a:r>
              <a:rPr lang="ja-JP" altLang="en-US" dirty="0">
                <a:latin typeface="Hiragino Maru Gothic Pro W4" panose="020F0400000000000000" pitchFamily="34" charset="-128"/>
                <a:ea typeface="Hiragino Maru Gothic Pro W4" panose="020F0400000000000000" pitchFamily="34" charset="-128"/>
                <a:cs typeface="ヒラギノ角ゴ Pro W3"/>
              </a:rPr>
              <a:t>・住所等の</a:t>
            </a:r>
            <a:r>
              <a:rPr lang="ja-JP" altLang="en-US">
                <a:latin typeface="Hiragino Maru Gothic Pro W4" panose="020F0400000000000000" pitchFamily="34" charset="-128"/>
                <a:ea typeface="Hiragino Maru Gothic Pro W4" panose="020F0400000000000000" pitchFamily="34" charset="-128"/>
                <a:cs typeface="ヒラギノ角ゴ Pro W3"/>
              </a:rPr>
              <a:t>個人情報</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lvl="2"/>
            <a:r>
              <a:rPr lang="ja-JP" altLang="en-US">
                <a:solidFill>
                  <a:srgbClr val="FF0000"/>
                </a:solidFill>
                <a:latin typeface="Hiragino Maru Gothic Pro W4" panose="020F0400000000000000" pitchFamily="34" charset="-128"/>
                <a:ea typeface="Hiragino Maru Gothic Pro W4" panose="020F0400000000000000" pitchFamily="34" charset="-128"/>
                <a:cs typeface="ヒラギノ角ゴ Pro W3"/>
              </a:rPr>
              <a:t>パスワード</a:t>
            </a:r>
            <a:r>
              <a:rPr lang="en-US" altLang="ja-JP" dirty="0">
                <a:solidFill>
                  <a:srgbClr val="FF0000"/>
                </a:solidFill>
                <a:latin typeface="Hiragino Maru Gothic Pro W4" panose="020F0400000000000000" pitchFamily="34" charset="-128"/>
                <a:ea typeface="Hiragino Maru Gothic Pro W4" panose="020F0400000000000000" pitchFamily="34" charset="-128"/>
                <a:cs typeface="ヒラギノ角ゴ Pro W3"/>
              </a:rPr>
              <a:t> </a:t>
            </a:r>
            <a:br>
              <a:rPr lang="en-US" altLang="ja-JP" dirty="0">
                <a:solidFill>
                  <a:schemeClr val="tx1"/>
                </a:solidFill>
                <a:latin typeface="Hiragino Maru Gothic Pro W4" panose="020F0400000000000000" pitchFamily="34" charset="-128"/>
                <a:ea typeface="Hiragino Maru Gothic Pro W4" panose="020F0400000000000000" pitchFamily="34" charset="-128"/>
                <a:cs typeface="ヒラギノ角ゴ Pro W3"/>
              </a:rPr>
            </a:br>
            <a:r>
              <a:rPr lang="ja-JP" altLang="en-US">
                <a:solidFill>
                  <a:schemeClr val="tx1"/>
                </a:solidFill>
                <a:latin typeface="Hiragino Maru Gothic Pro W4" panose="020F0400000000000000" pitchFamily="34" charset="-128"/>
                <a:ea typeface="Hiragino Maru Gothic Pro W4" panose="020F0400000000000000" pitchFamily="34" charset="-128"/>
                <a:cs typeface="ヒラギノ角ゴ Pro W3"/>
              </a:rPr>
              <a:t>がアカウントの作成には必要</a:t>
            </a:r>
            <a:endParaRPr lang="en-US" altLang="ja-JP" dirty="0">
              <a:solidFill>
                <a:srgbClr val="FF0000"/>
              </a:solidFill>
              <a:latin typeface="Hiragino Maru Gothic Pro W4" panose="020F0400000000000000" pitchFamily="34" charset="-128"/>
              <a:ea typeface="Hiragino Maru Gothic Pro W4" panose="020F0400000000000000" pitchFamily="34" charset="-128"/>
              <a:cs typeface="ヒラギノ角ゴ Pro W3"/>
            </a:endParaRPr>
          </a:p>
        </p:txBody>
      </p:sp>
    </p:spTree>
    <p:extLst>
      <p:ext uri="{BB962C8B-B14F-4D97-AF65-F5344CB8AC3E}">
        <p14:creationId xmlns:p14="http://schemas.microsoft.com/office/powerpoint/2010/main" val="13951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latin typeface="Hiragino Kaku Gothic Pro W6" charset="-128"/>
                <a:ea typeface="Hiragino Kaku Gothic Pro W6" charset="-128"/>
                <a:cs typeface="Hiragino Kaku Gothic Pro W6" charset="-128"/>
              </a:rPr>
              <a:t>アカウントについて</a:t>
            </a:r>
            <a:endParaRPr kumimoji="1" lang="ja-JP" altLang="en-US" b="1" dirty="0">
              <a:latin typeface="Hiragino Kaku Gothic Pro W6" charset="-128"/>
              <a:ea typeface="Hiragino Kaku Gothic Pro W6" charset="-128"/>
              <a:cs typeface="Hiragino Kaku Gothic Pro W6" charset="-128"/>
            </a:endParaRPr>
          </a:p>
        </p:txBody>
      </p:sp>
      <p:sp>
        <p:nvSpPr>
          <p:cNvPr id="3" name="コンテンツ プレースホルダー 2"/>
          <p:cNvSpPr>
            <a:spLocks noGrp="1"/>
          </p:cNvSpPr>
          <p:nvPr>
            <p:ph idx="1"/>
          </p:nvPr>
        </p:nvSpPr>
        <p:spPr>
          <a:xfrm>
            <a:off x="252314" y="1196752"/>
            <a:ext cx="8640960" cy="5059362"/>
          </a:xfrm>
        </p:spPr>
        <p:txBody>
          <a:bodyPr/>
          <a:lstStyle/>
          <a:p>
            <a:r>
              <a:rPr lang="en-US" altLang="ja-JP" dirty="0">
                <a:latin typeface="Hiragino Maru Gothic Pro W4" panose="020F0400000000000000" pitchFamily="34" charset="-128"/>
                <a:ea typeface="Hiragino Maru Gothic Pro W4" panose="020F0400000000000000" pitchFamily="34" charset="-128"/>
                <a:cs typeface="ヒラギノ角ゴ Pro W3"/>
              </a:rPr>
              <a:t>UNIX </a:t>
            </a:r>
            <a:r>
              <a:rPr lang="ja-JP" altLang="en-US" dirty="0">
                <a:latin typeface="Hiragino Maru Gothic Pro W4" panose="020F0400000000000000" pitchFamily="34" charset="-128"/>
                <a:ea typeface="Hiragino Maru Gothic Pro W4" panose="020F0400000000000000" pitchFamily="34" charset="-128"/>
                <a:cs typeface="ヒラギノ角ゴ Pro W3"/>
              </a:rPr>
              <a:t>におけるアカウントの種類</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lvl="1"/>
            <a:endParaRPr lang="en-US" altLang="ja-JP" sz="1000" dirty="0">
              <a:latin typeface="Hiragino Maru Gothic Pro W4" panose="020F0400000000000000" pitchFamily="34" charset="-128"/>
              <a:ea typeface="Hiragino Maru Gothic Pro W4" panose="020F0400000000000000" pitchFamily="34" charset="-128"/>
              <a:cs typeface="ヒラギノ角ゴ Pro W3"/>
            </a:endParaRPr>
          </a:p>
          <a:p>
            <a:pPr lvl="1"/>
            <a:r>
              <a:rPr lang="ja-JP" altLang="en-US" dirty="0">
                <a:latin typeface="Hiragino Maru Gothic Pro W4" panose="020F0400000000000000" pitchFamily="34" charset="-128"/>
                <a:ea typeface="Hiragino Maru Gothic Pro W4" panose="020F0400000000000000" pitchFamily="34" charset="-128"/>
                <a:cs typeface="ヒラギノ角ゴ Pro W3"/>
              </a:rPr>
              <a:t>システム管理者のアカウント</a:t>
            </a:r>
            <a:r>
              <a:rPr lang="en-US" altLang="ja-JP" dirty="0">
                <a:latin typeface="Hiragino Maru Gothic Pro W4" panose="020F0400000000000000" pitchFamily="34" charset="-128"/>
                <a:ea typeface="Hiragino Maru Gothic Pro W4" panose="020F0400000000000000" pitchFamily="34" charset="-128"/>
                <a:cs typeface="ヒラギノ角ゴ Pro W3"/>
              </a:rPr>
              <a:t> (root)</a:t>
            </a:r>
          </a:p>
          <a:p>
            <a:pPr lvl="2"/>
            <a:r>
              <a:rPr lang="ja-JP" altLang="en-US" dirty="0">
                <a:latin typeface="Hiragino Maru Gothic Pro W4" panose="020F0400000000000000" pitchFamily="34" charset="-128"/>
                <a:ea typeface="Hiragino Maru Gothic Pro W4" panose="020F0400000000000000" pitchFamily="34" charset="-128"/>
                <a:cs typeface="ヒラギノ角ゴ Pro W3"/>
              </a:rPr>
              <a:t>システム上のすべてを支配する権限を持つ</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lvl="3">
              <a:lnSpc>
                <a:spcPct val="150000"/>
              </a:lnSpc>
            </a:pPr>
            <a:r>
              <a:rPr lang="ja-JP" altLang="en-US" dirty="0">
                <a:latin typeface="Hiragino Maru Gothic Pro W4" panose="020F0400000000000000" pitchFamily="34" charset="-128"/>
                <a:ea typeface="Hiragino Maru Gothic Pro W4" panose="020F0400000000000000" pitchFamily="34" charset="-128"/>
                <a:cs typeface="ヒラギノ角ゴ Pro W3"/>
              </a:rPr>
              <a:t>例</a:t>
            </a:r>
            <a:r>
              <a:rPr lang="en-US" altLang="ja-JP" dirty="0">
                <a:latin typeface="Hiragino Maru Gothic Pro W4" panose="020F0400000000000000" pitchFamily="34" charset="-128"/>
                <a:ea typeface="Hiragino Maru Gothic Pro W4" panose="020F0400000000000000" pitchFamily="34" charset="-128"/>
                <a:cs typeface="ヒラギノ角ゴ Pro W3"/>
              </a:rPr>
              <a:t>) </a:t>
            </a:r>
            <a:r>
              <a:rPr lang="ja-JP" altLang="en-US" dirty="0">
                <a:latin typeface="Hiragino Maru Gothic Pro W4" panose="020F0400000000000000" pitchFamily="34" charset="-128"/>
                <a:ea typeface="Hiragino Maru Gothic Pro W4" panose="020F0400000000000000" pitchFamily="34" charset="-128"/>
                <a:cs typeface="ヒラギノ角ゴ Pro W3"/>
              </a:rPr>
              <a:t>新規アカウントの作成</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lvl="3">
              <a:lnSpc>
                <a:spcPct val="150000"/>
              </a:lnSpc>
            </a:pPr>
            <a:endParaRPr lang="en-US" altLang="ja-JP" sz="1000" dirty="0">
              <a:latin typeface="Hiragino Maru Gothic Pro W4" panose="020F0400000000000000" pitchFamily="34" charset="-128"/>
              <a:ea typeface="Hiragino Maru Gothic Pro W4" panose="020F0400000000000000" pitchFamily="34" charset="-128"/>
              <a:cs typeface="ヒラギノ角ゴ Pro W3"/>
            </a:endParaRPr>
          </a:p>
          <a:p>
            <a:pPr lvl="1"/>
            <a:r>
              <a:rPr lang="ja-JP" altLang="en-US" dirty="0">
                <a:latin typeface="Hiragino Maru Gothic Pro W4" panose="020F0400000000000000" pitchFamily="34" charset="-128"/>
                <a:ea typeface="Hiragino Maru Gothic Pro W4" panose="020F0400000000000000" pitchFamily="34" charset="-128"/>
                <a:cs typeface="ヒラギノ角ゴ Pro W3"/>
              </a:rPr>
              <a:t>一般利用者のアカウント</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lvl="2"/>
            <a:r>
              <a:rPr lang="en-US" altLang="ja-JP" dirty="0">
                <a:latin typeface="Hiragino Maru Gothic Pro W4" panose="020F0400000000000000" pitchFamily="34" charset="-128"/>
                <a:ea typeface="Hiragino Maru Gothic Pro W4" panose="020F0400000000000000" pitchFamily="34" charset="-128"/>
                <a:cs typeface="ヒラギノ角ゴ Pro W3"/>
              </a:rPr>
              <a:t>root </a:t>
            </a:r>
            <a:r>
              <a:rPr lang="ja-JP" altLang="en-US" dirty="0">
                <a:latin typeface="Hiragino Maru Gothic Pro W4" panose="020F0400000000000000" pitchFamily="34" charset="-128"/>
                <a:ea typeface="Hiragino Maru Gothic Pro W4" panose="020F0400000000000000" pitchFamily="34" charset="-128"/>
                <a:cs typeface="ヒラギノ角ゴ Pro W3"/>
              </a:rPr>
              <a:t>以外のアカウント</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lvl="2"/>
            <a:r>
              <a:rPr lang="ja-JP" altLang="en-US" dirty="0">
                <a:latin typeface="Hiragino Maru Gothic Pro W4" panose="020F0400000000000000" pitchFamily="34" charset="-128"/>
                <a:ea typeface="Hiragino Maru Gothic Pro W4" panose="020F0400000000000000" pitchFamily="34" charset="-128"/>
                <a:cs typeface="ヒラギノ角ゴ Pro W3"/>
              </a:rPr>
              <a:t>システムの利用権限に制限がかかる</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lvl="3">
              <a:lnSpc>
                <a:spcPct val="150000"/>
              </a:lnSpc>
            </a:pPr>
            <a:r>
              <a:rPr lang="ja-JP" altLang="en-US" sz="2000" dirty="0">
                <a:latin typeface="Hiragino Maru Gothic Pro W4" panose="020F0400000000000000" pitchFamily="34" charset="-128"/>
                <a:ea typeface="Hiragino Maru Gothic Pro W4" panose="020F0400000000000000" pitchFamily="34" charset="-128"/>
                <a:cs typeface="ヒラギノ角ゴ Pro W3"/>
              </a:rPr>
              <a:t>例</a:t>
            </a:r>
            <a:r>
              <a:rPr lang="en-US" altLang="ja-JP" sz="20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2000" dirty="0">
                <a:latin typeface="Hiragino Maru Gothic Pro W4" panose="020F0400000000000000" pitchFamily="34" charset="-128"/>
                <a:ea typeface="Hiragino Maru Gothic Pro W4" panose="020F0400000000000000" pitchFamily="34" charset="-128"/>
                <a:cs typeface="ヒラギノ角ゴ Pro W3"/>
              </a:rPr>
              <a:t>シャットダウンすらできない</a:t>
            </a:r>
            <a:endParaRPr lang="en-US" altLang="ja-JP" sz="2000" dirty="0">
              <a:latin typeface="Hiragino Maru Gothic Pro W4" panose="020F0400000000000000" pitchFamily="34" charset="-128"/>
              <a:ea typeface="Hiragino Maru Gothic Pro W4" panose="020F0400000000000000" pitchFamily="34" charset="-128"/>
              <a:cs typeface="ヒラギノ角ゴ Pro W3"/>
            </a:endParaRPr>
          </a:p>
          <a:p>
            <a:endParaRPr kumimoji="1" lang="ja-JP" altLang="en-US" dirty="0">
              <a:latin typeface="Hiragino Maru Gothic Pro W4" panose="020F0400000000000000" pitchFamily="34" charset="-128"/>
              <a:ea typeface="Hiragino Maru Gothic Pro W4" panose="020F0400000000000000" pitchFamily="34" charset="-128"/>
              <a:cs typeface="ヒラギノ角ゴ Pro W3"/>
            </a:endParaRPr>
          </a:p>
        </p:txBody>
      </p:sp>
    </p:spTree>
    <p:extLst>
      <p:ext uri="{BB962C8B-B14F-4D97-AF65-F5344CB8AC3E}">
        <p14:creationId xmlns:p14="http://schemas.microsoft.com/office/powerpoint/2010/main" val="118971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latin typeface="Hiragino Kaku Gothic Pro W6" charset="-128"/>
                <a:ea typeface="Hiragino Kaku Gothic Pro W6" charset="-128"/>
                <a:cs typeface="Hiragino Kaku Gothic Pro W6" charset="-128"/>
              </a:rPr>
              <a:t>アカウントについて</a:t>
            </a:r>
          </a:p>
        </p:txBody>
      </p:sp>
      <p:sp>
        <p:nvSpPr>
          <p:cNvPr id="3" name="コンテンツ プレースホルダー 2"/>
          <p:cNvSpPr>
            <a:spLocks noGrp="1"/>
          </p:cNvSpPr>
          <p:nvPr>
            <p:ph idx="1"/>
          </p:nvPr>
        </p:nvSpPr>
        <p:spPr>
          <a:xfrm>
            <a:off x="108298" y="1268760"/>
            <a:ext cx="8928991" cy="4915346"/>
          </a:xfrm>
        </p:spPr>
        <p:txBody>
          <a:bodyPr/>
          <a:lstStyle/>
          <a:p>
            <a:r>
              <a:rPr lang="ja-JP" altLang="en-US" dirty="0">
                <a:latin typeface="Hiragino Maru Gothic Pro W4" panose="020F0400000000000000" pitchFamily="34" charset="-128"/>
                <a:ea typeface="Hiragino Maru Gothic Pro W4" panose="020F0400000000000000" pitchFamily="34" charset="-128"/>
                <a:cs typeface="ヒラギノ角ゴ Pro W3"/>
              </a:rPr>
              <a:t>ログイン</a:t>
            </a:r>
            <a:r>
              <a:rPr lang="en-US" altLang="ja-JP" dirty="0">
                <a:latin typeface="Hiragino Maru Gothic Pro W4" panose="020F0400000000000000" pitchFamily="34" charset="-128"/>
                <a:ea typeface="Hiragino Maru Gothic Pro W4" panose="020F0400000000000000" pitchFamily="34" charset="-128"/>
                <a:cs typeface="ヒラギノ角ゴ Pro W3"/>
              </a:rPr>
              <a:t> / </a:t>
            </a:r>
            <a:r>
              <a:rPr lang="ja-JP" altLang="en-US" dirty="0">
                <a:latin typeface="Hiragino Maru Gothic Pro W4" panose="020F0400000000000000" pitchFamily="34" charset="-128"/>
                <a:ea typeface="Hiragino Maru Gothic Pro W4" panose="020F0400000000000000" pitchFamily="34" charset="-128"/>
                <a:cs typeface="ヒラギノ角ゴ Pro W3"/>
              </a:rPr>
              <a:t>ログアウト</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endParaRPr lang="en-US" altLang="ja-JP" sz="1000" dirty="0">
              <a:latin typeface="Hiragino Maru Gothic Pro W4" panose="020F0400000000000000" pitchFamily="34" charset="-128"/>
              <a:ea typeface="Hiragino Maru Gothic Pro W4" panose="020F0400000000000000" pitchFamily="34" charset="-128"/>
              <a:cs typeface="ヒラギノ角ゴ Pro W3"/>
            </a:endParaRPr>
          </a:p>
          <a:p>
            <a:pPr lvl="1"/>
            <a:r>
              <a:rPr lang="ja-JP" altLang="en-US" dirty="0">
                <a:latin typeface="Hiragino Maru Gothic Pro W4" panose="020F0400000000000000" pitchFamily="34" charset="-128"/>
                <a:ea typeface="Hiragino Maru Gothic Pro W4" panose="020F0400000000000000" pitchFamily="34" charset="-128"/>
                <a:cs typeface="ヒラギノ角ゴ Pro W3"/>
              </a:rPr>
              <a:t>システム利用の開始</a:t>
            </a:r>
            <a:r>
              <a:rPr lang="en-US" altLang="ja-JP" dirty="0">
                <a:latin typeface="Hiragino Maru Gothic Pro W4" panose="020F0400000000000000" pitchFamily="34" charset="-128"/>
                <a:ea typeface="Hiragino Maru Gothic Pro W4" panose="020F0400000000000000" pitchFamily="34" charset="-128"/>
                <a:cs typeface="ヒラギノ角ゴ Pro W3"/>
              </a:rPr>
              <a:t> / </a:t>
            </a:r>
            <a:r>
              <a:rPr lang="ja-JP" altLang="en-US" dirty="0">
                <a:latin typeface="Hiragino Maru Gothic Pro W4" panose="020F0400000000000000" pitchFamily="34" charset="-128"/>
                <a:ea typeface="Hiragino Maru Gothic Pro W4" panose="020F0400000000000000" pitchFamily="34" charset="-128"/>
                <a:cs typeface="ヒラギノ角ゴ Pro W3"/>
              </a:rPr>
              <a:t>終了の手続き</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lvl="1"/>
            <a:endParaRPr lang="en-US" altLang="ja-JP" sz="1000" dirty="0">
              <a:latin typeface="Hiragino Maru Gothic Pro W4" panose="020F0400000000000000" pitchFamily="34" charset="-128"/>
              <a:ea typeface="Hiragino Maru Gothic Pro W4" panose="020F0400000000000000" pitchFamily="34" charset="-128"/>
              <a:cs typeface="ヒラギノ角ゴ Pro W3"/>
            </a:endParaRPr>
          </a:p>
          <a:p>
            <a:pPr lvl="1"/>
            <a:r>
              <a:rPr lang="ja-JP" altLang="en-US" dirty="0">
                <a:latin typeface="Hiragino Maru Gothic Pro W4" panose="020F0400000000000000" pitchFamily="34" charset="-128"/>
                <a:ea typeface="Hiragino Maru Gothic Pro W4" panose="020F0400000000000000" pitchFamily="34" charset="-128"/>
                <a:cs typeface="ヒラギノ角ゴ Pro W3"/>
              </a:rPr>
              <a:t>ログインには</a:t>
            </a:r>
            <a:r>
              <a:rPr lang="en-US" altLang="ja-JP" dirty="0">
                <a:latin typeface="Hiragino Maru Gothic Pro W4" panose="020F0400000000000000" pitchFamily="34" charset="-128"/>
                <a:ea typeface="Hiragino Maru Gothic Pro W4" panose="020F0400000000000000" pitchFamily="34" charset="-128"/>
                <a:cs typeface="ヒラギノ角ゴ Pro W3"/>
              </a:rPr>
              <a:t> </a:t>
            </a:r>
            <a:r>
              <a:rPr lang="ja-JP" altLang="en-US" dirty="0">
                <a:solidFill>
                  <a:srgbClr val="FF0000"/>
                </a:solidFill>
                <a:latin typeface="Hiragino Maru Gothic Pro W4" panose="020F0400000000000000" pitchFamily="34" charset="-128"/>
                <a:ea typeface="Hiragino Maru Gothic Pro W4" panose="020F0400000000000000" pitchFamily="34" charset="-128"/>
                <a:cs typeface="ヒラギノ角ゴ Pro W3"/>
              </a:rPr>
              <a:t>アカウント名</a:t>
            </a:r>
            <a:r>
              <a:rPr lang="ja-JP" altLang="en-US" dirty="0">
                <a:latin typeface="Hiragino Maru Gothic Pro W4" panose="020F0400000000000000" pitchFamily="34" charset="-128"/>
                <a:ea typeface="Hiragino Maru Gothic Pro W4" panose="020F0400000000000000" pitchFamily="34" charset="-128"/>
                <a:cs typeface="ヒラギノ角ゴ Pro W3"/>
              </a:rPr>
              <a:t> と </a:t>
            </a:r>
            <a:r>
              <a:rPr lang="ja-JP" altLang="en-US" dirty="0">
                <a:solidFill>
                  <a:srgbClr val="FF0000"/>
                </a:solidFill>
                <a:latin typeface="Hiragino Maru Gothic Pro W4" panose="020F0400000000000000" pitchFamily="34" charset="-128"/>
                <a:ea typeface="Hiragino Maru Gothic Pro W4" panose="020F0400000000000000" pitchFamily="34" charset="-128"/>
                <a:cs typeface="ヒラギノ角ゴ Pro W3"/>
              </a:rPr>
              <a:t>パスワード</a:t>
            </a:r>
            <a:r>
              <a:rPr lang="ja-JP" altLang="en-US" dirty="0">
                <a:latin typeface="Hiragino Maru Gothic Pro W4" panose="020F0400000000000000" pitchFamily="34" charset="-128"/>
                <a:ea typeface="Hiragino Maru Gothic Pro W4" panose="020F0400000000000000" pitchFamily="34" charset="-128"/>
                <a:cs typeface="ヒラギノ角ゴ Pro W3"/>
              </a:rPr>
              <a:t> が必要</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lvl="2"/>
            <a:r>
              <a:rPr lang="ja-JP" altLang="en-US">
                <a:latin typeface="Hiragino Maru Gothic Pro W4" panose="020F0400000000000000" pitchFamily="34" charset="-128"/>
                <a:ea typeface="Hiragino Maru Gothic Pro W4" panose="020F0400000000000000" pitchFamily="34" charset="-128"/>
                <a:cs typeface="ヒラギノ角ゴ Pro W3"/>
              </a:rPr>
              <a:t>システムは</a:t>
            </a:r>
            <a:r>
              <a:rPr lang="en-US" altLang="ja-JP" dirty="0">
                <a:latin typeface="Hiragino Maru Gothic Pro W4" panose="020F0400000000000000" pitchFamily="34" charset="-128"/>
                <a:ea typeface="Hiragino Maru Gothic Pro W4" panose="020F0400000000000000" pitchFamily="34" charset="-128"/>
                <a:cs typeface="ヒラギノ角ゴ Pro W3"/>
              </a:rPr>
              <a:t>, </a:t>
            </a:r>
            <a:r>
              <a:rPr lang="ja-JP" altLang="en-US">
                <a:latin typeface="Hiragino Maru Gothic Pro W4" panose="020F0400000000000000" pitchFamily="34" charset="-128"/>
                <a:ea typeface="Hiragino Maru Gothic Pro W4" panose="020F0400000000000000" pitchFamily="34" charset="-128"/>
                <a:cs typeface="ヒラギノ角ゴ Pro W3"/>
              </a:rPr>
              <a:t>これらを登録されているアカウント情報と</a:t>
            </a:r>
            <a:r>
              <a:rPr lang="ja-JP" altLang="en-US">
                <a:latin typeface="Hiragino Maru Gothic Pro W4" panose="020F0400000000000000" pitchFamily="34" charset="-128"/>
                <a:cs typeface="ヒラギノ角ゴ Pro W3"/>
              </a:rPr>
              <a:t>照合</a:t>
            </a:r>
            <a:r>
              <a:rPr lang="ja-JP" altLang="en-US">
                <a:latin typeface="Hiragino Maru Gothic Pro W4" panose="020F0400000000000000" pitchFamily="34" charset="-128"/>
                <a:ea typeface="Hiragino Maru Gothic Pro W4" panose="020F0400000000000000" pitchFamily="34" charset="-128"/>
                <a:cs typeface="ヒラギノ角ゴ Pro W3"/>
              </a:rPr>
              <a:t>し</a:t>
            </a:r>
            <a:r>
              <a:rPr lang="en-US" altLang="ja-JP" dirty="0">
                <a:latin typeface="Hiragino Maru Gothic Pro W4" panose="020F0400000000000000" pitchFamily="34" charset="-128"/>
                <a:ea typeface="Hiragino Maru Gothic Pro W4" panose="020F0400000000000000" pitchFamily="34" charset="-128"/>
                <a:cs typeface="ヒラギノ角ゴ Pro W3"/>
              </a:rPr>
              <a:t>, </a:t>
            </a:r>
            <a:r>
              <a:rPr lang="ja-JP" altLang="en-US">
                <a:latin typeface="Hiragino Maru Gothic Pro W4" panose="020F0400000000000000" pitchFamily="34" charset="-128"/>
                <a:ea typeface="Hiragino Maru Gothic Pro W4" panose="020F0400000000000000" pitchFamily="34" charset="-128"/>
                <a:cs typeface="ヒラギノ角ゴ Pro W3"/>
              </a:rPr>
              <a:t>アクセス</a:t>
            </a:r>
            <a:r>
              <a:rPr lang="ja-JP" altLang="en-US" dirty="0">
                <a:latin typeface="Hiragino Maru Gothic Pro W4" panose="020F0400000000000000" pitchFamily="34" charset="-128"/>
                <a:ea typeface="Hiragino Maru Gothic Pro W4" panose="020F0400000000000000" pitchFamily="34" charset="-128"/>
                <a:cs typeface="ヒラギノ角ゴ Pro W3"/>
              </a:rPr>
              <a:t>を許可するか否かを判断</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lvl="1"/>
            <a:endParaRPr lang="en-US" altLang="ja-JP" sz="1000" dirty="0">
              <a:latin typeface="Hiragino Maru Gothic Pro W4" panose="020F0400000000000000" pitchFamily="34" charset="-128"/>
              <a:ea typeface="Hiragino Maru Gothic Pro W4" panose="020F0400000000000000" pitchFamily="34" charset="-128"/>
              <a:cs typeface="ヒラギノ角ゴ Pro W3"/>
            </a:endParaRPr>
          </a:p>
          <a:p>
            <a:pPr lvl="1"/>
            <a:r>
              <a:rPr lang="ja-JP" altLang="en-US" dirty="0">
                <a:latin typeface="Hiragino Maru Gothic Pro W4" panose="020F0400000000000000" pitchFamily="34" charset="-128"/>
                <a:ea typeface="Hiragino Maru Gothic Pro W4" panose="020F0400000000000000" pitchFamily="34" charset="-128"/>
                <a:cs typeface="ヒラギノ角ゴ Pro W3"/>
              </a:rPr>
              <a:t>ログインすると</a:t>
            </a:r>
            <a:r>
              <a:rPr lang="en-US" altLang="ja-JP" dirty="0">
                <a:latin typeface="Hiragino Maru Gothic Pro W4" panose="020F0400000000000000" pitchFamily="34" charset="-128"/>
                <a:ea typeface="Hiragino Maru Gothic Pro W4" panose="020F0400000000000000" pitchFamily="34" charset="-128"/>
                <a:cs typeface="ヒラギノ角ゴ Pro W3"/>
              </a:rPr>
              <a:t>, </a:t>
            </a:r>
            <a:r>
              <a:rPr lang="ja-JP" altLang="en-US" dirty="0">
                <a:latin typeface="Hiragino Maru Gothic Pro W4" panose="020F0400000000000000" pitchFamily="34" charset="-128"/>
                <a:ea typeface="Hiragino Maru Gothic Pro W4" panose="020F0400000000000000" pitchFamily="34" charset="-128"/>
                <a:cs typeface="ヒラギノ角ゴ Pro W3"/>
              </a:rPr>
              <a:t>ログアウトするまでユーザとしてシステムを利用できる</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p:txBody>
      </p:sp>
    </p:spTree>
    <p:extLst>
      <p:ext uri="{BB962C8B-B14F-4D97-AF65-F5344CB8AC3E}">
        <p14:creationId xmlns:p14="http://schemas.microsoft.com/office/powerpoint/2010/main" val="205057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latin typeface="Hiragino Kaku Gothic Pro W6" charset="-128"/>
                <a:ea typeface="Hiragino Kaku Gothic Pro W6" charset="-128"/>
                <a:cs typeface="Hiragino Kaku Gothic Pro W6" charset="-128"/>
              </a:rPr>
              <a:t>アカウントについて</a:t>
            </a:r>
            <a:endParaRPr kumimoji="1" lang="ja-JP" altLang="en-US" b="1" dirty="0">
              <a:latin typeface="Hiragino Kaku Gothic Pro W6" charset="-128"/>
              <a:ea typeface="Hiragino Kaku Gothic Pro W6" charset="-128"/>
              <a:cs typeface="Hiragino Kaku Gothic Pro W6" charset="-128"/>
            </a:endParaRPr>
          </a:p>
        </p:txBody>
      </p:sp>
      <p:sp>
        <p:nvSpPr>
          <p:cNvPr id="9" name="コンテンツ プレースホルダー 2"/>
          <p:cNvSpPr>
            <a:spLocks noGrp="1"/>
          </p:cNvSpPr>
          <p:nvPr>
            <p:ph idx="1"/>
          </p:nvPr>
        </p:nvSpPr>
        <p:spPr>
          <a:xfrm>
            <a:off x="252314" y="1052736"/>
            <a:ext cx="8640960" cy="5130824"/>
          </a:xfrm>
        </p:spPr>
        <p:txBody>
          <a:bodyPr/>
          <a:lstStyle/>
          <a:p>
            <a:r>
              <a:rPr kumimoji="1" lang="ja-JP" altLang="en-US" dirty="0">
                <a:latin typeface="Hiragino Maru Gothic Pro W4" panose="020F0400000000000000" pitchFamily="34" charset="-128"/>
                <a:ea typeface="Hiragino Maru Gothic Pro W4" panose="020F0400000000000000" pitchFamily="34" charset="-128"/>
                <a:cs typeface="ヒラギノ角ゴ Pro W3"/>
              </a:rPr>
              <a:t>アカウントを守るとはどういうことか？</a:t>
            </a:r>
            <a:endParaRPr kumimoji="1" lang="en-US" altLang="ja-JP" dirty="0">
              <a:latin typeface="Hiragino Maru Gothic Pro W4" panose="020F0400000000000000" pitchFamily="34" charset="-128"/>
              <a:ea typeface="Hiragino Maru Gothic Pro W4" panose="020F0400000000000000" pitchFamily="34" charset="-128"/>
              <a:cs typeface="ヒラギノ角ゴ Pro W3"/>
            </a:endParaRPr>
          </a:p>
          <a:p>
            <a:endParaRPr lang="en-US" altLang="ja-JP" sz="1000" dirty="0">
              <a:latin typeface="Hiragino Maru Gothic Pro W4" panose="020F0400000000000000" pitchFamily="34" charset="-128"/>
              <a:ea typeface="Hiragino Maru Gothic Pro W4" panose="020F0400000000000000" pitchFamily="34" charset="-128"/>
              <a:cs typeface="ヒラギノ角ゴ Pro W3"/>
            </a:endParaRPr>
          </a:p>
          <a:p>
            <a:pPr lvl="1"/>
            <a:r>
              <a:rPr lang="ja-JP" altLang="en-US" dirty="0">
                <a:latin typeface="Hiragino Maru Gothic Pro W4" panose="020F0400000000000000" pitchFamily="34" charset="-128"/>
                <a:ea typeface="Hiragino Maru Gothic Pro W4" panose="020F0400000000000000" pitchFamily="34" charset="-128"/>
                <a:cs typeface="ヒラギノ角ゴ Pro W3"/>
              </a:rPr>
              <a:t>自分を守ること</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lvl="2"/>
            <a:r>
              <a:rPr lang="ja-JP" altLang="en-US" dirty="0">
                <a:latin typeface="Hiragino Maru Gothic Pro W4" panose="020F0400000000000000" pitchFamily="34" charset="-128"/>
                <a:ea typeface="Hiragino Maru Gothic Pro W4" panose="020F0400000000000000" pitchFamily="34" charset="-128"/>
                <a:cs typeface="ヒラギノ角ゴ Pro W3"/>
              </a:rPr>
              <a:t>ユーザ本人の情報やデータの流出</a:t>
            </a:r>
            <a:r>
              <a:rPr lang="en-US" altLang="ja-JP" dirty="0">
                <a:latin typeface="Hiragino Maru Gothic Pro W4" panose="020F0400000000000000" pitchFamily="34" charset="-128"/>
                <a:ea typeface="Hiragino Maru Gothic Pro W4" panose="020F0400000000000000" pitchFamily="34" charset="-128"/>
                <a:cs typeface="ヒラギノ角ゴ Pro W3"/>
              </a:rPr>
              <a:t>, </a:t>
            </a:r>
            <a:r>
              <a:rPr lang="ja-JP" altLang="en-US" dirty="0">
                <a:latin typeface="Hiragino Maru Gothic Pro W4" panose="020F0400000000000000" pitchFamily="34" charset="-128"/>
                <a:ea typeface="Hiragino Maru Gothic Pro W4" panose="020F0400000000000000" pitchFamily="34" charset="-128"/>
                <a:cs typeface="ヒラギノ角ゴ Pro W3"/>
              </a:rPr>
              <a:t>破壊</a:t>
            </a:r>
            <a:r>
              <a:rPr lang="en-US" altLang="ja-JP" dirty="0">
                <a:latin typeface="Hiragino Maru Gothic Pro W4" panose="020F0400000000000000" pitchFamily="34" charset="-128"/>
                <a:ea typeface="Hiragino Maru Gothic Pro W4" panose="020F0400000000000000" pitchFamily="34" charset="-128"/>
                <a:cs typeface="ヒラギノ角ゴ Pro W3"/>
              </a:rPr>
              <a:t>, </a:t>
            </a:r>
            <a:r>
              <a:rPr lang="ja-JP" altLang="en-US" dirty="0">
                <a:latin typeface="Hiragino Maru Gothic Pro W4" panose="020F0400000000000000" pitchFamily="34" charset="-128"/>
                <a:ea typeface="Hiragino Maru Gothic Pro W4" panose="020F0400000000000000" pitchFamily="34" charset="-128"/>
                <a:cs typeface="ヒラギノ角ゴ Pro W3"/>
              </a:rPr>
              <a:t>第三者による悪用を防ぐ</a:t>
            </a:r>
            <a:endParaRPr lang="en-US" altLang="ja-JP" sz="1000" dirty="0">
              <a:latin typeface="Hiragino Maru Gothic Pro W4" panose="020F0400000000000000" pitchFamily="34" charset="-128"/>
              <a:ea typeface="Hiragino Maru Gothic Pro W4" panose="020F0400000000000000" pitchFamily="34" charset="-128"/>
              <a:cs typeface="ヒラギノ角ゴ Pro W3"/>
            </a:endParaRPr>
          </a:p>
          <a:p>
            <a:pPr lvl="1"/>
            <a:r>
              <a:rPr lang="ja-JP" altLang="en-US" sz="2800" dirty="0">
                <a:latin typeface="Hiragino Maru Gothic Pro W4" panose="020F0400000000000000" pitchFamily="34" charset="-128"/>
                <a:ea typeface="Hiragino Maru Gothic Pro W4" panose="020F0400000000000000" pitchFamily="34" charset="-128"/>
                <a:cs typeface="ヒラギノ角ゴ Pro W3"/>
              </a:rPr>
              <a:t>仲間</a:t>
            </a:r>
            <a:r>
              <a:rPr lang="en-US" altLang="ja-JP" sz="28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2800" dirty="0">
                <a:latin typeface="Hiragino Maru Gothic Pro W4" panose="020F0400000000000000" pitchFamily="34" charset="-128"/>
                <a:ea typeface="Hiragino Maru Gothic Pro W4" panose="020F0400000000000000" pitchFamily="34" charset="-128"/>
                <a:cs typeface="ヒラギノ角ゴ Pro W3"/>
              </a:rPr>
              <a:t>他</a:t>
            </a:r>
            <a:r>
              <a:rPr lang="ja-JP" altLang="en-US" sz="2800">
                <a:latin typeface="Hiragino Maru Gothic Pro W4" panose="020F0400000000000000" pitchFamily="34" charset="-128"/>
                <a:ea typeface="Hiragino Maru Gothic Pro W4" panose="020F0400000000000000" pitchFamily="34" charset="-128"/>
                <a:cs typeface="ヒラギノ角ゴ Pro W3"/>
              </a:rPr>
              <a:t>のユーザ</a:t>
            </a:r>
            <a:r>
              <a:rPr lang="en-US" altLang="ja-JP" dirty="0">
                <a:latin typeface="Hiragino Maru Gothic Pro W4" panose="020F0400000000000000" pitchFamily="34" charset="-128"/>
                <a:cs typeface="ヒラギノ角ゴ Pro W3"/>
              </a:rPr>
              <a:t>)</a:t>
            </a:r>
            <a:r>
              <a:rPr lang="en-US" altLang="ja-JP" sz="28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2800" dirty="0">
                <a:latin typeface="Hiragino Maru Gothic Pro W4" panose="020F0400000000000000" pitchFamily="34" charset="-128"/>
                <a:ea typeface="Hiragino Maru Gothic Pro W4" panose="020F0400000000000000" pitchFamily="34" charset="-128"/>
                <a:cs typeface="ヒラギノ角ゴ Pro W3"/>
              </a:rPr>
              <a:t>を守ること</a:t>
            </a:r>
            <a:endParaRPr lang="en-US" altLang="ja-JP" sz="2800" dirty="0">
              <a:latin typeface="Hiragino Maru Gothic Pro W4" panose="020F0400000000000000" pitchFamily="34" charset="-128"/>
              <a:ea typeface="Hiragino Maru Gothic Pro W4" panose="020F0400000000000000" pitchFamily="34" charset="-128"/>
              <a:cs typeface="ヒラギノ角ゴ Pro W3"/>
            </a:endParaRPr>
          </a:p>
          <a:p>
            <a:pPr lvl="2"/>
            <a:r>
              <a:rPr lang="ja-JP" altLang="en-US">
                <a:latin typeface="Hiragino Maru Gothic Pro W4" panose="020F0400000000000000" pitchFamily="34" charset="-128"/>
                <a:ea typeface="Hiragino Maru Gothic Pro W4" panose="020F0400000000000000" pitchFamily="34" charset="-128"/>
                <a:cs typeface="ヒラギノ角ゴ Pro W3"/>
              </a:rPr>
              <a:t>システム</a:t>
            </a:r>
            <a:r>
              <a:rPr lang="ja-JP" altLang="en-US" dirty="0">
                <a:latin typeface="Hiragino Maru Gothic Pro W4" panose="020F0400000000000000" pitchFamily="34" charset="-128"/>
                <a:ea typeface="Hiragino Maru Gothic Pro W4" panose="020F0400000000000000" pitchFamily="34" charset="-128"/>
                <a:cs typeface="ヒラギノ角ゴ Pro W3"/>
              </a:rPr>
              <a:t>やその中のデータの流出</a:t>
            </a:r>
            <a:r>
              <a:rPr lang="en-US" altLang="ja-JP" dirty="0">
                <a:latin typeface="Hiragino Maru Gothic Pro W4" panose="020F0400000000000000" pitchFamily="34" charset="-128"/>
                <a:ea typeface="Hiragino Maru Gothic Pro W4" panose="020F0400000000000000" pitchFamily="34" charset="-128"/>
                <a:cs typeface="ヒラギノ角ゴ Pro W3"/>
              </a:rPr>
              <a:t>, </a:t>
            </a:r>
            <a:r>
              <a:rPr lang="ja-JP" altLang="en-US" dirty="0">
                <a:latin typeface="Hiragino Maru Gothic Pro W4" panose="020F0400000000000000" pitchFamily="34" charset="-128"/>
                <a:ea typeface="Hiragino Maru Gothic Pro W4" panose="020F0400000000000000" pitchFamily="34" charset="-128"/>
                <a:cs typeface="ヒラギノ角ゴ Pro W3"/>
              </a:rPr>
              <a:t>破壊</a:t>
            </a:r>
            <a:r>
              <a:rPr lang="en-US" altLang="ja-JP" dirty="0">
                <a:latin typeface="Hiragino Maru Gothic Pro W4" panose="020F0400000000000000" pitchFamily="34" charset="-128"/>
                <a:ea typeface="Hiragino Maru Gothic Pro W4" panose="020F0400000000000000" pitchFamily="34" charset="-128"/>
                <a:cs typeface="ヒラギノ角ゴ Pro W3"/>
              </a:rPr>
              <a:t>, </a:t>
            </a:r>
            <a:r>
              <a:rPr lang="ja-JP" altLang="en-US" dirty="0">
                <a:latin typeface="Hiragino Maru Gothic Pro W4" panose="020F0400000000000000" pitchFamily="34" charset="-128"/>
                <a:ea typeface="Hiragino Maru Gothic Pro W4" panose="020F0400000000000000" pitchFamily="34" charset="-128"/>
                <a:cs typeface="ヒラギノ角ゴ Pro W3"/>
              </a:rPr>
              <a:t>悪用を防ぐ</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lvl="2"/>
            <a:r>
              <a:rPr lang="ja-JP" altLang="en-US">
                <a:latin typeface="Hiragino Maru Gothic Pro W4" panose="020F0400000000000000" pitchFamily="34" charset="-128"/>
                <a:ea typeface="Hiragino Maru Gothic Pro W4" panose="020F0400000000000000" pitchFamily="34" charset="-128"/>
                <a:cs typeface="ヒラギノ角ゴ Pro W3"/>
              </a:rPr>
              <a:t>悪意のある利用によるシステム</a:t>
            </a:r>
            <a:r>
              <a:rPr lang="ja-JP" altLang="en-US" dirty="0">
                <a:latin typeface="Hiragino Maru Gothic Pro W4" panose="020F0400000000000000" pitchFamily="34" charset="-128"/>
                <a:ea typeface="Hiragino Maru Gothic Pro W4" panose="020F0400000000000000" pitchFamily="34" charset="-128"/>
                <a:cs typeface="ヒラギノ角ゴ Pro W3"/>
              </a:rPr>
              <a:t>運用停止を防ぐ</a:t>
            </a:r>
            <a:endParaRPr lang="en-US" altLang="ja-JP" sz="1000" dirty="0">
              <a:latin typeface="Hiragino Maru Gothic Pro W4" panose="020F0400000000000000" pitchFamily="34" charset="-128"/>
              <a:ea typeface="Hiragino Maru Gothic Pro W4" panose="020F0400000000000000" pitchFamily="34" charset="-128"/>
              <a:cs typeface="ヒラギノ角ゴ Pro W3"/>
            </a:endParaRPr>
          </a:p>
          <a:p>
            <a:pPr lvl="1"/>
            <a:r>
              <a:rPr lang="ja-JP" altLang="en-US" sz="2800">
                <a:latin typeface="Hiragino Maru Gothic Pro W4" panose="020F0400000000000000" pitchFamily="34" charset="-128"/>
                <a:ea typeface="Hiragino Maru Gothic Pro W4" panose="020F0400000000000000" pitchFamily="34" charset="-128"/>
                <a:cs typeface="ヒラギノ角ゴ Pro W3"/>
              </a:rPr>
              <a:t>世界</a:t>
            </a:r>
            <a:r>
              <a:rPr lang="en-US" altLang="ja-JP" sz="28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2800">
                <a:latin typeface="Hiragino Maru Gothic Pro W4" panose="020F0400000000000000" pitchFamily="34" charset="-128"/>
                <a:ea typeface="Hiragino Maru Gothic Pro W4" panose="020F0400000000000000" pitchFamily="34" charset="-128"/>
                <a:cs typeface="ヒラギノ角ゴ Pro W3"/>
              </a:rPr>
              <a:t>インターネット全体</a:t>
            </a:r>
            <a:r>
              <a:rPr lang="en-US" altLang="ja-JP" sz="2800" dirty="0">
                <a:latin typeface="Hiragino Maru Gothic Pro W4" panose="020F0400000000000000" pitchFamily="34" charset="-128"/>
                <a:ea typeface="Hiragino Maru Gothic Pro W4" panose="020F0400000000000000" pitchFamily="34" charset="-128"/>
                <a:cs typeface="ヒラギノ角ゴ Pro W3"/>
              </a:rPr>
              <a:t>) </a:t>
            </a:r>
            <a:r>
              <a:rPr lang="ja-JP" altLang="en-US" sz="2800" dirty="0">
                <a:latin typeface="Hiragino Maru Gothic Pro W4" panose="020F0400000000000000" pitchFamily="34" charset="-128"/>
                <a:ea typeface="Hiragino Maru Gothic Pro W4" panose="020F0400000000000000" pitchFamily="34" charset="-128"/>
                <a:cs typeface="ヒラギノ角ゴ Pro W3"/>
              </a:rPr>
              <a:t>を守ること</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lvl="2"/>
            <a:r>
              <a:rPr lang="ja-JP" altLang="en-US" dirty="0">
                <a:latin typeface="Hiragino Maru Gothic Pro W4" panose="020F0400000000000000" pitchFamily="34" charset="-128"/>
                <a:ea typeface="Hiragino Maru Gothic Pro W4" panose="020F0400000000000000" pitchFamily="34" charset="-128"/>
                <a:cs typeface="ヒラギノ角ゴ Pro W3"/>
              </a:rPr>
              <a:t>乗っ取られたシステムを踏み台にして</a:t>
            </a:r>
            <a:r>
              <a:rPr lang="en-US" altLang="ja-JP" dirty="0">
                <a:latin typeface="Hiragino Maru Gothic Pro W4" panose="020F0400000000000000" pitchFamily="34" charset="-128"/>
                <a:ea typeface="Hiragino Maru Gothic Pro W4" panose="020F0400000000000000" pitchFamily="34" charset="-128"/>
                <a:cs typeface="ヒラギノ角ゴ Pro W3"/>
              </a:rPr>
              <a:t>, </a:t>
            </a:r>
            <a:r>
              <a:rPr lang="ja-JP" altLang="en-US" dirty="0">
                <a:latin typeface="Hiragino Maru Gothic Pro W4" panose="020F0400000000000000" pitchFamily="34" charset="-128"/>
                <a:ea typeface="Hiragino Maru Gothic Pro W4" panose="020F0400000000000000" pitchFamily="34" charset="-128"/>
                <a:cs typeface="ヒラギノ角ゴ Pro W3"/>
              </a:rPr>
              <a:t>他のシステムが攻撃されるのを防ぐ</a:t>
            </a:r>
          </a:p>
        </p:txBody>
      </p:sp>
    </p:spTree>
    <p:extLst>
      <p:ext uri="{BB962C8B-B14F-4D97-AF65-F5344CB8AC3E}">
        <p14:creationId xmlns:p14="http://schemas.microsoft.com/office/powerpoint/2010/main" val="318729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3"/>
          <p:cNvSpPr>
            <a:spLocks noGrp="1"/>
          </p:cNvSpPr>
          <p:nvPr>
            <p:ph type="title"/>
          </p:nvPr>
        </p:nvSpPr>
        <p:spPr/>
        <p:txBody>
          <a:bodyPr/>
          <a:lstStyle/>
          <a:p>
            <a:r>
              <a:rPr lang="ja-JP" altLang="en-US" b="1" dirty="0">
                <a:latin typeface="Hiragino Kaku Gothic Pro W6" charset="-128"/>
                <a:ea typeface="Hiragino Kaku Gothic Pro W6" charset="-128"/>
                <a:cs typeface="Hiragino Kaku Gothic Pro W6" charset="-128"/>
              </a:rPr>
              <a:t>目次</a:t>
            </a:r>
          </a:p>
        </p:txBody>
      </p:sp>
      <p:sp>
        <p:nvSpPr>
          <p:cNvPr id="4099" name="コンテンツ プレースホルダー 4"/>
          <p:cNvSpPr>
            <a:spLocks noGrp="1"/>
          </p:cNvSpPr>
          <p:nvPr>
            <p:ph idx="1"/>
          </p:nvPr>
        </p:nvSpPr>
        <p:spPr>
          <a:xfrm>
            <a:off x="685800" y="793750"/>
            <a:ext cx="7772400" cy="5083522"/>
          </a:xfrm>
        </p:spPr>
        <p:txBody>
          <a:bodyPr/>
          <a:lstStyle/>
          <a:p>
            <a:pPr>
              <a:lnSpc>
                <a:spcPct val="150000"/>
              </a:lnSpc>
            </a:pPr>
            <a:r>
              <a:rPr lang="ja-JP" altLang="en-US" dirty="0">
                <a:latin typeface="Hiragino Maru Gothic Pro W4" panose="020F0400000000000000" pitchFamily="34" charset="-128"/>
                <a:ea typeface="Hiragino Maru Gothic Pro W4" panose="020F0400000000000000" pitchFamily="34" charset="-128"/>
                <a:cs typeface="ヒラギノ角ゴ Pro W3"/>
              </a:rPr>
              <a:t>アカウントについて</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a:lnSpc>
                <a:spcPct val="150000"/>
              </a:lnSpc>
            </a:pPr>
            <a:r>
              <a:rPr lang="ja-JP" altLang="en-US" dirty="0">
                <a:solidFill>
                  <a:srgbClr val="FF0000"/>
                </a:solidFill>
                <a:latin typeface="Hiragino Maru Gothic Pro W4" panose="020F0400000000000000" pitchFamily="34" charset="-128"/>
                <a:ea typeface="Hiragino Maru Gothic Pro W4" panose="020F0400000000000000" pitchFamily="34" charset="-128"/>
                <a:cs typeface="ヒラギノ角ゴ Pro W3"/>
              </a:rPr>
              <a:t>パスワードの重要性</a:t>
            </a:r>
            <a:endParaRPr lang="en-US" altLang="ja-JP" dirty="0">
              <a:solidFill>
                <a:srgbClr val="FF0000"/>
              </a:solidFill>
              <a:latin typeface="Hiragino Maru Gothic Pro W4" panose="020F0400000000000000" pitchFamily="34" charset="-128"/>
              <a:ea typeface="Hiragino Maru Gothic Pro W4" panose="020F0400000000000000" pitchFamily="34" charset="-128"/>
              <a:cs typeface="ヒラギノ角ゴ Pro W3"/>
            </a:endParaRPr>
          </a:p>
          <a:p>
            <a:pPr>
              <a:lnSpc>
                <a:spcPct val="150000"/>
              </a:lnSpc>
            </a:pPr>
            <a:r>
              <a:rPr lang="ja-JP" altLang="en-US" dirty="0">
                <a:latin typeface="Hiragino Maru Gothic Pro W4" panose="020F0400000000000000" pitchFamily="34" charset="-128"/>
                <a:ea typeface="Hiragino Maru Gothic Pro W4" panose="020F0400000000000000" pitchFamily="34" charset="-128"/>
                <a:cs typeface="ヒラギノ角ゴ Pro W3"/>
              </a:rPr>
              <a:t>パスワードクラック</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a:lnSpc>
                <a:spcPct val="150000"/>
              </a:lnSpc>
            </a:pPr>
            <a:r>
              <a:rPr lang="ja-JP" altLang="en-US" dirty="0">
                <a:latin typeface="Hiragino Maru Gothic Pro W4" panose="020F0400000000000000" pitchFamily="34" charset="-128"/>
                <a:ea typeface="Hiragino Maru Gothic Pro W4" panose="020F0400000000000000" pitchFamily="34" charset="-128"/>
                <a:cs typeface="ヒラギノ角ゴ Pro W3"/>
              </a:rPr>
              <a:t>悪いパスワード・良いパスワード</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a:lnSpc>
                <a:spcPct val="150000"/>
              </a:lnSpc>
            </a:pPr>
            <a:r>
              <a:rPr lang="ja-JP" altLang="en-US" dirty="0">
                <a:latin typeface="Hiragino Maru Gothic Pro W4" panose="020F0400000000000000" pitchFamily="34" charset="-128"/>
                <a:ea typeface="Hiragino Maru Gothic Pro W4" panose="020F0400000000000000" pitchFamily="34" charset="-128"/>
                <a:cs typeface="ヒラギノ角ゴ Pro W3"/>
              </a:rPr>
              <a:t>パスワードに関するマナー</a:t>
            </a:r>
            <a:endParaRPr lang="en-US" altLang="ja-JP" dirty="0">
              <a:latin typeface="Hiragino Maru Gothic Pro W4" panose="020F0400000000000000" pitchFamily="34" charset="-128"/>
              <a:ea typeface="Hiragino Maru Gothic Pro W4" panose="020F0400000000000000" pitchFamily="34" charset="-128"/>
              <a:cs typeface="ヒラギノ角ゴ Pro W3"/>
            </a:endParaRPr>
          </a:p>
          <a:p>
            <a:pPr>
              <a:lnSpc>
                <a:spcPct val="150000"/>
              </a:lnSpc>
            </a:pPr>
            <a:r>
              <a:rPr lang="en-US" altLang="ja-JP" dirty="0">
                <a:latin typeface="Hiragino Maru Gothic Pro W4" panose="020F0400000000000000" pitchFamily="34" charset="-128"/>
                <a:ea typeface="Hiragino Maru Gothic Pro W4" panose="020F0400000000000000" pitchFamily="34" charset="-128"/>
                <a:cs typeface="ヒラギノ角ゴ Pro W3"/>
              </a:rPr>
              <a:t>UNIX </a:t>
            </a:r>
            <a:r>
              <a:rPr lang="ja-JP" altLang="en-US" dirty="0">
                <a:latin typeface="Hiragino Maru Gothic Pro W4" panose="020F0400000000000000" pitchFamily="34" charset="-128"/>
                <a:ea typeface="Hiragino Maru Gothic Pro W4" panose="020F0400000000000000" pitchFamily="34" charset="-128"/>
                <a:cs typeface="ヒラギノ角ゴ Pro W3"/>
              </a:rPr>
              <a:t>におけるパスワード管理</a:t>
            </a:r>
          </a:p>
          <a:p>
            <a:pPr>
              <a:lnSpc>
                <a:spcPct val="150000"/>
              </a:lnSpc>
            </a:pPr>
            <a:endParaRPr lang="ja-JP" altLang="en-US" dirty="0"/>
          </a:p>
        </p:txBody>
      </p:sp>
    </p:spTree>
    <p:extLst>
      <p:ext uri="{BB962C8B-B14F-4D97-AF65-F5344CB8AC3E}">
        <p14:creationId xmlns:p14="http://schemas.microsoft.com/office/powerpoint/2010/main" val="893346080"/>
      </p:ext>
    </p:extLst>
  </p:cSld>
  <p:clrMapOvr>
    <a:masterClrMapping/>
  </p:clrMapOvr>
</p:sld>
</file>

<file path=ppt/theme/theme1.xml><?xml version="1.0" encoding="utf-8"?>
<a:theme xmlns:a="http://schemas.openxmlformats.org/drawingml/2006/main" name="itpass_v1">
  <a:themeElements>
    <a:clrScheme name="">
      <a:dk1>
        <a:srgbClr val="000000"/>
      </a:dk1>
      <a:lt1>
        <a:srgbClr val="0080FF"/>
      </a:lt1>
      <a:dk2>
        <a:srgbClr val="FFFFFF"/>
      </a:dk2>
      <a:lt2>
        <a:srgbClr val="B3B3B3"/>
      </a:lt2>
      <a:accent1>
        <a:srgbClr val="0080FF"/>
      </a:accent1>
      <a:accent2>
        <a:srgbClr val="004080"/>
      </a:accent2>
      <a:accent3>
        <a:srgbClr val="AAC0FF"/>
      </a:accent3>
      <a:accent4>
        <a:srgbClr val="000000"/>
      </a:accent4>
      <a:accent5>
        <a:srgbClr val="AAC0FF"/>
      </a:accent5>
      <a:accent6>
        <a:srgbClr val="003973"/>
      </a:accent6>
      <a:hlink>
        <a:srgbClr val="0000FF"/>
      </a:hlink>
      <a:folHlink>
        <a:srgbClr val="800040"/>
      </a:folHlink>
    </a:clrScheme>
    <a:fontScheme name="Office ​​テーマ">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テーマ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テーマ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テーマ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テーマ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テーマ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テーマ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テーマ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テーマ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テーマ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11273</TotalTime>
  <Words>3898</Words>
  <Application>Microsoft Macintosh PowerPoint</Application>
  <PresentationFormat>画面に合わせる (4:3)</PresentationFormat>
  <Paragraphs>517</Paragraphs>
  <Slides>40</Slides>
  <Notes>23</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40</vt:i4>
      </vt:variant>
    </vt:vector>
  </HeadingPairs>
  <TitlesOfParts>
    <vt:vector size="51" baseType="lpstr">
      <vt:lpstr>.AppleSystemUIFont</vt:lpstr>
      <vt:lpstr>AppleGothic</vt:lpstr>
      <vt:lpstr>Hiragino Kaku Gothic Pro W6</vt:lpstr>
      <vt:lpstr>Hiragino Maru Gothic Pro W4</vt:lpstr>
      <vt:lpstr>Hiragino Sans W6</vt:lpstr>
      <vt:lpstr>YakuHanJPs</vt:lpstr>
      <vt:lpstr>Meiryo</vt:lpstr>
      <vt:lpstr>Arial</vt:lpstr>
      <vt:lpstr>Calibri</vt:lpstr>
      <vt:lpstr>Wingdings</vt:lpstr>
      <vt:lpstr>itpass_v1</vt:lpstr>
      <vt:lpstr>  利用者によるセキュリティ –アカウントとパスワード–</vt:lpstr>
      <vt:lpstr>はじめに</vt:lpstr>
      <vt:lpstr>目次</vt:lpstr>
      <vt:lpstr>目次</vt:lpstr>
      <vt:lpstr>アカウントについて</vt:lpstr>
      <vt:lpstr>アカウントについて</vt:lpstr>
      <vt:lpstr>アカウントについて</vt:lpstr>
      <vt:lpstr>アカウントについて</vt:lpstr>
      <vt:lpstr>目次</vt:lpstr>
      <vt:lpstr>パスワードの重要性</vt:lpstr>
      <vt:lpstr>パスワードの重要性</vt:lpstr>
      <vt:lpstr>目次</vt:lpstr>
      <vt:lpstr>パスワードクラック</vt:lpstr>
      <vt:lpstr>パスワードクラックの手口 その1</vt:lpstr>
      <vt:lpstr>パスワードクラックの手口 その1</vt:lpstr>
      <vt:lpstr>パスワードクラックの手口 その2</vt:lpstr>
      <vt:lpstr>パスワードクラックの手口 その3</vt:lpstr>
      <vt:lpstr>パスワードクラックの手口 その4</vt:lpstr>
      <vt:lpstr>前半のまとめ</vt:lpstr>
      <vt:lpstr>目次</vt:lpstr>
      <vt:lpstr>悪いパスワード</vt:lpstr>
      <vt:lpstr>悪いパスワード</vt:lpstr>
      <vt:lpstr>悪いパスワード</vt:lpstr>
      <vt:lpstr>(比較的) 良いパスワード</vt:lpstr>
      <vt:lpstr>PowerPoint プレゼンテーション</vt:lpstr>
      <vt:lpstr>良いパスワードの条件</vt:lpstr>
      <vt:lpstr>パスワードに関するマナー</vt:lpstr>
      <vt:lpstr>目次</vt:lpstr>
      <vt:lpstr>UNIX におけるパスワード管理 (1)</vt:lpstr>
      <vt:lpstr>UNIX におけるパスワード管理 (1)</vt:lpstr>
      <vt:lpstr>UNIX におけるパスワード管理 (2)</vt:lpstr>
      <vt:lpstr>UNIX におけるパスワード管理 (2)</vt:lpstr>
      <vt:lpstr>UNIX におけるパスワード管理 (3)</vt:lpstr>
      <vt:lpstr>余談1：DES</vt:lpstr>
      <vt:lpstr>余談2：SHA-512</vt:lpstr>
      <vt:lpstr>後半のまとめ</vt:lpstr>
      <vt:lpstr>参考文献</vt:lpstr>
      <vt:lpstr>今日の1冊</vt:lpstr>
      <vt:lpstr>実習 (9/5 10:05 ~ ) の概要</vt:lpstr>
      <vt:lpstr>実習に向けて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yot</dc:creator>
  <cp:lastModifiedBy>智薫 師</cp:lastModifiedBy>
  <cp:revision>352</cp:revision>
  <cp:lastPrinted>2018-06-21T09:17:33Z</cp:lastPrinted>
  <dcterms:created xsi:type="dcterms:W3CDTF">2013-07-05T03:10:41Z</dcterms:created>
  <dcterms:modified xsi:type="dcterms:W3CDTF">2024-08-08T07:25:41Z</dcterms:modified>
</cp:coreProperties>
</file>